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300" r:id="rId2"/>
    <p:sldId id="301" r:id="rId3"/>
    <p:sldId id="305" r:id="rId4"/>
    <p:sldId id="307" r:id="rId5"/>
    <p:sldId id="308" r:id="rId6"/>
    <p:sldId id="314" r:id="rId7"/>
    <p:sldId id="312" r:id="rId8"/>
    <p:sldId id="313" r:id="rId9"/>
    <p:sldId id="309" r:id="rId10"/>
    <p:sldId id="30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2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2982" autoAdjust="0"/>
  </p:normalViewPr>
  <p:slideViewPr>
    <p:cSldViewPr snapToGrid="0">
      <p:cViewPr varScale="1">
        <p:scale>
          <a:sx n="107" d="100"/>
          <a:sy n="107" d="100"/>
        </p:scale>
        <p:origin x="11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827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456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8731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0952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346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336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5417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207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893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0278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2/1/2022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182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2/1/2022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9836007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F7671-D8EC-41EF-84CF-0474EF8C66A1}"/>
              </a:ext>
            </a:extLst>
          </p:cNvPr>
          <p:cNvSpPr>
            <a:spLocks noGrp="1"/>
          </p:cNvSpPr>
          <p:nvPr>
            <p:ph type="ctrTitle"/>
          </p:nvPr>
        </p:nvSpPr>
        <p:spPr>
          <a:xfrm>
            <a:off x="-1" y="1233131"/>
            <a:ext cx="9134669" cy="3255264"/>
          </a:xfrm>
        </p:spPr>
        <p:txBody>
          <a:bodyPr anchor="ctr">
            <a:noAutofit/>
          </a:bodyPr>
          <a:lstStyle/>
          <a:p>
            <a:pPr algn="ctr"/>
            <a:r>
              <a:rPr lang="en-US" sz="4400" b="1" dirty="0"/>
              <a:t>Workshop </a:t>
            </a:r>
            <a:r>
              <a:rPr lang="en-US" sz="4400" b="1" dirty="0" smtClean="0"/>
              <a:t>11</a:t>
            </a:r>
            <a:r>
              <a:rPr lang="en-US" sz="4400" b="1" dirty="0"/>
              <a:t/>
            </a:r>
            <a:br>
              <a:rPr lang="en-US" sz="4400" b="1" dirty="0"/>
            </a:br>
            <a:r>
              <a:rPr lang="en-US" sz="4400" b="1" dirty="0"/>
              <a:t>Minor Fit </a:t>
            </a:r>
            <a:r>
              <a:rPr lang="en-US" sz="4400" b="1" dirty="0" err="1"/>
              <a:t>voor</a:t>
            </a:r>
            <a:r>
              <a:rPr lang="en-US" sz="4400" b="1" dirty="0"/>
              <a:t> de </a:t>
            </a:r>
            <a:r>
              <a:rPr lang="en-US" sz="4400" b="1" dirty="0" err="1"/>
              <a:t>Toekomst</a:t>
            </a:r>
            <a:r>
              <a:rPr lang="en-US" sz="4400" b="1" dirty="0"/>
              <a:t/>
            </a:r>
            <a:br>
              <a:rPr lang="en-US" sz="4400" b="1" dirty="0"/>
            </a:br>
            <a:r>
              <a:rPr lang="en-US" sz="4400" b="1" dirty="0"/>
              <a:t/>
            </a:r>
            <a:br>
              <a:rPr lang="en-US" sz="4400" b="1" dirty="0"/>
            </a:br>
            <a:r>
              <a:rPr lang="en-US" sz="4400" b="1" dirty="0" smtClean="0"/>
              <a:t>Discipline </a:t>
            </a:r>
            <a:r>
              <a:rPr lang="en-US" sz="4400" b="1" dirty="0" err="1" smtClean="0"/>
              <a:t>overstijgend</a:t>
            </a:r>
            <a:r>
              <a:rPr lang="en-US" sz="4400" b="1" dirty="0" smtClean="0"/>
              <a:t/>
            </a:r>
            <a:br>
              <a:rPr lang="en-US" sz="4400" b="1" dirty="0" smtClean="0"/>
            </a:br>
            <a:r>
              <a:rPr lang="en-US" sz="4400" b="1" dirty="0" err="1" smtClean="0"/>
              <a:t>samenwerken</a:t>
            </a:r>
            <a:endParaRPr lang="nl-NL" sz="4400" b="1" dirty="0"/>
          </a:p>
        </p:txBody>
      </p:sp>
      <p:sp>
        <p:nvSpPr>
          <p:cNvPr id="3" name="Ondertitel 2">
            <a:extLst>
              <a:ext uri="{FF2B5EF4-FFF2-40B4-BE49-F238E27FC236}">
                <a16:creationId xmlns:a16="http://schemas.microsoft.com/office/drawing/2014/main" id="{41847339-1344-41DD-91C1-2C8DB076B6BB}"/>
              </a:ext>
            </a:extLst>
          </p:cNvPr>
          <p:cNvSpPr>
            <a:spLocks noGrp="1"/>
          </p:cNvSpPr>
          <p:nvPr>
            <p:ph type="subTitle" idx="1"/>
          </p:nvPr>
        </p:nvSpPr>
        <p:spPr>
          <a:xfrm>
            <a:off x="531844" y="4567302"/>
            <a:ext cx="8268123" cy="1382839"/>
          </a:xfrm>
        </p:spPr>
        <p:txBody>
          <a:bodyPr anchor="ctr">
            <a:normAutofit/>
          </a:bodyPr>
          <a:lstStyle/>
          <a:p>
            <a:r>
              <a:rPr lang="nl-NL" sz="900" dirty="0">
                <a:solidFill>
                  <a:schemeClr val="bg1"/>
                </a:solidFill>
              </a:rPr>
              <a:t>Hans de Bruin, HZ University of Applied Sciences</a:t>
            </a:r>
          </a:p>
          <a:p>
            <a:r>
              <a:rPr lang="nl-NL" sz="900" dirty="0">
                <a:solidFill>
                  <a:schemeClr val="bg1"/>
                </a:solidFill>
              </a:rPr>
              <a:t>Petra de Braal, </a:t>
            </a:r>
            <a:r>
              <a:rPr lang="nl-NL" sz="900" dirty="0" err="1">
                <a:solidFill>
                  <a:schemeClr val="bg1"/>
                </a:solidFill>
              </a:rPr>
              <a:t>Solidarity</a:t>
            </a:r>
            <a:r>
              <a:rPr lang="nl-NL" sz="900" dirty="0">
                <a:solidFill>
                  <a:schemeClr val="bg1"/>
                </a:solidFill>
              </a:rPr>
              <a:t> </a:t>
            </a:r>
            <a:r>
              <a:rPr lang="nl-NL" sz="900" dirty="0" smtClean="0">
                <a:solidFill>
                  <a:schemeClr val="bg1"/>
                </a:solidFill>
              </a:rPr>
              <a:t>University</a:t>
            </a:r>
          </a:p>
          <a:p>
            <a:pPr algn="r"/>
            <a:r>
              <a:rPr lang="nl-NL" sz="900" dirty="0" smtClean="0">
                <a:solidFill>
                  <a:schemeClr val="bg1"/>
                </a:solidFill>
              </a:rPr>
              <a:t>Januari 2022</a:t>
            </a:r>
            <a:endParaRPr lang="nl-NL" sz="900" dirty="0">
              <a:solidFill>
                <a:schemeClr val="bg1"/>
              </a:solidFill>
            </a:endParaRPr>
          </a:p>
        </p:txBody>
      </p:sp>
      <p:sp>
        <p:nvSpPr>
          <p:cNvPr id="4" name="Rechthoek 3">
            <a:extLst>
              <a:ext uri="{FF2B5EF4-FFF2-40B4-BE49-F238E27FC236}">
                <a16:creationId xmlns:a16="http://schemas.microsoft.com/office/drawing/2014/main" id="{7395A041-A773-4D2B-9B05-568B4BF97C35}"/>
              </a:ext>
            </a:extLst>
          </p:cNvPr>
          <p:cNvSpPr/>
          <p:nvPr/>
        </p:nvSpPr>
        <p:spPr>
          <a:xfrm>
            <a:off x="9561444" y="916584"/>
            <a:ext cx="2355574" cy="5033557"/>
          </a:xfrm>
          <a:prstGeom prst="rect">
            <a:avLst/>
          </a:prstGeom>
        </p:spPr>
        <p:txBody>
          <a:bodyPr wrap="square">
            <a:spAutoFit/>
          </a:bodyPr>
          <a:lstStyle/>
          <a:p>
            <a:pPr algn="ctr">
              <a:lnSpc>
                <a:spcPct val="150000"/>
              </a:lnSpc>
            </a:pPr>
            <a:r>
              <a:rPr lang="nl-NL" dirty="0">
                <a:solidFill>
                  <a:schemeClr val="accent6"/>
                </a:solidFill>
              </a:rPr>
              <a:t>samen </a:t>
            </a:r>
            <a:r>
              <a:rPr lang="nl-NL" b="1" dirty="0">
                <a:solidFill>
                  <a:schemeClr val="accent6"/>
                </a:solidFill>
              </a:rPr>
              <a:t>doen → </a:t>
            </a:r>
            <a:r>
              <a:rPr lang="nl-NL" dirty="0">
                <a:solidFill>
                  <a:schemeClr val="accent6"/>
                </a:solidFill>
              </a:rPr>
              <a:t>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a:t>
            </a:r>
            <a:endParaRPr lang="nl-NL" b="1" dirty="0">
              <a:solidFill>
                <a:schemeClr val="accent6"/>
              </a:solidFill>
            </a:endParaRPr>
          </a:p>
        </p:txBody>
      </p:sp>
    </p:spTree>
    <p:extLst>
      <p:ext uri="{BB962C8B-B14F-4D97-AF65-F5344CB8AC3E}">
        <p14:creationId xmlns:p14="http://schemas.microsoft.com/office/powerpoint/2010/main" val="2057685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Vervolg</a:t>
            </a:r>
            <a:endParaRPr lang="en-US" dirty="0"/>
          </a:p>
        </p:txBody>
      </p:sp>
      <p:sp>
        <p:nvSpPr>
          <p:cNvPr id="3" name="Content Placeholder 2"/>
          <p:cNvSpPr>
            <a:spLocks noGrp="1"/>
          </p:cNvSpPr>
          <p:nvPr>
            <p:ph idx="1"/>
          </p:nvPr>
        </p:nvSpPr>
        <p:spPr/>
        <p:txBody>
          <a:bodyPr/>
          <a:lstStyle/>
          <a:p>
            <a:pPr marL="0" indent="0">
              <a:buNone/>
            </a:pPr>
            <a:r>
              <a:rPr lang="nl-NL" dirty="0"/>
              <a:t>R</a:t>
            </a:r>
            <a:r>
              <a:rPr lang="nl-NL" dirty="0" smtClean="0"/>
              <a:t>ichting </a:t>
            </a:r>
            <a:r>
              <a:rPr lang="nl-NL" dirty="0"/>
              <a:t>afronding minor in drie sessies:</a:t>
            </a:r>
          </a:p>
          <a:p>
            <a:pPr lvl="1"/>
            <a:r>
              <a:rPr lang="nl-NL" dirty="0"/>
              <a:t>Kleine groepen</a:t>
            </a:r>
          </a:p>
          <a:p>
            <a:pPr lvl="1"/>
            <a:r>
              <a:rPr lang="nl-NL" dirty="0"/>
              <a:t>Eventueel aanvullende theorie</a:t>
            </a:r>
          </a:p>
          <a:p>
            <a:pPr lvl="1"/>
            <a:r>
              <a:rPr lang="nl-NL" dirty="0"/>
              <a:t>Reflectie op minor i.r.t. eigen werkzaamheden en </a:t>
            </a:r>
            <a:r>
              <a:rPr lang="nl-NL" dirty="0" smtClean="0"/>
              <a:t>samenwerking</a:t>
            </a:r>
            <a:endParaRPr lang="nl-NL" dirty="0"/>
          </a:p>
        </p:txBody>
      </p:sp>
    </p:spTree>
    <p:extLst>
      <p:ext uri="{BB962C8B-B14F-4D97-AF65-F5344CB8AC3E}">
        <p14:creationId xmlns:p14="http://schemas.microsoft.com/office/powerpoint/2010/main" val="1424402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Inhoud</a:t>
            </a:r>
            <a:r>
              <a:rPr lang="en-US" dirty="0" smtClean="0"/>
              <a:t/>
            </a:r>
            <a:br>
              <a:rPr lang="en-US" dirty="0" smtClean="0"/>
            </a:br>
            <a:r>
              <a:rPr lang="en-US" dirty="0"/>
              <a:t/>
            </a:r>
            <a:br>
              <a:rPr lang="en-US" dirty="0"/>
            </a:br>
            <a:r>
              <a:rPr lang="en-US" dirty="0" err="1" smtClean="0"/>
              <a:t>Vandaag</a:t>
            </a:r>
            <a:r>
              <a:rPr lang="en-US" dirty="0" smtClean="0"/>
              <a:t> en </a:t>
            </a:r>
            <a:r>
              <a:rPr lang="en-US" dirty="0" err="1" smtClean="0"/>
              <a:t>vervolg</a:t>
            </a:r>
            <a:endParaRPr lang="en-US" dirty="0"/>
          </a:p>
        </p:txBody>
      </p:sp>
      <p:sp>
        <p:nvSpPr>
          <p:cNvPr id="3" name="Content Placeholder 2"/>
          <p:cNvSpPr>
            <a:spLocks noGrp="1"/>
          </p:cNvSpPr>
          <p:nvPr>
            <p:ph idx="1"/>
          </p:nvPr>
        </p:nvSpPr>
        <p:spPr/>
        <p:txBody>
          <a:bodyPr>
            <a:normAutofit/>
          </a:bodyPr>
          <a:lstStyle/>
          <a:p>
            <a:pPr marL="0" indent="0">
              <a:buNone/>
            </a:pPr>
            <a:r>
              <a:rPr lang="nl-NL" dirty="0"/>
              <a:t>Workshop </a:t>
            </a:r>
            <a:r>
              <a:rPr lang="nl-NL" dirty="0" smtClean="0"/>
              <a:t>11:</a:t>
            </a:r>
          </a:p>
          <a:p>
            <a:r>
              <a:rPr lang="nl-NL" dirty="0" smtClean="0"/>
              <a:t>Grondregels</a:t>
            </a:r>
          </a:p>
          <a:p>
            <a:r>
              <a:rPr lang="nl-NL" dirty="0" smtClean="0"/>
              <a:t>Identiteit/cultuur:</a:t>
            </a:r>
          </a:p>
          <a:p>
            <a:pPr lvl="1"/>
            <a:r>
              <a:rPr lang="nl-NL" dirty="0" smtClean="0"/>
              <a:t>Persoonlijk</a:t>
            </a:r>
          </a:p>
          <a:p>
            <a:pPr lvl="1"/>
            <a:r>
              <a:rPr lang="nl-NL" dirty="0"/>
              <a:t>G</a:t>
            </a:r>
            <a:r>
              <a:rPr lang="nl-NL" dirty="0" smtClean="0"/>
              <a:t>roep</a:t>
            </a:r>
          </a:p>
          <a:p>
            <a:r>
              <a:rPr lang="nl-NL" dirty="0" smtClean="0"/>
              <a:t>Een verantwoordelijke setting voor discipline overstijgend samenwerken:</a:t>
            </a:r>
          </a:p>
          <a:p>
            <a:pPr lvl="1"/>
            <a:r>
              <a:rPr lang="nl-NL" dirty="0" smtClean="0"/>
              <a:t>Omgevingstafels</a:t>
            </a:r>
          </a:p>
          <a:p>
            <a:pPr lvl="1"/>
            <a:r>
              <a:rPr lang="nl-NL" dirty="0" smtClean="0"/>
              <a:t>Andere samenwerkingsverbanden</a:t>
            </a:r>
          </a:p>
          <a:p>
            <a:pPr marL="0" indent="0">
              <a:buNone/>
            </a:pPr>
            <a:endParaRPr lang="nl-NL" dirty="0"/>
          </a:p>
          <a:p>
            <a:pPr marL="0" indent="0">
              <a:buNone/>
            </a:pPr>
            <a:r>
              <a:rPr lang="nl-NL" dirty="0" smtClean="0"/>
              <a:t>Vervolg - richting afronding minor in drie sessies:</a:t>
            </a:r>
          </a:p>
          <a:p>
            <a:pPr lvl="1"/>
            <a:r>
              <a:rPr lang="nl-NL" dirty="0" smtClean="0"/>
              <a:t>Kleine groepen</a:t>
            </a:r>
          </a:p>
          <a:p>
            <a:pPr lvl="1"/>
            <a:r>
              <a:rPr lang="nl-NL" dirty="0" smtClean="0"/>
              <a:t>Eventueel aanvullende theorie</a:t>
            </a:r>
          </a:p>
          <a:p>
            <a:pPr lvl="1"/>
            <a:r>
              <a:rPr lang="nl-NL" dirty="0" smtClean="0"/>
              <a:t>Reflectie</a:t>
            </a:r>
            <a:r>
              <a:rPr lang="nl-NL" dirty="0"/>
              <a:t> </a:t>
            </a:r>
            <a:r>
              <a:rPr lang="nl-NL" dirty="0" smtClean="0"/>
              <a:t>op minor i.r.t. eigen werkzaamheden en samenwerking</a:t>
            </a:r>
          </a:p>
        </p:txBody>
      </p:sp>
    </p:spTree>
    <p:extLst>
      <p:ext uri="{BB962C8B-B14F-4D97-AF65-F5344CB8AC3E}">
        <p14:creationId xmlns:p14="http://schemas.microsoft.com/office/powerpoint/2010/main" val="216165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Alles</a:t>
            </a:r>
            <a:r>
              <a:rPr lang="en-US" dirty="0"/>
              <a:t> wat we </a:t>
            </a:r>
            <a:r>
              <a:rPr lang="en-US" dirty="0" err="1"/>
              <a:t>doen</a:t>
            </a:r>
            <a:r>
              <a:rPr lang="en-US" dirty="0"/>
              <a:t> </a:t>
            </a:r>
            <a:r>
              <a:rPr lang="en-US" dirty="0" err="1"/>
              <a:t>sluit</a:t>
            </a:r>
            <a:r>
              <a:rPr lang="en-US" dirty="0"/>
              <a:t> </a:t>
            </a:r>
            <a:r>
              <a:rPr lang="en-US" dirty="0" err="1"/>
              <a:t>aan</a:t>
            </a:r>
            <a:r>
              <a:rPr lang="en-US" dirty="0"/>
              <a:t> op:</a:t>
            </a:r>
            <a:br>
              <a:rPr lang="en-US" dirty="0"/>
            </a:br>
            <a:r>
              <a:rPr lang="en-US" dirty="0"/>
              <a:t/>
            </a:r>
            <a:br>
              <a:rPr lang="en-US" dirty="0"/>
            </a:br>
            <a:r>
              <a:rPr lang="en-US" dirty="0"/>
              <a:t>3 </a:t>
            </a:r>
            <a:r>
              <a:rPr lang="en-US" dirty="0" err="1"/>
              <a:t>principes</a:t>
            </a:r>
            <a:r>
              <a:rPr lang="en-US" dirty="0"/>
              <a:t/>
            </a:r>
            <a:br>
              <a:rPr lang="en-US" dirty="0"/>
            </a:br>
            <a:r>
              <a:rPr lang="en-US" dirty="0"/>
              <a:t/>
            </a:r>
            <a:br>
              <a:rPr lang="en-US" dirty="0"/>
            </a:br>
            <a:r>
              <a:rPr lang="nl-NL" dirty="0"/>
              <a:t>één axioma,</a:t>
            </a:r>
            <a:br>
              <a:rPr lang="nl-NL" dirty="0"/>
            </a:br>
            <a:r>
              <a:rPr lang="nl-NL" dirty="0"/>
              <a:t>twee opdrachten</a:t>
            </a:r>
            <a:endParaRPr lang="en-US" dirty="0"/>
          </a:p>
        </p:txBody>
      </p:sp>
      <p:sp>
        <p:nvSpPr>
          <p:cNvPr id="4" name="Content Placeholder 2"/>
          <p:cNvSpPr>
            <a:spLocks noGrp="1"/>
          </p:cNvSpPr>
          <p:nvPr>
            <p:ph idx="1"/>
          </p:nvPr>
        </p:nvSpPr>
        <p:spPr>
          <a:xfrm>
            <a:off x="3869269" y="864108"/>
            <a:ext cx="4923039" cy="5120640"/>
          </a:xfrm>
        </p:spPr>
        <p:txBody>
          <a:bodyPr>
            <a:normAutofit fontScale="92500" lnSpcReduction="10000"/>
          </a:bodyPr>
          <a:lstStyle/>
          <a:p>
            <a:r>
              <a:rPr lang="nl-NL" dirty="0"/>
              <a:t>Axioma: </a:t>
            </a:r>
            <a:r>
              <a:rPr lang="nl-NL" i="1" dirty="0"/>
              <a:t>we </a:t>
            </a:r>
            <a:r>
              <a:rPr lang="nl-NL" i="1" dirty="0" err="1"/>
              <a:t>got</a:t>
            </a:r>
            <a:r>
              <a:rPr lang="nl-NL" i="1" dirty="0"/>
              <a:t> </a:t>
            </a:r>
            <a:r>
              <a:rPr lang="nl-NL" i="1" dirty="0" err="1"/>
              <a:t>to</a:t>
            </a:r>
            <a:r>
              <a:rPr lang="nl-NL" i="1" dirty="0"/>
              <a:t> move</a:t>
            </a:r>
            <a:r>
              <a:rPr lang="nl-NL" dirty="0"/>
              <a:t>, een feit en een </a:t>
            </a:r>
            <a:r>
              <a:rPr lang="nl-NL" i="1" dirty="0"/>
              <a:t>call </a:t>
            </a:r>
            <a:r>
              <a:rPr lang="nl-NL" i="1" dirty="0" err="1"/>
              <a:t>to</a:t>
            </a:r>
            <a:r>
              <a:rPr lang="nl-NL" i="1" dirty="0"/>
              <a:t> action.</a:t>
            </a:r>
          </a:p>
          <a:p>
            <a:r>
              <a:rPr lang="nl-NL" dirty="0"/>
              <a:t>Opdracht 1: creëer bewegingsruimte</a:t>
            </a:r>
          </a:p>
          <a:p>
            <a:pPr lvl="1"/>
            <a:r>
              <a:rPr lang="nl-NL" dirty="0"/>
              <a:t>Wederzijds begrip (</a:t>
            </a:r>
            <a:r>
              <a:rPr lang="nl-NL" i="1" dirty="0" err="1"/>
              <a:t>mutual</a:t>
            </a:r>
            <a:r>
              <a:rPr lang="nl-NL" i="1" dirty="0"/>
              <a:t> </a:t>
            </a:r>
            <a:r>
              <a:rPr lang="nl-NL" i="1" dirty="0" err="1"/>
              <a:t>understanding</a:t>
            </a:r>
            <a:r>
              <a:rPr lang="nl-NL" dirty="0"/>
              <a:t>)</a:t>
            </a:r>
          </a:p>
          <a:p>
            <a:pPr lvl="2"/>
            <a:r>
              <a:rPr lang="nl-NL" dirty="0"/>
              <a:t>Herkennen en erkennen van elkaars wereldbeelden (niet noodzakelijkerwijs eens zijn)</a:t>
            </a:r>
          </a:p>
          <a:p>
            <a:pPr lvl="2"/>
            <a:r>
              <a:rPr lang="nl-NL" dirty="0"/>
              <a:t>Oordeel uitstellen</a:t>
            </a:r>
          </a:p>
          <a:p>
            <a:r>
              <a:rPr lang="nl-NL" dirty="0"/>
              <a:t>Opdracht 2: bepaal de juiste richting</a:t>
            </a:r>
          </a:p>
          <a:p>
            <a:pPr lvl="1"/>
            <a:r>
              <a:rPr lang="nl-NL" dirty="0"/>
              <a:t>Gedeelde betekenis (</a:t>
            </a:r>
            <a:r>
              <a:rPr lang="nl-NL" i="1" dirty="0"/>
              <a:t>shared </a:t>
            </a:r>
            <a:r>
              <a:rPr lang="nl-NL" i="1" dirty="0" err="1"/>
              <a:t>meaning</a:t>
            </a:r>
            <a:r>
              <a:rPr lang="nl-NL" dirty="0"/>
              <a:t>)</a:t>
            </a:r>
          </a:p>
          <a:p>
            <a:pPr lvl="2"/>
            <a:r>
              <a:rPr lang="nl-NL" dirty="0"/>
              <a:t>Sturen op culturele identiteit: wie zijn we, wat doen we?</a:t>
            </a:r>
          </a:p>
          <a:p>
            <a:pPr lvl="2"/>
            <a:r>
              <a:rPr lang="nl-NL" dirty="0"/>
              <a:t>Verificatie (dingen goed doen) </a:t>
            </a:r>
            <a:r>
              <a:rPr lang="nl-NL" dirty="0">
                <a:latin typeface="Calibri" panose="020F0502020204030204" pitchFamily="34" charset="0"/>
                <a:cs typeface="Calibri" panose="020F0502020204030204" pitchFamily="34" charset="0"/>
              </a:rPr>
              <a:t>→ validatie (gezamenlijk de goede dingen doen). Uiteindelijk doen we de goede dingen goed.</a:t>
            </a:r>
            <a:endParaRPr lang="nl-NL" dirty="0"/>
          </a:p>
          <a:p>
            <a:pPr lvl="1"/>
            <a:r>
              <a:rPr lang="nl-NL" dirty="0"/>
              <a:t>Met als doel veranderingen te bewerkstelligen</a:t>
            </a:r>
          </a:p>
          <a:p>
            <a:pPr lvl="2"/>
            <a:r>
              <a:rPr lang="nl-NL" dirty="0"/>
              <a:t>Beargumenteerd wenselijk en cultureel haalbaar</a:t>
            </a:r>
          </a:p>
          <a:p>
            <a:pPr lvl="2"/>
            <a:r>
              <a:rPr lang="nl-NL" dirty="0"/>
              <a:t>Blijvende impact</a:t>
            </a:r>
          </a:p>
        </p:txBody>
      </p:sp>
      <p:pic>
        <p:nvPicPr>
          <p:cNvPr id="5" name="Picture 4">
            <a:extLst>
              <a:ext uri="{FF2B5EF4-FFF2-40B4-BE49-F238E27FC236}">
                <a16:creationId xmlns:a16="http://schemas.microsoft.com/office/drawing/2014/main" id="{A44C7CAC-8717-4333-9353-A5207499CB8C}"/>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8763195" y="864108"/>
            <a:ext cx="2874191" cy="2111732"/>
          </a:xfrm>
          <a:prstGeom prst="rect">
            <a:avLst/>
          </a:prstGeom>
        </p:spPr>
      </p:pic>
      <p:pic>
        <p:nvPicPr>
          <p:cNvPr id="6" name="Picture 1">
            <a:extLst>
              <a:ext uri="{FF2B5EF4-FFF2-40B4-BE49-F238E27FC236}">
                <a16:creationId xmlns:a16="http://schemas.microsoft.com/office/drawing/2014/main" id="{AD7F7C25-CB13-43D0-9289-979E4350E7FE}"/>
              </a:ext>
            </a:extLst>
          </p:cNvPr>
          <p:cNvPicPr/>
          <p:nvPr/>
        </p:nvPicPr>
        <p:blipFill>
          <a:blip r:embed="rId4">
            <a:extLst>
              <a:ext uri="{28A0092B-C50C-407E-A947-70E740481C1C}">
                <a14:useLocalDpi xmlns:a14="http://schemas.microsoft.com/office/drawing/2010/main" val="0"/>
              </a:ext>
            </a:extLst>
          </a:blip>
          <a:stretch>
            <a:fillRect/>
          </a:stretch>
        </p:blipFill>
        <p:spPr>
          <a:xfrm>
            <a:off x="9151688" y="3269153"/>
            <a:ext cx="2097206" cy="2455867"/>
          </a:xfrm>
          <a:prstGeom prst="rect">
            <a:avLst/>
          </a:prstGeom>
        </p:spPr>
      </p:pic>
    </p:spTree>
    <p:extLst>
      <p:ext uri="{BB962C8B-B14F-4D97-AF65-F5344CB8AC3E}">
        <p14:creationId xmlns:p14="http://schemas.microsoft.com/office/powerpoint/2010/main" val="355591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Grondregels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nl-NL" dirty="0" smtClean="0"/>
              <a:t>Verschil in opvattingen (wereldbeelden) is een basaal en essentieel recht voor het  bewerkstelligen van duurzame veranderingen.</a:t>
            </a:r>
          </a:p>
          <a:p>
            <a:pPr marL="457200" indent="-457200">
              <a:buFont typeface="+mj-lt"/>
              <a:buAutoNum type="arabicPeriod"/>
            </a:pPr>
            <a:endParaRPr lang="nl-NL" dirty="0" smtClean="0"/>
          </a:p>
          <a:p>
            <a:pPr marL="457200" indent="-457200">
              <a:buFont typeface="+mj-lt"/>
              <a:buAutoNum type="arabicPeriod"/>
            </a:pPr>
            <a:r>
              <a:rPr lang="nl-NL" dirty="0" smtClean="0"/>
              <a:t>Wederzijdse afhankelijkheid impliceert zorgverantwoordelijkheid:</a:t>
            </a:r>
          </a:p>
          <a:p>
            <a:pPr lvl="1"/>
            <a:r>
              <a:rPr lang="nl-NL" dirty="0" smtClean="0"/>
              <a:t>(Zorg niet in de fysieke zin van het word, maar zorg in de zin van aandacht, attentie, bekommering, bemoeienis, etc.)</a:t>
            </a:r>
          </a:p>
          <a:p>
            <a:pPr lvl="1"/>
            <a:r>
              <a:rPr lang="nl-NL" dirty="0" smtClean="0"/>
              <a:t>Vraag: wat voor consequenties heeft deze regel voor jullie werkzaamheden?</a:t>
            </a:r>
          </a:p>
        </p:txBody>
      </p:sp>
    </p:spTree>
    <p:extLst>
      <p:ext uri="{BB962C8B-B14F-4D97-AF65-F5344CB8AC3E}">
        <p14:creationId xmlns:p14="http://schemas.microsoft.com/office/powerpoint/2010/main" val="6780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identiteit</a:t>
            </a:r>
            <a:r>
              <a:rPr lang="en-US" dirty="0" smtClean="0"/>
              <a:t>?</a:t>
            </a:r>
            <a:endParaRPr lang="en-US" dirty="0"/>
          </a:p>
        </p:txBody>
      </p:sp>
      <p:sp>
        <p:nvSpPr>
          <p:cNvPr id="3" name="Content Placeholder 2"/>
          <p:cNvSpPr>
            <a:spLocks noGrp="1"/>
          </p:cNvSpPr>
          <p:nvPr>
            <p:ph idx="1"/>
          </p:nvPr>
        </p:nvSpPr>
        <p:spPr/>
        <p:txBody>
          <a:bodyPr>
            <a:normAutofit/>
          </a:bodyPr>
          <a:lstStyle/>
          <a:p>
            <a:pPr marL="171450" indent="-171450"/>
            <a:r>
              <a:rPr lang="nl-NL" dirty="0" smtClean="0"/>
              <a:t>Wikipedia: Identiteit </a:t>
            </a:r>
            <a:r>
              <a:rPr lang="nl-NL" dirty="0"/>
              <a:t>is </a:t>
            </a:r>
            <a:r>
              <a:rPr lang="nl-NL" dirty="0" smtClean="0"/>
              <a:t>het </a:t>
            </a:r>
            <a:r>
              <a:rPr lang="nl-NL" dirty="0"/>
              <a:t>beeld dat iemand van zichzelf heeft, is het zelfbeeld of zelfconcept. Er zijn verschillende soorten van het begrip identiteit te onderscheiden, zoals persoonlijke, genetische, sociale, culturele en nationale identiteit</a:t>
            </a:r>
            <a:r>
              <a:rPr lang="nl-NL" dirty="0" smtClean="0"/>
              <a:t>.</a:t>
            </a:r>
          </a:p>
          <a:p>
            <a:pPr marL="0" indent="0">
              <a:buNone/>
            </a:pPr>
            <a:endParaRPr lang="nl-NL" dirty="0"/>
          </a:p>
          <a:p>
            <a:pPr marL="171450" indent="-171450"/>
            <a:r>
              <a:rPr lang="nl-NL" dirty="0"/>
              <a:t>Wikipedia: Sociale </a:t>
            </a:r>
            <a:r>
              <a:rPr lang="nl-NL" dirty="0" smtClean="0"/>
              <a:t>identiteit is </a:t>
            </a:r>
            <a:r>
              <a:rPr lang="nl-NL" dirty="0"/>
              <a:t>het bewustzijn van een persoon tot een bepaalde groep te behoren en door anderen als zodanig behandeld te worden. Die groep heeft een gewenst zelfbeeld en wordt door anderen als uniek onderscheiden. Het zelfbeeld hoeft niet overeen te komen met het beeld dat buitenstaanders van een groep hebben, dat vaak gekenmerkt wordt door stereotypes.</a:t>
            </a:r>
            <a:endParaRPr lang="en-US" dirty="0"/>
          </a:p>
        </p:txBody>
      </p:sp>
    </p:spTree>
    <p:extLst>
      <p:ext uri="{BB962C8B-B14F-4D97-AF65-F5344CB8AC3E}">
        <p14:creationId xmlns:p14="http://schemas.microsoft.com/office/powerpoint/2010/main" val="1659973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Wederzijdse beïnvloeding</a:t>
            </a:r>
            <a:endParaRPr lang="nl-NL" dirty="0"/>
          </a:p>
        </p:txBody>
      </p:sp>
      <p:sp>
        <p:nvSpPr>
          <p:cNvPr id="3" name="Content Placeholder 2"/>
          <p:cNvSpPr>
            <a:spLocks noGrp="1"/>
          </p:cNvSpPr>
          <p:nvPr>
            <p:ph idx="1"/>
          </p:nvPr>
        </p:nvSpPr>
        <p:spPr>
          <a:xfrm>
            <a:off x="3869268" y="864108"/>
            <a:ext cx="5119987" cy="5120640"/>
          </a:xfrm>
        </p:spPr>
        <p:txBody>
          <a:bodyPr/>
          <a:lstStyle/>
          <a:p>
            <a:r>
              <a:rPr lang="nl-NL" dirty="0" smtClean="0"/>
              <a:t>Actie</a:t>
            </a:r>
            <a:r>
              <a:rPr lang="en-US" dirty="0" smtClean="0"/>
              <a:t> en </a:t>
            </a:r>
            <a:r>
              <a:rPr lang="en-US" dirty="0" err="1" smtClean="0"/>
              <a:t>reactie</a:t>
            </a:r>
            <a:r>
              <a:rPr lang="en-US" dirty="0" smtClean="0"/>
              <a:t> – </a:t>
            </a:r>
            <a:r>
              <a:rPr lang="en-US" dirty="0" err="1" smtClean="0"/>
              <a:t>wij</a:t>
            </a:r>
            <a:r>
              <a:rPr lang="en-US" dirty="0" smtClean="0"/>
              <a:t> </a:t>
            </a:r>
            <a:r>
              <a:rPr lang="en-US" dirty="0" err="1" smtClean="0"/>
              <a:t>reageren</a:t>
            </a:r>
            <a:r>
              <a:rPr lang="en-US" dirty="0" smtClean="0"/>
              <a:t> op </a:t>
            </a:r>
            <a:r>
              <a:rPr lang="en-US" dirty="0" err="1" smtClean="0"/>
              <a:t>elkaar</a:t>
            </a:r>
            <a:endParaRPr lang="en-US" dirty="0" smtClean="0"/>
          </a:p>
          <a:p>
            <a:pPr lvl="1"/>
            <a:r>
              <a:rPr lang="nl-NL" dirty="0" smtClean="0"/>
              <a:t>Iedereen acteert vanuit zijn eigen denkbeelden (identiteit, wereldbeelden)</a:t>
            </a:r>
          </a:p>
          <a:p>
            <a:pPr lvl="1"/>
            <a:r>
              <a:rPr lang="nl-NL" dirty="0" smtClean="0"/>
              <a:t>Wat wordt teruggekregen van anderen proberen we in te passen in onze eigen denkbeelden, soms resonantie en soms afwijzing</a:t>
            </a:r>
          </a:p>
          <a:p>
            <a:pPr lvl="1"/>
            <a:r>
              <a:rPr lang="nl-NL" dirty="0" smtClean="0"/>
              <a:t>Door de interactie veranderen </a:t>
            </a:r>
            <a:r>
              <a:rPr lang="en-US" dirty="0" err="1" smtClean="0"/>
              <a:t>onze</a:t>
            </a:r>
            <a:r>
              <a:rPr lang="en-US" dirty="0" smtClean="0"/>
              <a:t> </a:t>
            </a:r>
            <a:r>
              <a:rPr lang="en-US" dirty="0" err="1" smtClean="0"/>
              <a:t>denkbeelden</a:t>
            </a:r>
            <a:r>
              <a:rPr lang="en-US" dirty="0" smtClean="0"/>
              <a:t>, </a:t>
            </a:r>
            <a:r>
              <a:rPr lang="en-US" dirty="0" err="1" smtClean="0"/>
              <a:t>meestal</a:t>
            </a:r>
            <a:r>
              <a:rPr lang="en-US" dirty="0" smtClean="0"/>
              <a:t> </a:t>
            </a:r>
            <a:r>
              <a:rPr lang="en-US" dirty="0" err="1" smtClean="0"/>
              <a:t>geleidelijk</a:t>
            </a:r>
            <a:r>
              <a:rPr lang="en-US" dirty="0" smtClean="0"/>
              <a:t> en </a:t>
            </a:r>
            <a:r>
              <a:rPr lang="en-US" dirty="0" err="1" smtClean="0"/>
              <a:t>soms</a:t>
            </a:r>
            <a:r>
              <a:rPr lang="en-US" dirty="0" smtClean="0"/>
              <a:t> </a:t>
            </a:r>
            <a:r>
              <a:rPr lang="en-US" dirty="0" err="1" smtClean="0"/>
              <a:t>radicaal</a:t>
            </a:r>
            <a:endParaRPr lang="en-US" dirty="0"/>
          </a:p>
          <a:p>
            <a:endParaRPr lang="en-US" dirty="0" smtClean="0"/>
          </a:p>
          <a:p>
            <a:r>
              <a:rPr lang="en-US" dirty="0" err="1" smtClean="0"/>
              <a:t>Onze</a:t>
            </a:r>
            <a:r>
              <a:rPr lang="en-US" dirty="0" smtClean="0"/>
              <a:t> </a:t>
            </a:r>
            <a:r>
              <a:rPr lang="en-US" dirty="0" err="1" smtClean="0"/>
              <a:t>cultuur</a:t>
            </a:r>
            <a:r>
              <a:rPr lang="en-US" dirty="0" smtClean="0"/>
              <a:t> – </a:t>
            </a:r>
            <a:r>
              <a:rPr lang="en-US" dirty="0" err="1" smtClean="0"/>
              <a:t>wie</a:t>
            </a:r>
            <a:r>
              <a:rPr lang="en-US" dirty="0" smtClean="0"/>
              <a:t> we </a:t>
            </a:r>
            <a:r>
              <a:rPr lang="en-US" dirty="0" err="1" smtClean="0"/>
              <a:t>zijn</a:t>
            </a:r>
            <a:r>
              <a:rPr lang="en-US" dirty="0" smtClean="0"/>
              <a:t> en wat we </a:t>
            </a:r>
            <a:r>
              <a:rPr lang="en-US" dirty="0" err="1" smtClean="0"/>
              <a:t>doen</a:t>
            </a:r>
            <a:r>
              <a:rPr lang="en-US" dirty="0" smtClean="0"/>
              <a:t> -  </a:t>
            </a:r>
            <a:r>
              <a:rPr lang="en-US" dirty="0" err="1" smtClean="0"/>
              <a:t>wordt</a:t>
            </a:r>
            <a:r>
              <a:rPr lang="en-US" dirty="0" smtClean="0"/>
              <a:t> </a:t>
            </a:r>
            <a:r>
              <a:rPr lang="en-US" dirty="0" err="1" smtClean="0"/>
              <a:t>gecr</a:t>
            </a:r>
            <a:r>
              <a:rPr lang="nl-NL" dirty="0" err="1" smtClean="0"/>
              <a:t>eëerd</a:t>
            </a:r>
            <a:r>
              <a:rPr lang="nl-NL" dirty="0" smtClean="0"/>
              <a:t> door wederzijdse beïnvloeding</a:t>
            </a:r>
          </a:p>
          <a:p>
            <a:pPr lvl="1"/>
            <a:r>
              <a:rPr lang="nl-NL" dirty="0"/>
              <a:t>Dit is onze </a:t>
            </a:r>
            <a:r>
              <a:rPr lang="nl-NL" dirty="0" smtClean="0"/>
              <a:t>traditie, en die is aan verandering onderhevig – denk aan Sinterklaas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9255" y="2202649"/>
            <a:ext cx="2635875" cy="2443558"/>
          </a:xfrm>
          <a:prstGeom prst="rect">
            <a:avLst/>
          </a:prstGeom>
        </p:spPr>
      </p:pic>
    </p:spTree>
    <p:extLst>
      <p:ext uri="{BB962C8B-B14F-4D97-AF65-F5344CB8AC3E}">
        <p14:creationId xmlns:p14="http://schemas.microsoft.com/office/powerpoint/2010/main" val="134646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23837"/>
            <a:ext cx="3392080" cy="4601183"/>
          </a:xfrm>
        </p:spPr>
        <p:txBody>
          <a:bodyPr/>
          <a:lstStyle/>
          <a:p>
            <a:r>
              <a:rPr lang="nl-NL" dirty="0" smtClean="0"/>
              <a:t>Driedimensionale</a:t>
            </a:r>
            <a:br>
              <a:rPr lang="nl-NL" dirty="0" smtClean="0"/>
            </a:br>
            <a:r>
              <a:rPr lang="nl-NL" dirty="0" smtClean="0"/>
              <a:t>identiteitsmodel</a:t>
            </a:r>
            <a:endParaRPr lang="nl-NL" dirty="0"/>
          </a:p>
        </p:txBody>
      </p:sp>
      <p:sp>
        <p:nvSpPr>
          <p:cNvPr id="3" name="Content Placeholder 2"/>
          <p:cNvSpPr>
            <a:spLocks noGrp="1"/>
          </p:cNvSpPr>
          <p:nvPr>
            <p:ph type="body" idx="1"/>
          </p:nvPr>
        </p:nvSpPr>
        <p:spPr/>
        <p:txBody>
          <a:bodyPr anchor="ctr" anchorCtr="0">
            <a:normAutofit/>
          </a:bodyPr>
          <a:lstStyle/>
          <a:p>
            <a:r>
              <a:rPr lang="en-US" dirty="0" err="1" smtClean="0"/>
              <a:t>Drie</a:t>
            </a:r>
            <a:r>
              <a:rPr lang="en-US" dirty="0" smtClean="0"/>
              <a:t> </a:t>
            </a:r>
            <a:r>
              <a:rPr lang="en-US" dirty="0" err="1" smtClean="0"/>
              <a:t>dimensies</a:t>
            </a:r>
            <a:r>
              <a:rPr lang="en-US" dirty="0" smtClean="0"/>
              <a:t> (</a:t>
            </a:r>
            <a:r>
              <a:rPr lang="en-US" dirty="0" err="1" smtClean="0"/>
              <a:t>Heinich</a:t>
            </a:r>
            <a:r>
              <a:rPr lang="en-US" dirty="0" smtClean="0"/>
              <a:t>):</a:t>
            </a:r>
            <a:endParaRPr lang="en-US" dirty="0"/>
          </a:p>
        </p:txBody>
      </p:sp>
      <p:sp>
        <p:nvSpPr>
          <p:cNvPr id="4" name="Content Placeholder 3"/>
          <p:cNvSpPr>
            <a:spLocks noGrp="1"/>
          </p:cNvSpPr>
          <p:nvPr>
            <p:ph sz="half" idx="2"/>
          </p:nvPr>
        </p:nvSpPr>
        <p:spPr/>
        <p:txBody>
          <a:bodyPr>
            <a:normAutofit fontScale="92500" lnSpcReduction="10000"/>
          </a:bodyPr>
          <a:lstStyle/>
          <a:p>
            <a:pPr marL="514350" indent="-514350">
              <a:buFont typeface="+mj-lt"/>
              <a:buAutoNum type="arabicPeriod"/>
            </a:pPr>
            <a:r>
              <a:rPr lang="nl-NL" dirty="0" smtClean="0"/>
              <a:t>Zelf-perceptie: de relatie met jezelf, d.w.z., wie je bent (PR). </a:t>
            </a:r>
          </a:p>
          <a:p>
            <a:pPr marL="514350" indent="-514350">
              <a:buFont typeface="+mj-lt"/>
              <a:buAutoNum type="arabicPeriod"/>
            </a:pPr>
            <a:r>
              <a:rPr lang="nl-NL" dirty="0" smtClean="0"/>
              <a:t>Presentatie: hoe je jezelf presenteert naar de buitenwereld (Q). </a:t>
            </a:r>
          </a:p>
          <a:p>
            <a:pPr marL="514350" indent="-514350">
              <a:buFont typeface="+mj-lt"/>
              <a:buAutoNum type="arabicPeriod"/>
            </a:pPr>
            <a:r>
              <a:rPr lang="nl-NL" dirty="0" smtClean="0"/>
              <a:t>Toeschrijving: hoe anderen je zien en benaderen.</a:t>
            </a:r>
          </a:p>
          <a:p>
            <a:pPr marL="0" indent="0">
              <a:buNone/>
            </a:pPr>
            <a:endParaRPr lang="nl-NL" dirty="0" smtClean="0"/>
          </a:p>
          <a:p>
            <a:pPr marL="0" indent="0">
              <a:buNone/>
            </a:pPr>
            <a:r>
              <a:rPr lang="nl-NL" dirty="0" smtClean="0"/>
              <a:t>In het geval van spanning tussen deze drie facetten word je bewust van je identiteit, wat kan voelen als een identiteitsconflict, of erger, een identiteitscrisis.</a:t>
            </a:r>
            <a:endParaRPr lang="nl-NL" dirty="0"/>
          </a:p>
        </p:txBody>
      </p:sp>
      <p:sp>
        <p:nvSpPr>
          <p:cNvPr id="5" name="Text Placeholder 4"/>
          <p:cNvSpPr>
            <a:spLocks noGrp="1"/>
          </p:cNvSpPr>
          <p:nvPr>
            <p:ph type="body" sz="quarter" idx="3"/>
          </p:nvPr>
        </p:nvSpPr>
        <p:spPr/>
        <p:txBody>
          <a:bodyPr anchor="ctr" anchorCtr="0"/>
          <a:lstStyle/>
          <a:p>
            <a:r>
              <a:rPr lang="en-US" dirty="0" err="1" smtClean="0"/>
              <a:t>Voorbeeld</a:t>
            </a:r>
            <a:r>
              <a:rPr lang="en-US" dirty="0" smtClean="0"/>
              <a:t>:</a:t>
            </a:r>
            <a:endParaRPr lang="en-US" dirty="0"/>
          </a:p>
        </p:txBody>
      </p:sp>
      <p:sp>
        <p:nvSpPr>
          <p:cNvPr id="6" name="Content Placeholder 5"/>
          <p:cNvSpPr>
            <a:spLocks noGrp="1"/>
          </p:cNvSpPr>
          <p:nvPr>
            <p:ph sz="quarter" idx="4"/>
          </p:nvPr>
        </p:nvSpPr>
        <p:spPr/>
        <p:txBody>
          <a:bodyPr>
            <a:normAutofit fontScale="92500" lnSpcReduction="20000"/>
          </a:bodyPr>
          <a:lstStyle/>
          <a:p>
            <a:pPr marL="0" indent="0">
              <a:buNone/>
            </a:pPr>
            <a:r>
              <a:rPr lang="nl-NL" dirty="0" smtClean="0"/>
              <a:t>Als je deel uitmaakt van een religieuze gemeenschap wordt je geacht je te gedragen volgens de waarden en normen van deze gemeenschap. Maar dit kan leiden tot een conflict als de waarden en normen niet overeen komen met wie je bent, bijvoorbeeld in het geval van homoseksualiteit wat in vele religieuze gemeenschappen niet wordt getolereerd. Er is dan sprake van een dilemma. Of je moet omgaan met de spanning tussen je zelf-perceptie en je observeerbare gedrag, of je moet de gemeenschap verlaten waarin je wellicht je hele leven al deel van uitmaakt.</a:t>
            </a:r>
          </a:p>
        </p:txBody>
      </p:sp>
    </p:spTree>
    <p:extLst>
      <p:ext uri="{BB962C8B-B14F-4D97-AF65-F5344CB8AC3E}">
        <p14:creationId xmlns:p14="http://schemas.microsoft.com/office/powerpoint/2010/main" val="21072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361765" cy="4601183"/>
          </a:xfrm>
        </p:spPr>
        <p:txBody>
          <a:bodyPr/>
          <a:lstStyle/>
          <a:p>
            <a:r>
              <a:rPr lang="nl-NL" dirty="0" smtClean="0"/>
              <a:t>Identiteitsmodel</a:t>
            </a:r>
            <a:br>
              <a:rPr lang="nl-NL" dirty="0" smtClean="0"/>
            </a:br>
            <a:r>
              <a:rPr lang="nl-NL" dirty="0"/>
              <a:t/>
            </a:r>
            <a:br>
              <a:rPr lang="nl-NL" dirty="0"/>
            </a:br>
            <a:r>
              <a:rPr lang="nl-NL" dirty="0" smtClean="0"/>
              <a:t>oefening</a:t>
            </a:r>
            <a:endParaRPr lang="nl-NL" dirty="0"/>
          </a:p>
        </p:txBody>
      </p:sp>
      <p:sp>
        <p:nvSpPr>
          <p:cNvPr id="3" name="Content Placeholder 2"/>
          <p:cNvSpPr>
            <a:spLocks noGrp="1"/>
          </p:cNvSpPr>
          <p:nvPr>
            <p:ph idx="1"/>
          </p:nvPr>
        </p:nvSpPr>
        <p:spPr/>
        <p:txBody>
          <a:bodyPr/>
          <a:lstStyle/>
          <a:p>
            <a:pPr marL="0" indent="0">
              <a:buNone/>
            </a:pPr>
            <a:r>
              <a:rPr lang="nl-NL" dirty="0" smtClean="0"/>
              <a:t>Pas het identiteitsmodel toe:</a:t>
            </a:r>
          </a:p>
          <a:p>
            <a:r>
              <a:rPr lang="nl-NL" dirty="0" smtClean="0"/>
              <a:t>Persoonlijk, in verschillende contexten:</a:t>
            </a:r>
          </a:p>
          <a:p>
            <a:pPr lvl="1"/>
            <a:r>
              <a:rPr lang="nl-NL" dirty="0" smtClean="0"/>
              <a:t>Wie ben je: wat doe je en met welke drijfveren (PR)?</a:t>
            </a:r>
          </a:p>
          <a:p>
            <a:pPr lvl="1"/>
            <a:r>
              <a:rPr lang="nl-NL" dirty="0" smtClean="0"/>
              <a:t>Hoe uit zich dat (Q)? Op het werk, thuis, hobby, etc.?</a:t>
            </a:r>
          </a:p>
          <a:p>
            <a:endParaRPr lang="nl-NL" dirty="0" smtClean="0"/>
          </a:p>
          <a:p>
            <a:r>
              <a:rPr lang="nl-NL" dirty="0" smtClean="0"/>
              <a:t>Groep, bijvoorbeeld jouw afdeling:</a:t>
            </a:r>
          </a:p>
          <a:p>
            <a:pPr lvl="1"/>
            <a:r>
              <a:rPr lang="nl-NL" dirty="0" smtClean="0"/>
              <a:t>Wat doet je groep, waarom en met wat voor intenties (PR)?</a:t>
            </a:r>
          </a:p>
          <a:p>
            <a:pPr lvl="1"/>
            <a:r>
              <a:rPr lang="nl-NL" dirty="0" smtClean="0"/>
              <a:t>Hoe uit zich dat in concrete werkzaamheden (Q)?</a:t>
            </a:r>
          </a:p>
          <a:p>
            <a:endParaRPr lang="nl-NL" dirty="0" smtClean="0"/>
          </a:p>
          <a:p>
            <a:r>
              <a:rPr lang="nl-NL" dirty="0" smtClean="0"/>
              <a:t>Toeschrijving:</a:t>
            </a:r>
          </a:p>
          <a:p>
            <a:pPr lvl="1"/>
            <a:r>
              <a:rPr lang="nl-NL" dirty="0" smtClean="0"/>
              <a:t>Hoe kijken anderen naar jou en/of jouw groep/afdeling?</a:t>
            </a:r>
          </a:p>
          <a:p>
            <a:pPr lvl="1"/>
            <a:r>
              <a:rPr lang="nl-NL" dirty="0" smtClean="0"/>
              <a:t>Kan je, of kunnen jullie, jezelf zijn? Of, wordt er (ongewenst) gestuurd en leidt dat mogelijk tot ongemakken?</a:t>
            </a:r>
          </a:p>
        </p:txBody>
      </p:sp>
    </p:spTree>
    <p:extLst>
      <p:ext uri="{BB962C8B-B14F-4D97-AF65-F5344CB8AC3E}">
        <p14:creationId xmlns:p14="http://schemas.microsoft.com/office/powerpoint/2010/main" val="2917281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494042" y="1386671"/>
            <a:ext cx="8240758" cy="4075513"/>
            <a:chOff x="3494042" y="1386671"/>
            <a:chExt cx="8240758" cy="4075513"/>
          </a:xfrm>
        </p:grpSpPr>
        <p:sp>
          <p:nvSpPr>
            <p:cNvPr id="4" name="Oval 3"/>
            <p:cNvSpPr/>
            <p:nvPr/>
          </p:nvSpPr>
          <p:spPr>
            <a:xfrm>
              <a:off x="5328956" y="1386671"/>
              <a:ext cx="4719466" cy="324366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err="1" smtClean="0">
                  <a:solidFill>
                    <a:schemeClr val="tx1"/>
                  </a:solidFill>
                </a:rPr>
                <a:t>Maatschappelijke</a:t>
              </a:r>
              <a:r>
                <a:rPr lang="en-US" sz="1000" dirty="0" smtClean="0">
                  <a:solidFill>
                    <a:schemeClr val="tx1"/>
                  </a:solidFill>
                </a:rPr>
                <a:t> </a:t>
              </a:r>
              <a:r>
                <a:rPr lang="en-US" sz="1000" dirty="0" err="1" smtClean="0">
                  <a:solidFill>
                    <a:schemeClr val="tx1"/>
                  </a:solidFill>
                </a:rPr>
                <a:t>uitdaging</a:t>
              </a:r>
              <a:endParaRPr lang="en-US" sz="1000" dirty="0" smtClean="0">
                <a:solidFill>
                  <a:schemeClr val="tx1"/>
                </a:solidFill>
              </a:endParaRPr>
            </a:p>
            <a:p>
              <a:pPr algn="ctr"/>
              <a:r>
                <a:rPr lang="nl-NL" sz="1000" dirty="0" smtClean="0">
                  <a:solidFill>
                    <a:schemeClr val="tx1"/>
                  </a:solidFill>
                </a:rPr>
                <a:t>(bijv. omgevingstafel)</a:t>
              </a:r>
              <a:endParaRPr lang="en-US" sz="1000" dirty="0" smtClean="0">
                <a:solidFill>
                  <a:schemeClr val="tx1"/>
                </a:solidFill>
              </a:endParaRPr>
            </a:p>
            <a:p>
              <a:pPr algn="ctr"/>
              <a:r>
                <a:rPr lang="nl-NL" sz="1000" dirty="0" err="1" smtClean="0">
                  <a:solidFill>
                    <a:schemeClr val="tx1"/>
                  </a:solidFill>
                </a:rPr>
                <a:t>Groepsidentititeit</a:t>
              </a:r>
              <a:endParaRPr lang="en-US" sz="1000" dirty="0">
                <a:solidFill>
                  <a:schemeClr val="tx1"/>
                </a:solidFill>
              </a:endParaRPr>
            </a:p>
          </p:txBody>
        </p:sp>
        <p:sp>
          <p:nvSpPr>
            <p:cNvPr id="5" name="Oval 4"/>
            <p:cNvSpPr/>
            <p:nvPr/>
          </p:nvSpPr>
          <p:spPr>
            <a:xfrm>
              <a:off x="5537539" y="2712509"/>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7" name="Oval 6"/>
            <p:cNvSpPr/>
            <p:nvPr/>
          </p:nvSpPr>
          <p:spPr>
            <a:xfrm>
              <a:off x="6655590" y="3965493"/>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8" name="Oval 7"/>
            <p:cNvSpPr/>
            <p:nvPr/>
          </p:nvSpPr>
          <p:spPr>
            <a:xfrm>
              <a:off x="8486860" y="3214591"/>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9" name="Oval 8"/>
            <p:cNvSpPr/>
            <p:nvPr/>
          </p:nvSpPr>
          <p:spPr>
            <a:xfrm>
              <a:off x="5584246" y="3798493"/>
              <a:ext cx="3473909"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n</a:t>
              </a:r>
            </a:p>
            <a:p>
              <a:pPr algn="ctr"/>
              <a:r>
                <a:rPr lang="en-US" sz="1000" dirty="0" err="1">
                  <a:solidFill>
                    <a:schemeClr val="tx1"/>
                  </a:solidFill>
                </a:rPr>
                <a:t>Organisatiecultuur</a:t>
              </a:r>
              <a:endParaRPr lang="en-US" sz="1000" dirty="0">
                <a:solidFill>
                  <a:schemeClr val="tx1"/>
                </a:solidFill>
              </a:endParaRPr>
            </a:p>
          </p:txBody>
        </p:sp>
        <p:sp>
          <p:nvSpPr>
            <p:cNvPr id="10" name="Oval 9"/>
            <p:cNvSpPr/>
            <p:nvPr/>
          </p:nvSpPr>
          <p:spPr>
            <a:xfrm rot="1150300">
              <a:off x="3494042" y="1521950"/>
              <a:ext cx="3558831"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1</a:t>
              </a:r>
            </a:p>
            <a:p>
              <a:pPr algn="ctr"/>
              <a:r>
                <a:rPr lang="en-US" sz="1000" dirty="0" err="1" smtClean="0">
                  <a:solidFill>
                    <a:schemeClr val="tx1"/>
                  </a:solidFill>
                </a:rPr>
                <a:t>Organisatiecultuur</a:t>
              </a:r>
              <a:endParaRPr lang="en-US" sz="1000" dirty="0" smtClean="0">
                <a:solidFill>
                  <a:schemeClr val="tx1"/>
                </a:solidFill>
              </a:endParaRPr>
            </a:p>
          </p:txBody>
        </p:sp>
        <p:sp>
          <p:nvSpPr>
            <p:cNvPr id="11" name="Oval 10"/>
            <p:cNvSpPr/>
            <p:nvPr/>
          </p:nvSpPr>
          <p:spPr>
            <a:xfrm>
              <a:off x="6342183" y="3220578"/>
              <a:ext cx="1914334" cy="55707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Individu</a:t>
              </a:r>
              <a:endParaRPr lang="en-US" sz="1000" dirty="0" smtClean="0">
                <a:solidFill>
                  <a:schemeClr val="tx1"/>
                </a:solidFill>
              </a:endParaRPr>
            </a:p>
            <a:p>
              <a:pPr algn="ctr"/>
              <a:r>
                <a:rPr lang="en-US" sz="1000" dirty="0" smtClean="0">
                  <a:solidFill>
                    <a:schemeClr val="tx1"/>
                  </a:solidFill>
                </a:rPr>
                <a:t>(</a:t>
              </a:r>
              <a:r>
                <a:rPr lang="en-US" sz="1000" dirty="0" err="1" smtClean="0">
                  <a:solidFill>
                    <a:schemeClr val="tx1"/>
                  </a:solidFill>
                </a:rPr>
                <a:t>bijv</a:t>
              </a:r>
              <a:r>
                <a:rPr lang="en-US" sz="1000" dirty="0" smtClean="0">
                  <a:solidFill>
                    <a:schemeClr val="tx1"/>
                  </a:solidFill>
                </a:rPr>
                <a:t>. </a:t>
              </a:r>
              <a:r>
                <a:rPr lang="en-US" sz="1000" dirty="0" err="1">
                  <a:solidFill>
                    <a:schemeClr val="tx1"/>
                  </a:solidFill>
                </a:rPr>
                <a:t>i</a:t>
              </a:r>
              <a:r>
                <a:rPr lang="en-US" sz="1000" dirty="0" err="1" smtClean="0">
                  <a:solidFill>
                    <a:schemeClr val="tx1"/>
                  </a:solidFill>
                </a:rPr>
                <a:t>nitiatiefnemer</a:t>
              </a:r>
              <a:r>
                <a:rPr lang="en-US" sz="1000" dirty="0" smtClean="0">
                  <a:solidFill>
                    <a:schemeClr val="tx1"/>
                  </a:solidFill>
                </a:rPr>
                <a:t>) </a:t>
              </a:r>
              <a:endParaRPr lang="en-US" sz="1000" dirty="0">
                <a:solidFill>
                  <a:schemeClr val="tx1"/>
                </a:solidFill>
              </a:endParaRPr>
            </a:p>
          </p:txBody>
        </p:sp>
        <p:sp>
          <p:nvSpPr>
            <p:cNvPr id="6" name="Oval 5"/>
            <p:cNvSpPr/>
            <p:nvPr/>
          </p:nvSpPr>
          <p:spPr>
            <a:xfrm rot="21084315">
              <a:off x="8169413" y="2119445"/>
              <a:ext cx="3565387"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2</a:t>
              </a:r>
            </a:p>
            <a:p>
              <a:pPr algn="ctr"/>
              <a:r>
                <a:rPr lang="en-US" sz="1000" dirty="0" err="1">
                  <a:solidFill>
                    <a:schemeClr val="tx1"/>
                  </a:solidFill>
                </a:rPr>
                <a:t>Organisatiecultuur</a:t>
              </a:r>
              <a:endParaRPr lang="en-US" sz="1000" dirty="0">
                <a:solidFill>
                  <a:schemeClr val="tx1"/>
                </a:solidFill>
              </a:endParaRPr>
            </a:p>
          </p:txBody>
        </p:sp>
      </p:grpSp>
      <p:sp>
        <p:nvSpPr>
          <p:cNvPr id="2" name="Title 1"/>
          <p:cNvSpPr>
            <a:spLocks noGrp="1"/>
          </p:cNvSpPr>
          <p:nvPr>
            <p:ph type="title"/>
          </p:nvPr>
        </p:nvSpPr>
        <p:spPr/>
        <p:txBody>
          <a:bodyPr/>
          <a:lstStyle/>
          <a:p>
            <a:r>
              <a:rPr lang="en-US" dirty="0" err="1" smtClean="0"/>
              <a:t>Een</a:t>
            </a:r>
            <a:r>
              <a:rPr lang="en-US" dirty="0" smtClean="0"/>
              <a:t> setting </a:t>
            </a:r>
            <a:r>
              <a:rPr lang="en-US" dirty="0" err="1" smtClean="0"/>
              <a:t>voor</a:t>
            </a:r>
            <a:r>
              <a:rPr lang="en-US" dirty="0" smtClean="0"/>
              <a:t> discipline </a:t>
            </a:r>
            <a:r>
              <a:rPr lang="en-US" dirty="0" err="1" smtClean="0"/>
              <a:t>overstijgend</a:t>
            </a:r>
            <a:r>
              <a:rPr lang="en-US" dirty="0" smtClean="0"/>
              <a:t> </a:t>
            </a:r>
            <a:r>
              <a:rPr lang="en-US" dirty="0" err="1" smtClean="0"/>
              <a:t>samenwerken</a:t>
            </a:r>
            <a:endParaRPr lang="en-US" dirty="0"/>
          </a:p>
        </p:txBody>
      </p:sp>
    </p:spTree>
    <p:extLst>
      <p:ext uri="{BB962C8B-B14F-4D97-AF65-F5344CB8AC3E}">
        <p14:creationId xmlns:p14="http://schemas.microsoft.com/office/powerpoint/2010/main" val="1363039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10791</TotalTime>
  <Words>846</Words>
  <Application>Microsoft Office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Corbel</vt:lpstr>
      <vt:lpstr>Wingdings 2</vt:lpstr>
      <vt:lpstr>Frame</vt:lpstr>
      <vt:lpstr>Workshop 11 Minor Fit voor de Toekomst  Discipline overstijgend samenwerken</vt:lpstr>
      <vt:lpstr>Inhoud  Vandaag en vervolg</vt:lpstr>
      <vt:lpstr>Alles wat we doen sluit aan op:  3 principes  één axioma, twee opdrachten</vt:lpstr>
      <vt:lpstr>Grondregels</vt:lpstr>
      <vt:lpstr>Wat is identiteit?</vt:lpstr>
      <vt:lpstr>Wederzijdse beïnvloeding</vt:lpstr>
      <vt:lpstr>Driedimensionale identiteitsmodel</vt:lpstr>
      <vt:lpstr>Identiteitsmodel  oefening</vt:lpstr>
      <vt:lpstr>Een setting voor discipline overstijgend samenwerken</vt:lpstr>
      <vt:lpstr>Vervolg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Gabriëlle Rossing</dc:creator>
  <cp:lastModifiedBy>Hans de Bruin</cp:lastModifiedBy>
  <cp:revision>209</cp:revision>
  <dcterms:created xsi:type="dcterms:W3CDTF">2019-03-14T12:37:05Z</dcterms:created>
  <dcterms:modified xsi:type="dcterms:W3CDTF">2022-02-01T15:10:14Z</dcterms:modified>
</cp:coreProperties>
</file>