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6" r:id="rId1"/>
  </p:sldMasterIdLst>
  <p:sldIdLst>
    <p:sldId id="346" r:id="rId2"/>
    <p:sldId id="321" r:id="rId3"/>
    <p:sldId id="341" r:id="rId4"/>
    <p:sldId id="336" r:id="rId5"/>
    <p:sldId id="323" r:id="rId6"/>
    <p:sldId id="324" r:id="rId7"/>
    <p:sldId id="325" r:id="rId8"/>
    <p:sldId id="326" r:id="rId9"/>
    <p:sldId id="327" r:id="rId10"/>
    <p:sldId id="328" r:id="rId11"/>
    <p:sldId id="330" r:id="rId12"/>
    <p:sldId id="331" r:id="rId13"/>
    <p:sldId id="332" r:id="rId14"/>
    <p:sldId id="333" r:id="rId15"/>
    <p:sldId id="334" r:id="rId16"/>
    <p:sldId id="345" r:id="rId17"/>
    <p:sldId id="31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50" autoAdjust="0"/>
    <p:restoredTop sz="92958" autoAdjust="0"/>
  </p:normalViewPr>
  <p:slideViewPr>
    <p:cSldViewPr snapToGrid="0">
      <p:cViewPr varScale="1">
        <p:scale>
          <a:sx n="68" d="100"/>
          <a:sy n="68" d="100"/>
        </p:scale>
        <p:origin x="10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27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6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1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2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46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36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5/12/2023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1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5/12/2023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7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79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78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82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6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gottomove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8F7671-D8EC-41EF-84CF-0474EF8C6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615397"/>
            <a:ext cx="9134669" cy="1252025"/>
          </a:xfrm>
        </p:spPr>
        <p:txBody>
          <a:bodyPr anchor="ctr">
            <a:noAutofit/>
          </a:bodyPr>
          <a:lstStyle/>
          <a:p>
            <a:pPr algn="ctr"/>
            <a:r>
              <a:rPr lang="nl-NL" sz="4000" b="1" dirty="0" smtClean="0"/>
              <a:t>Minor Fit voor de Toekomst</a:t>
            </a:r>
            <a:br>
              <a:rPr lang="nl-NL" sz="4000" b="1" dirty="0" smtClean="0"/>
            </a:br>
            <a:r>
              <a:rPr lang="nl-NL" sz="4000" b="1" dirty="0" smtClean="0"/>
              <a:t>Workshop </a:t>
            </a:r>
            <a:r>
              <a:rPr lang="nl-NL" sz="4000" b="1" dirty="0" smtClean="0"/>
              <a:t>3 </a:t>
            </a:r>
            <a:r>
              <a:rPr lang="nl-NL" sz="4000" b="1" dirty="0" smtClean="0"/>
              <a:t>– </a:t>
            </a:r>
            <a:r>
              <a:rPr lang="nl-NL" sz="4000" b="1" dirty="0" smtClean="0"/>
              <a:t>Gesprekstechnieken</a:t>
            </a:r>
            <a:endParaRPr lang="nl-NL" sz="4000" b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1847339-1344-41DD-91C1-2C8DB076B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844" y="5008098"/>
            <a:ext cx="8268123" cy="942043"/>
          </a:xfrm>
        </p:spPr>
        <p:txBody>
          <a:bodyPr anchor="ctr">
            <a:normAutofit lnSpcReduction="10000"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Hans de </a:t>
            </a:r>
            <a:r>
              <a:rPr lang="nl-NL" sz="1400" dirty="0" smtClean="0">
                <a:solidFill>
                  <a:schemeClr val="bg1"/>
                </a:solidFill>
              </a:rPr>
              <a:t>Bruin, Petra de Braal</a:t>
            </a:r>
          </a:p>
          <a:p>
            <a:r>
              <a:rPr lang="nl-NL" sz="1400" dirty="0" smtClean="0">
                <a:solidFill>
                  <a:schemeClr val="bg1"/>
                </a:solidFill>
              </a:rPr>
              <a:t>HZ </a:t>
            </a:r>
            <a:r>
              <a:rPr lang="nl-NL" sz="1400" dirty="0">
                <a:solidFill>
                  <a:schemeClr val="bg1"/>
                </a:solidFill>
              </a:rPr>
              <a:t>University of Applied Sciences</a:t>
            </a:r>
          </a:p>
          <a:p>
            <a:pPr algn="r"/>
            <a:r>
              <a:rPr lang="nl-NL" sz="1400" dirty="0" smtClean="0">
                <a:solidFill>
                  <a:schemeClr val="bg1"/>
                </a:solidFill>
              </a:rPr>
              <a:t>16 mei</a:t>
            </a:r>
            <a:r>
              <a:rPr lang="nl-NL" sz="1400" dirty="0" smtClean="0">
                <a:solidFill>
                  <a:schemeClr val="bg1"/>
                </a:solidFill>
              </a:rPr>
              <a:t> </a:t>
            </a:r>
            <a:r>
              <a:rPr lang="nl-NL" sz="1400" dirty="0" smtClean="0">
                <a:solidFill>
                  <a:schemeClr val="bg1"/>
                </a:solidFill>
              </a:rPr>
              <a:t>2023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7395A041-A773-4D2B-9B05-568B4BF97C35}"/>
              </a:ext>
            </a:extLst>
          </p:cNvPr>
          <p:cNvSpPr/>
          <p:nvPr/>
        </p:nvSpPr>
        <p:spPr>
          <a:xfrm>
            <a:off x="9561444" y="916584"/>
            <a:ext cx="2355574" cy="5033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doen → </a:t>
            </a: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…</a:t>
            </a:r>
            <a:endParaRPr lang="nl-NL" b="1" dirty="0">
              <a:solidFill>
                <a:schemeClr val="accent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799" y="914340"/>
            <a:ext cx="4975069" cy="2519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92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juiste</a:t>
            </a:r>
            <a:r>
              <a:rPr lang="en-US" dirty="0"/>
              <a:t> </a:t>
            </a:r>
            <a:r>
              <a:rPr lang="en-US" dirty="0" err="1"/>
              <a:t>vragen</a:t>
            </a:r>
            <a:r>
              <a:rPr lang="en-US" dirty="0"/>
              <a:t> </a:t>
            </a:r>
            <a:r>
              <a:rPr lang="en-US" dirty="0" err="1"/>
              <a:t>stellen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Wees </a:t>
            </a:r>
            <a:r>
              <a:rPr lang="en-US" dirty="0" err="1"/>
              <a:t>voorbereid</a:t>
            </a:r>
            <a:r>
              <a:rPr lang="en-US" dirty="0"/>
              <a:t>– </a:t>
            </a:r>
            <a:r>
              <a:rPr lang="en-US" dirty="0" err="1"/>
              <a:t>stel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topic list </a:t>
            </a:r>
            <a:r>
              <a:rPr lang="en-US" dirty="0" err="1"/>
              <a:t>samen</a:t>
            </a:r>
            <a:endParaRPr lang="en-US" dirty="0"/>
          </a:p>
          <a:p>
            <a:pPr lvl="1"/>
            <a:r>
              <a:rPr lang="en-US" dirty="0"/>
              <a:t>start met max. 3- 4 erg open </a:t>
            </a:r>
            <a:r>
              <a:rPr lang="en-US" dirty="0" err="1"/>
              <a:t>vragen</a:t>
            </a:r>
            <a:endParaRPr lang="en-US" dirty="0"/>
          </a:p>
          <a:p>
            <a:pPr lvl="1"/>
            <a:r>
              <a:rPr lang="en-US" dirty="0" err="1"/>
              <a:t>Maak</a:t>
            </a:r>
            <a:r>
              <a:rPr lang="en-US" dirty="0"/>
              <a:t> </a:t>
            </a:r>
            <a:r>
              <a:rPr lang="en-US" dirty="0" err="1"/>
              <a:t>aantekeningen</a:t>
            </a:r>
            <a:endParaRPr lang="en-US" dirty="0"/>
          </a:p>
          <a:p>
            <a:pPr lvl="1"/>
            <a:r>
              <a:rPr lang="en-US" dirty="0" err="1"/>
              <a:t>Stel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verdiepende</a:t>
            </a:r>
            <a:r>
              <a:rPr lang="en-US" dirty="0"/>
              <a:t> </a:t>
            </a:r>
            <a:r>
              <a:rPr lang="en-US" dirty="0" err="1"/>
              <a:t>vragen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mate het </a:t>
            </a:r>
            <a:r>
              <a:rPr lang="en-US" dirty="0" err="1"/>
              <a:t>gesprek</a:t>
            </a:r>
            <a:r>
              <a:rPr lang="en-US" dirty="0"/>
              <a:t> </a:t>
            </a:r>
            <a:r>
              <a:rPr lang="en-US" dirty="0" err="1"/>
              <a:t>vordert</a:t>
            </a:r>
            <a:endParaRPr lang="en-US" dirty="0"/>
          </a:p>
          <a:p>
            <a:endParaRPr lang="en-US" dirty="0"/>
          </a:p>
          <a:p>
            <a:r>
              <a:rPr lang="en-US" dirty="0"/>
              <a:t>Ga de </a:t>
            </a:r>
            <a:r>
              <a:rPr lang="en-US" dirty="0" err="1"/>
              <a:t>diepte</a:t>
            </a:r>
            <a:r>
              <a:rPr lang="en-US" dirty="0"/>
              <a:t> in – </a:t>
            </a:r>
            <a:r>
              <a:rPr lang="en-US" dirty="0" err="1"/>
              <a:t>gebruik</a:t>
            </a:r>
            <a:r>
              <a:rPr lang="en-US" dirty="0"/>
              <a:t> de PQR </a:t>
            </a:r>
            <a:r>
              <a:rPr lang="en-US" dirty="0" err="1"/>
              <a:t>formule</a:t>
            </a:r>
            <a:r>
              <a:rPr lang="en-US" dirty="0"/>
              <a:t> (wat, hoe en </a:t>
            </a:r>
            <a:r>
              <a:rPr lang="en-US" dirty="0" err="1"/>
              <a:t>waarom</a:t>
            </a:r>
            <a:r>
              <a:rPr lang="en-US" dirty="0"/>
              <a:t>)</a:t>
            </a:r>
          </a:p>
          <a:p>
            <a:r>
              <a:rPr lang="en-US" dirty="0"/>
              <a:t>PQR: doe P, door </a:t>
            </a:r>
            <a:r>
              <a:rPr lang="en-US" dirty="0" err="1"/>
              <a:t>middel</a:t>
            </a:r>
            <a:r>
              <a:rPr lang="en-US" dirty="0"/>
              <a:t> van Q, om R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bereiken</a:t>
            </a:r>
            <a:r>
              <a:rPr lang="en-US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572440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 hoc interview </a:t>
            </a:r>
            <a:r>
              <a:rPr lang="en-US" dirty="0" err="1"/>
              <a:t>vragen</a:t>
            </a:r>
            <a:r>
              <a:rPr lang="en-US" dirty="0"/>
              <a:t> </a:t>
            </a:r>
            <a:r>
              <a:rPr lang="en-US" dirty="0" err="1"/>
              <a:t>bedenken</a:t>
            </a:r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081F46-4B79-C54B-A303-F9FDB66930EE}"/>
              </a:ext>
            </a:extLst>
          </p:cNvPr>
          <p:cNvSpPr txBox="1">
            <a:spLocks/>
          </p:cNvSpPr>
          <p:nvPr/>
        </p:nvSpPr>
        <p:spPr>
          <a:xfrm>
            <a:off x="7642573" y="1874931"/>
            <a:ext cx="3358155" cy="3349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endParaRPr lang="en-GB" sz="1800" dirty="0">
              <a:solidFill>
                <a:schemeClr val="tx1"/>
              </a:solidFill>
            </a:endParaRPr>
          </a:p>
          <a:p>
            <a:pPr lvl="0" algn="l"/>
            <a:endParaRPr lang="en-GB" sz="1400" dirty="0">
              <a:solidFill>
                <a:schemeClr val="tx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</a:rPr>
              <a:t>Gedragingen</a:t>
            </a:r>
            <a:endParaRPr lang="en-GB" sz="1400" dirty="0">
              <a:solidFill>
                <a:schemeClr val="tx1"/>
              </a:solidFill>
            </a:endParaRPr>
          </a:p>
          <a:p>
            <a:pPr lvl="0" algn="l"/>
            <a:endParaRPr lang="en-GB" sz="1400" dirty="0">
              <a:solidFill>
                <a:schemeClr val="tx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</a:rPr>
              <a:t>Meningen</a:t>
            </a:r>
            <a:r>
              <a:rPr lang="en-GB" sz="1400" dirty="0">
                <a:solidFill>
                  <a:schemeClr val="tx1"/>
                </a:solidFill>
              </a:rPr>
              <a:t>/</a:t>
            </a:r>
            <a:r>
              <a:rPr lang="en-GB" sz="1400" dirty="0" err="1"/>
              <a:t>waarden</a:t>
            </a:r>
            <a:r>
              <a:rPr lang="en-GB" sz="1400" dirty="0"/>
              <a:t>: wat de </a:t>
            </a:r>
            <a:r>
              <a:rPr lang="en-GB" sz="1400" dirty="0" err="1"/>
              <a:t>persoon</a:t>
            </a:r>
            <a:r>
              <a:rPr lang="en-GB" sz="1400" dirty="0"/>
              <a:t> </a:t>
            </a:r>
            <a:r>
              <a:rPr lang="en-GB" sz="1400" dirty="0" err="1"/>
              <a:t>denkt</a:t>
            </a:r>
            <a:r>
              <a:rPr lang="en-GB" sz="1400" dirty="0"/>
              <a:t> over </a:t>
            </a:r>
            <a:r>
              <a:rPr lang="en-GB" sz="1400" dirty="0" err="1"/>
              <a:t>een</a:t>
            </a:r>
            <a:r>
              <a:rPr lang="en-GB" sz="1400" dirty="0"/>
              <a:t> </a:t>
            </a:r>
            <a:r>
              <a:rPr lang="en-GB" sz="1400" dirty="0" err="1"/>
              <a:t>onderwerp</a:t>
            </a:r>
            <a:r>
              <a:rPr lang="en-GB" sz="1400" dirty="0"/>
              <a:t>. 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nl-NL" sz="1400" dirty="0">
              <a:solidFill>
                <a:schemeClr val="tx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</a:rPr>
              <a:t>Kennis</a:t>
            </a:r>
            <a:r>
              <a:rPr lang="en-GB" sz="1400" dirty="0"/>
              <a:t>; </a:t>
            </a:r>
            <a:r>
              <a:rPr lang="en-GB" sz="1400" dirty="0" err="1"/>
              <a:t>feiten</a:t>
            </a:r>
            <a:r>
              <a:rPr lang="en-GB" sz="1400" dirty="0"/>
              <a:t> over het </a:t>
            </a:r>
            <a:r>
              <a:rPr lang="en-GB" sz="1400" dirty="0" err="1"/>
              <a:t>onderwerp</a:t>
            </a:r>
            <a:r>
              <a:rPr lang="en-GB" sz="1400" dirty="0"/>
              <a:t> die desk research </a:t>
            </a:r>
            <a:r>
              <a:rPr lang="en-GB" sz="1400" dirty="0" err="1"/>
              <a:t>ondersteunt</a:t>
            </a:r>
            <a:r>
              <a:rPr lang="en-GB" sz="1400" dirty="0"/>
              <a:t>. </a:t>
            </a:r>
            <a:endParaRPr lang="nl-NL" sz="14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 err="1"/>
              <a:t>Gevoelens</a:t>
            </a:r>
            <a:r>
              <a:rPr lang="en-GB" sz="1400" dirty="0"/>
              <a:t>: wat </a:t>
            </a:r>
            <a:r>
              <a:rPr lang="en-GB" sz="1400" dirty="0" err="1"/>
              <a:t>een</a:t>
            </a:r>
            <a:r>
              <a:rPr lang="en-GB" sz="1400" dirty="0"/>
              <a:t> </a:t>
            </a:r>
            <a:r>
              <a:rPr lang="en-GB" sz="1400" dirty="0" err="1"/>
              <a:t>persoon</a:t>
            </a:r>
            <a:r>
              <a:rPr lang="en-GB" sz="1400" dirty="0"/>
              <a:t> </a:t>
            </a:r>
            <a:r>
              <a:rPr lang="en-GB" sz="1400" dirty="0" err="1"/>
              <a:t>voelt</a:t>
            </a:r>
            <a:r>
              <a:rPr lang="en-GB" sz="1400" dirty="0"/>
              <a:t> </a:t>
            </a:r>
            <a:r>
              <a:rPr lang="en-GB" sz="1400" dirty="0" err="1"/>
              <a:t>ipv</a:t>
            </a:r>
            <a:r>
              <a:rPr lang="en-GB" sz="1400" dirty="0"/>
              <a:t> wat </a:t>
            </a:r>
            <a:r>
              <a:rPr lang="en-GB" sz="1400" dirty="0" err="1"/>
              <a:t>een</a:t>
            </a:r>
            <a:r>
              <a:rPr lang="en-GB" sz="1400" dirty="0"/>
              <a:t> </a:t>
            </a:r>
            <a:r>
              <a:rPr lang="en-GB" sz="1400" dirty="0" err="1"/>
              <a:t>persoon</a:t>
            </a:r>
            <a:r>
              <a:rPr lang="en-GB" sz="1400" dirty="0"/>
              <a:t> </a:t>
            </a:r>
            <a:r>
              <a:rPr lang="en-GB" sz="1400" dirty="0" err="1"/>
              <a:t>denkt</a:t>
            </a:r>
            <a:r>
              <a:rPr lang="en-GB" sz="1400" dirty="0"/>
              <a:t>. </a:t>
            </a:r>
            <a:endParaRPr lang="nl-NL" sz="1400" dirty="0">
              <a:solidFill>
                <a:schemeClr val="tx1"/>
              </a:solidFill>
            </a:endParaRPr>
          </a:p>
        </p:txBody>
      </p:sp>
      <p:sp>
        <p:nvSpPr>
          <p:cNvPr id="4" name="Afgeronde rechthoek 1">
            <a:extLst>
              <a:ext uri="{FF2B5EF4-FFF2-40B4-BE49-F238E27FC236}">
                <a16:creationId xmlns:a16="http://schemas.microsoft.com/office/drawing/2014/main" id="{CDF532AF-DE7B-4444-B79D-4653332CA5EB}"/>
              </a:ext>
            </a:extLst>
          </p:cNvPr>
          <p:cNvSpPr/>
          <p:nvPr/>
        </p:nvSpPr>
        <p:spPr>
          <a:xfrm>
            <a:off x="3963115" y="1122259"/>
            <a:ext cx="3450771" cy="4746171"/>
          </a:xfrm>
          <a:prstGeom prst="roundRect">
            <a:avLst/>
          </a:prstGeom>
          <a:noFill/>
          <a:ln>
            <a:solidFill>
              <a:srgbClr val="25567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sp>
        <p:nvSpPr>
          <p:cNvPr id="5" name="Rechthoek 2">
            <a:extLst>
              <a:ext uri="{FF2B5EF4-FFF2-40B4-BE49-F238E27FC236}">
                <a16:creationId xmlns:a16="http://schemas.microsoft.com/office/drawing/2014/main" id="{65E1121F-51CF-B842-A928-1B017A2C7EBB}"/>
              </a:ext>
            </a:extLst>
          </p:cNvPr>
          <p:cNvSpPr/>
          <p:nvPr/>
        </p:nvSpPr>
        <p:spPr>
          <a:xfrm>
            <a:off x="4082858" y="1635635"/>
            <a:ext cx="3331028" cy="3970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Vragen</a:t>
            </a:r>
            <a:r>
              <a:rPr lang="en-GB" sz="1400" dirty="0"/>
              <a:t> </a:t>
            </a:r>
            <a:r>
              <a:rPr lang="en-GB" sz="1400" dirty="0" err="1"/>
              <a:t>moeten</a:t>
            </a:r>
            <a:r>
              <a:rPr lang="en-GB" sz="1400" dirty="0"/>
              <a:t> </a:t>
            </a:r>
            <a:r>
              <a:rPr lang="en-GB" sz="1400" dirty="0" err="1"/>
              <a:t>makkelijk</a:t>
            </a:r>
            <a:r>
              <a:rPr lang="en-GB" sz="1400" dirty="0"/>
              <a:t> </a:t>
            </a:r>
            <a:r>
              <a:rPr lang="en-GB" sz="1400" dirty="0" err="1"/>
              <a:t>te</a:t>
            </a:r>
            <a:r>
              <a:rPr lang="en-GB" sz="1400" dirty="0"/>
              <a:t> </a:t>
            </a:r>
            <a:r>
              <a:rPr lang="en-GB" sz="1400" dirty="0" err="1"/>
              <a:t>begrijpen</a:t>
            </a:r>
            <a:r>
              <a:rPr lang="en-GB" sz="1400" dirty="0"/>
              <a:t> </a:t>
            </a:r>
            <a:r>
              <a:rPr lang="en-GB" sz="1400" dirty="0" err="1"/>
              <a:t>zijn</a:t>
            </a:r>
            <a:r>
              <a:rPr lang="en-GB" sz="1400" dirty="0"/>
              <a:t> </a:t>
            </a:r>
            <a:r>
              <a:rPr lang="en-GB" sz="1400" dirty="0" err="1"/>
              <a:t>en</a:t>
            </a:r>
            <a:r>
              <a:rPr lang="en-GB" sz="1400" dirty="0"/>
              <a:t> </a:t>
            </a:r>
            <a:r>
              <a:rPr lang="en-GB" sz="1400" dirty="0" err="1"/>
              <a:t>passend</a:t>
            </a:r>
            <a:r>
              <a:rPr lang="en-GB" sz="1400" dirty="0"/>
              <a:t> </a:t>
            </a:r>
            <a:r>
              <a:rPr lang="en-GB" sz="1400" dirty="0" err="1"/>
              <a:t>bij</a:t>
            </a:r>
            <a:r>
              <a:rPr lang="en-GB" sz="1400" dirty="0"/>
              <a:t> de </a:t>
            </a:r>
            <a:r>
              <a:rPr lang="en-GB" sz="1400" dirty="0" err="1"/>
              <a:t>achtergrond</a:t>
            </a:r>
            <a:r>
              <a:rPr lang="en-GB" sz="1400" dirty="0"/>
              <a:t> van de </a:t>
            </a:r>
            <a:r>
              <a:rPr lang="en-GB" sz="1400" dirty="0" err="1"/>
              <a:t>deelnemer</a:t>
            </a:r>
            <a:r>
              <a:rPr lang="en-GB" sz="1400" dirty="0"/>
              <a:t>.</a:t>
            </a:r>
          </a:p>
          <a:p>
            <a:pPr lvl="0"/>
            <a:endParaRPr lang="nl-NL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Vragen</a:t>
            </a:r>
            <a:r>
              <a:rPr lang="en-GB" sz="1400" dirty="0"/>
              <a:t> </a:t>
            </a:r>
            <a:r>
              <a:rPr lang="en-GB" sz="1400" dirty="0" err="1"/>
              <a:t>moeten</a:t>
            </a:r>
            <a:r>
              <a:rPr lang="en-GB" sz="1400" dirty="0"/>
              <a:t> zo </a:t>
            </a:r>
            <a:r>
              <a:rPr lang="en-GB" sz="1400" dirty="0" err="1"/>
              <a:t>kort</a:t>
            </a:r>
            <a:r>
              <a:rPr lang="en-GB" sz="1400" dirty="0"/>
              <a:t>, </a:t>
            </a:r>
            <a:r>
              <a:rPr lang="en-GB" sz="1400" dirty="0" err="1"/>
              <a:t>helder</a:t>
            </a:r>
            <a:r>
              <a:rPr lang="en-GB" sz="1400" dirty="0"/>
              <a:t> </a:t>
            </a:r>
            <a:r>
              <a:rPr lang="en-GB" sz="1400" dirty="0" err="1"/>
              <a:t>en</a:t>
            </a:r>
            <a:r>
              <a:rPr lang="en-GB" sz="1400" dirty="0"/>
              <a:t> </a:t>
            </a:r>
            <a:r>
              <a:rPr lang="en-GB" sz="1400" dirty="0" err="1"/>
              <a:t>neutraal</a:t>
            </a:r>
            <a:r>
              <a:rPr lang="en-GB" sz="1400" dirty="0"/>
              <a:t> </a:t>
            </a:r>
            <a:r>
              <a:rPr lang="en-GB" sz="1400" dirty="0" err="1"/>
              <a:t>als</a:t>
            </a:r>
            <a:r>
              <a:rPr lang="en-GB" sz="1400" dirty="0"/>
              <a:t> </a:t>
            </a:r>
            <a:r>
              <a:rPr lang="en-GB" sz="1400" dirty="0" err="1"/>
              <a:t>mogelijk</a:t>
            </a:r>
            <a:r>
              <a:rPr lang="en-GB" sz="1400" dirty="0"/>
              <a:t> </a:t>
            </a:r>
            <a:r>
              <a:rPr lang="en-GB" sz="1400" dirty="0" err="1"/>
              <a:t>zijn</a:t>
            </a:r>
            <a:r>
              <a:rPr lang="en-GB" sz="1400" dirty="0"/>
              <a:t>.</a:t>
            </a:r>
          </a:p>
          <a:p>
            <a:pPr lvl="0"/>
            <a:endParaRPr lang="nl-NL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Vragen</a:t>
            </a:r>
            <a:r>
              <a:rPr lang="en-GB" sz="1400" dirty="0"/>
              <a:t> </a:t>
            </a:r>
            <a:r>
              <a:rPr lang="en-GB" sz="1400" dirty="0" err="1"/>
              <a:t>moeten</a:t>
            </a:r>
            <a:r>
              <a:rPr lang="en-GB" sz="1400" dirty="0"/>
              <a:t> </a:t>
            </a:r>
            <a:r>
              <a:rPr lang="en-GB" sz="1400" dirty="0" err="1"/>
              <a:t>niet</a:t>
            </a:r>
            <a:r>
              <a:rPr lang="en-GB" sz="1400" dirty="0"/>
              <a:t> </a:t>
            </a:r>
            <a:r>
              <a:rPr lang="en-GB" sz="1400" dirty="0" err="1"/>
              <a:t>feitelijk</a:t>
            </a:r>
            <a:r>
              <a:rPr lang="en-GB" sz="1400" dirty="0"/>
              <a:t> </a:t>
            </a:r>
            <a:r>
              <a:rPr lang="en-GB" sz="1400" dirty="0" err="1"/>
              <a:t>zijn</a:t>
            </a:r>
            <a:r>
              <a:rPr lang="en-GB" sz="1400" dirty="0"/>
              <a:t> of </a:t>
            </a:r>
            <a:r>
              <a:rPr lang="en-GB" sz="1400" dirty="0" err="1"/>
              <a:t>enkel</a:t>
            </a:r>
            <a:r>
              <a:rPr lang="en-GB" sz="1400" dirty="0"/>
              <a:t> met </a:t>
            </a:r>
            <a:r>
              <a:rPr lang="en-GB" sz="1400" dirty="0" err="1"/>
              <a:t>ja</a:t>
            </a:r>
            <a:r>
              <a:rPr lang="en-GB" sz="1400" dirty="0"/>
              <a:t> of nee </a:t>
            </a:r>
            <a:r>
              <a:rPr lang="en-GB" sz="1400" dirty="0" err="1"/>
              <a:t>te</a:t>
            </a:r>
            <a:r>
              <a:rPr lang="en-GB" sz="1400" dirty="0"/>
              <a:t> </a:t>
            </a:r>
            <a:r>
              <a:rPr lang="en-GB" sz="1400" dirty="0" err="1"/>
              <a:t>beantwoorden</a:t>
            </a:r>
            <a:r>
              <a:rPr lang="en-GB" sz="1400" dirty="0"/>
              <a:t> </a:t>
            </a:r>
            <a:r>
              <a:rPr lang="en-GB" sz="1400" dirty="0" err="1"/>
              <a:t>zijn</a:t>
            </a:r>
            <a:endParaRPr lang="en-GB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Formuleer</a:t>
            </a:r>
            <a:r>
              <a:rPr lang="en-GB" sz="1400" dirty="0"/>
              <a:t> de </a:t>
            </a:r>
            <a:r>
              <a:rPr lang="en-GB" sz="1400" dirty="0" err="1"/>
              <a:t>vraag</a:t>
            </a:r>
            <a:r>
              <a:rPr lang="en-GB" sz="1400" dirty="0"/>
              <a:t> zo </a:t>
            </a:r>
            <a:r>
              <a:rPr lang="en-GB" sz="1400" dirty="0" err="1"/>
              <a:t>dat</a:t>
            </a:r>
            <a:r>
              <a:rPr lang="en-GB" sz="1400" dirty="0"/>
              <a:t> </a:t>
            </a:r>
            <a:r>
              <a:rPr lang="en-GB" sz="1400" dirty="0" err="1"/>
              <a:t>deze</a:t>
            </a:r>
            <a:r>
              <a:rPr lang="en-GB" sz="1400" dirty="0"/>
              <a:t> </a:t>
            </a:r>
            <a:r>
              <a:rPr lang="en-GB" sz="1400" dirty="0" err="1"/>
              <a:t>ruimte</a:t>
            </a:r>
            <a:r>
              <a:rPr lang="en-GB" sz="1400" dirty="0"/>
              <a:t> </a:t>
            </a:r>
            <a:r>
              <a:rPr lang="en-GB" sz="1400" dirty="0" err="1"/>
              <a:t>biedt</a:t>
            </a:r>
            <a:r>
              <a:rPr lang="en-GB" sz="1400" dirty="0"/>
              <a:t> om </a:t>
            </a:r>
            <a:r>
              <a:rPr lang="en-GB" sz="1400" dirty="0" err="1"/>
              <a:t>uitgebreid</a:t>
            </a:r>
            <a:r>
              <a:rPr lang="en-GB" sz="1400" dirty="0"/>
              <a:t> </a:t>
            </a:r>
            <a:r>
              <a:rPr lang="en-GB" sz="1400" dirty="0" err="1"/>
              <a:t>te</a:t>
            </a:r>
            <a:r>
              <a:rPr lang="en-GB" sz="1400" dirty="0"/>
              <a:t> </a:t>
            </a:r>
            <a:r>
              <a:rPr lang="en-GB" sz="1400" dirty="0" err="1"/>
              <a:t>vertellen</a:t>
            </a:r>
            <a:r>
              <a:rPr lang="en-GB" sz="1400" dirty="0"/>
              <a:t> </a:t>
            </a:r>
            <a:r>
              <a:rPr lang="en-GB" sz="1400" dirty="0" err="1"/>
              <a:t>ipv</a:t>
            </a:r>
            <a:r>
              <a:rPr lang="en-GB" sz="1400" dirty="0"/>
              <a:t>. </a:t>
            </a:r>
            <a:r>
              <a:rPr lang="en-GB" sz="1400" dirty="0" err="1"/>
              <a:t>enkel</a:t>
            </a:r>
            <a:r>
              <a:rPr lang="en-GB" sz="1400" dirty="0"/>
              <a:t> </a:t>
            </a:r>
            <a:r>
              <a:rPr lang="en-GB" sz="1400" dirty="0" err="1"/>
              <a:t>een</a:t>
            </a:r>
            <a:r>
              <a:rPr lang="en-GB" sz="1400" dirty="0"/>
              <a:t> </a:t>
            </a:r>
            <a:r>
              <a:rPr lang="en-GB" sz="1400" dirty="0" err="1"/>
              <a:t>korte</a:t>
            </a:r>
            <a:r>
              <a:rPr lang="en-GB" sz="1400" dirty="0"/>
              <a:t> </a:t>
            </a:r>
            <a:r>
              <a:rPr lang="en-GB" sz="1400" dirty="0" err="1"/>
              <a:t>reactie</a:t>
            </a:r>
            <a:r>
              <a:rPr lang="en-GB" sz="1400" dirty="0"/>
              <a:t> </a:t>
            </a:r>
            <a:r>
              <a:rPr lang="en-GB" sz="1400" dirty="0" err="1"/>
              <a:t>te</a:t>
            </a:r>
            <a:r>
              <a:rPr lang="en-GB" sz="1400" dirty="0"/>
              <a:t> </a:t>
            </a:r>
            <a:r>
              <a:rPr lang="en-GB" sz="1400" dirty="0" err="1"/>
              <a:t>geven</a:t>
            </a:r>
            <a:r>
              <a:rPr lang="en-GB" sz="1400" dirty="0"/>
              <a:t>. </a:t>
            </a:r>
          </a:p>
          <a:p>
            <a:pPr lvl="1"/>
            <a:endParaRPr lang="nl-NL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Zorg</a:t>
            </a:r>
            <a:r>
              <a:rPr lang="en-GB" sz="1400" dirty="0"/>
              <a:t> </a:t>
            </a:r>
            <a:r>
              <a:rPr lang="en-GB" sz="1400" dirty="0" err="1"/>
              <a:t>dat</a:t>
            </a:r>
            <a:r>
              <a:rPr lang="en-GB" sz="1400" dirty="0"/>
              <a:t> de </a:t>
            </a:r>
            <a:r>
              <a:rPr lang="en-GB" sz="1400" dirty="0" err="1"/>
              <a:t>vraag</a:t>
            </a:r>
            <a:r>
              <a:rPr lang="en-GB" sz="1400" dirty="0"/>
              <a:t> </a:t>
            </a:r>
            <a:r>
              <a:rPr lang="en-GB" sz="1400" dirty="0" err="1"/>
              <a:t>ook</a:t>
            </a:r>
            <a:r>
              <a:rPr lang="en-GB" sz="1400" dirty="0"/>
              <a:t> </a:t>
            </a:r>
            <a:r>
              <a:rPr lang="en-GB" sz="1400" dirty="0" err="1"/>
              <a:t>echt</a:t>
            </a:r>
            <a:r>
              <a:rPr lang="en-GB" sz="1400" dirty="0"/>
              <a:t> maar </a:t>
            </a:r>
            <a:r>
              <a:rPr lang="en-GB" sz="1400" dirty="0" err="1"/>
              <a:t>één</a:t>
            </a:r>
            <a:r>
              <a:rPr lang="en-GB" sz="1400" dirty="0"/>
              <a:t> </a:t>
            </a:r>
            <a:r>
              <a:rPr lang="en-GB" sz="1400" dirty="0" err="1"/>
              <a:t>vraag</a:t>
            </a:r>
            <a:r>
              <a:rPr lang="en-GB" sz="1400" dirty="0"/>
              <a:t> </a:t>
            </a:r>
            <a:r>
              <a:rPr lang="en-GB" sz="1400" dirty="0" err="1"/>
              <a:t>bevat</a:t>
            </a:r>
            <a:r>
              <a:rPr lang="en-GB" sz="1400" dirty="0"/>
              <a:t> </a:t>
            </a:r>
            <a:r>
              <a:rPr lang="en-GB" sz="1400" dirty="0" err="1"/>
              <a:t>en</a:t>
            </a:r>
            <a:r>
              <a:rPr lang="en-GB" sz="1400" dirty="0"/>
              <a:t> </a:t>
            </a:r>
            <a:r>
              <a:rPr lang="en-GB" sz="1400" dirty="0" err="1"/>
              <a:t>niet</a:t>
            </a:r>
            <a:r>
              <a:rPr lang="en-GB" sz="1400" dirty="0"/>
              <a:t> twee of </a:t>
            </a:r>
            <a:r>
              <a:rPr lang="en-GB" sz="1400" dirty="0" err="1"/>
              <a:t>meer</a:t>
            </a:r>
            <a:r>
              <a:rPr lang="en-GB" sz="1400" dirty="0"/>
              <a:t> in </a:t>
            </a:r>
            <a:r>
              <a:rPr lang="en-GB" sz="1400" dirty="0" err="1"/>
              <a:t>één</a:t>
            </a:r>
            <a:r>
              <a:rPr lang="en-GB" sz="1400" dirty="0"/>
              <a:t>. </a:t>
            </a:r>
          </a:p>
        </p:txBody>
      </p:sp>
      <p:sp>
        <p:nvSpPr>
          <p:cNvPr id="6" name="Afgeronde rechthoek 7">
            <a:extLst>
              <a:ext uri="{FF2B5EF4-FFF2-40B4-BE49-F238E27FC236}">
                <a16:creationId xmlns:a16="http://schemas.microsoft.com/office/drawing/2014/main" id="{2CDBC14E-1E46-F146-9D3F-C3E603E8D78A}"/>
              </a:ext>
            </a:extLst>
          </p:cNvPr>
          <p:cNvSpPr/>
          <p:nvPr/>
        </p:nvSpPr>
        <p:spPr>
          <a:xfrm>
            <a:off x="7549957" y="1122259"/>
            <a:ext cx="3450771" cy="4746171"/>
          </a:xfrm>
          <a:prstGeom prst="roundRect">
            <a:avLst/>
          </a:prstGeom>
          <a:noFill/>
          <a:ln>
            <a:solidFill>
              <a:srgbClr val="25567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AE6BF130-CA06-6A4A-B185-D83FD1C4AB46}"/>
              </a:ext>
            </a:extLst>
          </p:cNvPr>
          <p:cNvSpPr txBox="1">
            <a:spLocks/>
          </p:cNvSpPr>
          <p:nvPr/>
        </p:nvSpPr>
        <p:spPr>
          <a:xfrm>
            <a:off x="4812363" y="1232551"/>
            <a:ext cx="3037114" cy="532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b="1" dirty="0" err="1">
                <a:solidFill>
                  <a:srgbClr val="25567B"/>
                </a:solidFill>
              </a:rPr>
              <a:t>Algemene</a:t>
            </a:r>
            <a:r>
              <a:rPr lang="en-GB" sz="1800" b="1" dirty="0">
                <a:solidFill>
                  <a:srgbClr val="25567B"/>
                </a:solidFill>
              </a:rPr>
              <a:t> regels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1D316756-EBFC-314E-9F26-D863D87EAA08}"/>
              </a:ext>
            </a:extLst>
          </p:cNvPr>
          <p:cNvSpPr txBox="1">
            <a:spLocks/>
          </p:cNvSpPr>
          <p:nvPr/>
        </p:nvSpPr>
        <p:spPr>
          <a:xfrm>
            <a:off x="8399205" y="1273885"/>
            <a:ext cx="3037114" cy="532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b="1" dirty="0" err="1">
                <a:solidFill>
                  <a:srgbClr val="25567B"/>
                </a:solidFill>
              </a:rPr>
              <a:t>Soort</a:t>
            </a:r>
            <a:r>
              <a:rPr lang="en-GB" sz="1800" b="1" dirty="0">
                <a:solidFill>
                  <a:srgbClr val="25567B"/>
                </a:solidFill>
              </a:rPr>
              <a:t> </a:t>
            </a:r>
            <a:r>
              <a:rPr lang="en-GB" sz="1800" b="1" dirty="0" err="1">
                <a:solidFill>
                  <a:srgbClr val="25567B"/>
                </a:solidFill>
              </a:rPr>
              <a:t>vragen</a:t>
            </a:r>
            <a:endParaRPr lang="en-GB" sz="1800" b="1" dirty="0">
              <a:solidFill>
                <a:srgbClr val="2556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467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Trucjes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Hoe </a:t>
            </a:r>
            <a:r>
              <a:rPr lang="en-US" dirty="0" err="1"/>
              <a:t>kan</a:t>
            </a:r>
            <a:r>
              <a:rPr lang="en-US" dirty="0"/>
              <a:t> je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laten </a:t>
            </a:r>
            <a:r>
              <a:rPr lang="en-US" dirty="0" err="1"/>
              <a:t>zeggen</a:t>
            </a:r>
            <a:r>
              <a:rPr lang="en-US" dirty="0"/>
              <a:t>? </a:t>
            </a:r>
          </a:p>
        </p:txBody>
      </p:sp>
      <p:sp>
        <p:nvSpPr>
          <p:cNvPr id="3" name="Afgeronde rechthoek 2">
            <a:extLst>
              <a:ext uri="{FF2B5EF4-FFF2-40B4-BE49-F238E27FC236}">
                <a16:creationId xmlns:a16="http://schemas.microsoft.com/office/drawing/2014/main" id="{1FE0658A-3858-2A44-A86D-EA79F8088FC9}"/>
              </a:ext>
            </a:extLst>
          </p:cNvPr>
          <p:cNvSpPr/>
          <p:nvPr/>
        </p:nvSpPr>
        <p:spPr>
          <a:xfrm>
            <a:off x="5166931" y="1369682"/>
            <a:ext cx="2275114" cy="1948543"/>
          </a:xfrm>
          <a:prstGeom prst="roundRect">
            <a:avLst/>
          </a:prstGeom>
          <a:ln>
            <a:solidFill>
              <a:srgbClr val="25567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dirty="0"/>
          </a:p>
        </p:txBody>
      </p:sp>
      <p:sp>
        <p:nvSpPr>
          <p:cNvPr id="4" name="Afgeronde rechthoek 6">
            <a:extLst>
              <a:ext uri="{FF2B5EF4-FFF2-40B4-BE49-F238E27FC236}">
                <a16:creationId xmlns:a16="http://schemas.microsoft.com/office/drawing/2014/main" id="{F5E09775-8433-8948-AB21-64AA8259E63D}"/>
              </a:ext>
            </a:extLst>
          </p:cNvPr>
          <p:cNvSpPr/>
          <p:nvPr/>
        </p:nvSpPr>
        <p:spPr>
          <a:xfrm>
            <a:off x="7480955" y="1369683"/>
            <a:ext cx="2275114" cy="1948543"/>
          </a:xfrm>
          <a:prstGeom prst="roundRect">
            <a:avLst/>
          </a:prstGeom>
          <a:ln>
            <a:solidFill>
              <a:srgbClr val="25567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sp>
        <p:nvSpPr>
          <p:cNvPr id="5" name="Afgeronde rechthoek 7">
            <a:extLst>
              <a:ext uri="{FF2B5EF4-FFF2-40B4-BE49-F238E27FC236}">
                <a16:creationId xmlns:a16="http://schemas.microsoft.com/office/drawing/2014/main" id="{FA96A9F5-46C2-D14E-A13C-7079B6648102}"/>
              </a:ext>
            </a:extLst>
          </p:cNvPr>
          <p:cNvSpPr/>
          <p:nvPr/>
        </p:nvSpPr>
        <p:spPr>
          <a:xfrm>
            <a:off x="5166931" y="3380227"/>
            <a:ext cx="2275114" cy="1948543"/>
          </a:xfrm>
          <a:prstGeom prst="roundRect">
            <a:avLst/>
          </a:prstGeom>
          <a:ln>
            <a:solidFill>
              <a:srgbClr val="25567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sp>
        <p:nvSpPr>
          <p:cNvPr id="6" name="Afgeronde rechthoek 8">
            <a:extLst>
              <a:ext uri="{FF2B5EF4-FFF2-40B4-BE49-F238E27FC236}">
                <a16:creationId xmlns:a16="http://schemas.microsoft.com/office/drawing/2014/main" id="{6BDDC57D-6CF1-D34B-BD27-A9E7C61ADB49}"/>
              </a:ext>
            </a:extLst>
          </p:cNvPr>
          <p:cNvSpPr/>
          <p:nvPr/>
        </p:nvSpPr>
        <p:spPr>
          <a:xfrm>
            <a:off x="7480955" y="3380228"/>
            <a:ext cx="2275114" cy="1948543"/>
          </a:xfrm>
          <a:prstGeom prst="roundRect">
            <a:avLst/>
          </a:prstGeom>
          <a:ln>
            <a:solidFill>
              <a:srgbClr val="25567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pic>
        <p:nvPicPr>
          <p:cNvPr id="7" name="Afbeelding 10">
            <a:extLst>
              <a:ext uri="{FF2B5EF4-FFF2-40B4-BE49-F238E27FC236}">
                <a16:creationId xmlns:a16="http://schemas.microsoft.com/office/drawing/2014/main" id="{62C0555F-C402-E149-9888-0007E57DE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712" y="1987661"/>
            <a:ext cx="1033301" cy="1033301"/>
          </a:xfrm>
          <a:prstGeom prst="rect">
            <a:avLst/>
          </a:prstGeom>
        </p:spPr>
      </p:pic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63F1970F-F748-9F4C-AF6A-216FCABA9C28}"/>
              </a:ext>
            </a:extLst>
          </p:cNvPr>
          <p:cNvSpPr txBox="1">
            <a:spLocks/>
          </p:cNvSpPr>
          <p:nvPr/>
        </p:nvSpPr>
        <p:spPr>
          <a:xfrm>
            <a:off x="5464392" y="1507721"/>
            <a:ext cx="1719942" cy="532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GB" sz="1600" b="1" dirty="0">
                <a:solidFill>
                  <a:srgbClr val="25567B"/>
                </a:solidFill>
              </a:rPr>
              <a:t>De </a:t>
            </a:r>
            <a:r>
              <a:rPr lang="en-GB" sz="1600" b="1" dirty="0" err="1">
                <a:solidFill>
                  <a:srgbClr val="25567B"/>
                </a:solidFill>
              </a:rPr>
              <a:t>stilte</a:t>
            </a:r>
            <a:r>
              <a:rPr lang="en-GB" sz="1600" b="1" dirty="0">
                <a:solidFill>
                  <a:srgbClr val="25567B"/>
                </a:solidFill>
              </a:rPr>
              <a:t> </a:t>
            </a:r>
            <a:r>
              <a:rPr lang="en-GB" sz="1600" b="1" dirty="0" err="1">
                <a:solidFill>
                  <a:srgbClr val="25567B"/>
                </a:solidFill>
              </a:rPr>
              <a:t>truc</a:t>
            </a:r>
            <a:endParaRPr lang="en-GB" sz="1600" b="1" dirty="0">
              <a:solidFill>
                <a:srgbClr val="25567B"/>
              </a:solidFill>
            </a:endParaRPr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38582C22-28DB-F845-9036-F83562FF66B0}"/>
              </a:ext>
            </a:extLst>
          </p:cNvPr>
          <p:cNvSpPr txBox="1">
            <a:spLocks/>
          </p:cNvSpPr>
          <p:nvPr/>
        </p:nvSpPr>
        <p:spPr>
          <a:xfrm>
            <a:off x="7758541" y="1507721"/>
            <a:ext cx="1719942" cy="532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GB" sz="1600" b="1" dirty="0">
                <a:solidFill>
                  <a:srgbClr val="25567B"/>
                </a:solidFill>
              </a:rPr>
              <a:t>De uh-huh </a:t>
            </a:r>
            <a:r>
              <a:rPr lang="en-GB" sz="1600" b="1" dirty="0" err="1">
                <a:solidFill>
                  <a:srgbClr val="25567B"/>
                </a:solidFill>
              </a:rPr>
              <a:t>truc</a:t>
            </a:r>
            <a:endParaRPr lang="en-GB" sz="1600" b="1" dirty="0">
              <a:solidFill>
                <a:srgbClr val="25567B"/>
              </a:solidFill>
            </a:endParaRPr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3AC0C00D-A58D-B345-A1D0-36C6F97BE9D0}"/>
              </a:ext>
            </a:extLst>
          </p:cNvPr>
          <p:cNvSpPr txBox="1">
            <a:spLocks/>
          </p:cNvSpPr>
          <p:nvPr/>
        </p:nvSpPr>
        <p:spPr>
          <a:xfrm>
            <a:off x="7645804" y="1935707"/>
            <a:ext cx="1945416" cy="13071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z="1400" dirty="0" err="1">
                <a:solidFill>
                  <a:schemeClr val="tx1"/>
                </a:solidFill>
              </a:rPr>
              <a:t>Ja</a:t>
            </a:r>
            <a:r>
              <a:rPr lang="en-GB" sz="1400" dirty="0">
                <a:solidFill>
                  <a:schemeClr val="tx1"/>
                </a:solidFill>
              </a:rPr>
              <a:t>, </a:t>
            </a:r>
            <a:r>
              <a:rPr lang="en-GB" sz="1400" dirty="0" err="1">
                <a:solidFill>
                  <a:schemeClr val="tx1"/>
                </a:solidFill>
              </a:rPr>
              <a:t>ik</a:t>
            </a:r>
            <a:r>
              <a:rPr lang="en-GB" sz="1400" dirty="0">
                <a:solidFill>
                  <a:schemeClr val="tx1"/>
                </a:solidFill>
              </a:rPr>
              <a:t> snap het </a:t>
            </a:r>
          </a:p>
          <a:p>
            <a:pPr lvl="0"/>
            <a:r>
              <a:rPr lang="en-GB" sz="1400" dirty="0">
                <a:solidFill>
                  <a:schemeClr val="tx1"/>
                </a:solidFill>
              </a:rPr>
              <a:t>Juist </a:t>
            </a:r>
            <a:r>
              <a:rPr lang="en-GB" sz="1400" dirty="0" err="1">
                <a:solidFill>
                  <a:schemeClr val="tx1"/>
                </a:solidFill>
              </a:rPr>
              <a:t>ja</a:t>
            </a:r>
            <a:r>
              <a:rPr lang="en-GB" sz="1400" dirty="0">
                <a:solidFill>
                  <a:schemeClr val="tx1"/>
                </a:solidFill>
              </a:rPr>
              <a:t>, uh-huh</a:t>
            </a:r>
          </a:p>
          <a:p>
            <a:pPr lvl="0"/>
            <a:r>
              <a:rPr lang="en-GB" sz="1400" dirty="0" err="1">
                <a:solidFill>
                  <a:schemeClr val="tx1"/>
                </a:solidFill>
              </a:rPr>
              <a:t>Mmmm</a:t>
            </a:r>
            <a:r>
              <a:rPr lang="en-GB" sz="1400" dirty="0">
                <a:solidFill>
                  <a:schemeClr val="tx1"/>
                </a:solidFill>
              </a:rPr>
              <a:t>, hmm</a:t>
            </a:r>
          </a:p>
          <a:p>
            <a:pPr lvl="0"/>
            <a:endParaRPr lang="en-GB" sz="1400" dirty="0">
              <a:solidFill>
                <a:schemeClr val="tx1"/>
              </a:solidFill>
            </a:endParaRPr>
          </a:p>
          <a:p>
            <a:pPr lvl="0"/>
            <a:r>
              <a:rPr lang="en-GB" sz="1400" dirty="0" err="1">
                <a:solidFill>
                  <a:schemeClr val="tx1"/>
                </a:solidFill>
              </a:rPr>
              <a:t>Stilte</a:t>
            </a:r>
            <a:r>
              <a:rPr lang="en-GB" sz="1400" dirty="0">
                <a:solidFill>
                  <a:schemeClr val="tx1"/>
                </a:solidFill>
              </a:rPr>
              <a:t> + Uh-huh = </a:t>
            </a:r>
            <a:r>
              <a:rPr lang="en-GB" sz="1400" dirty="0" err="1">
                <a:solidFill>
                  <a:schemeClr val="tx1"/>
                </a:solidFill>
              </a:rPr>
              <a:t>sterke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combinatie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ADDF9B2A-D8B5-744B-B010-96D808057FEA}"/>
              </a:ext>
            </a:extLst>
          </p:cNvPr>
          <p:cNvSpPr txBox="1">
            <a:spLocks/>
          </p:cNvSpPr>
          <p:nvPr/>
        </p:nvSpPr>
        <p:spPr>
          <a:xfrm>
            <a:off x="5336149" y="3530768"/>
            <a:ext cx="2157688" cy="532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GB" sz="1500" b="1" dirty="0">
                <a:solidFill>
                  <a:srgbClr val="25567B"/>
                </a:solidFill>
              </a:rPr>
              <a:t>De </a:t>
            </a:r>
            <a:r>
              <a:rPr lang="en-GB" sz="1500" b="1" dirty="0" err="1">
                <a:solidFill>
                  <a:srgbClr val="25567B"/>
                </a:solidFill>
              </a:rPr>
              <a:t>meer</a:t>
            </a:r>
            <a:r>
              <a:rPr lang="en-GB" sz="1500" b="1" dirty="0">
                <a:solidFill>
                  <a:srgbClr val="25567B"/>
                </a:solidFill>
              </a:rPr>
              <a:t> detail </a:t>
            </a:r>
            <a:r>
              <a:rPr lang="en-GB" sz="1500" b="1" dirty="0" err="1">
                <a:solidFill>
                  <a:srgbClr val="25567B"/>
                </a:solidFill>
              </a:rPr>
              <a:t>truc</a:t>
            </a:r>
            <a:endParaRPr lang="en-GB" sz="1500" b="1" dirty="0">
              <a:solidFill>
                <a:srgbClr val="25567B"/>
              </a:solidFill>
            </a:endParaRPr>
          </a:p>
        </p:txBody>
      </p: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0F0A198F-47A4-0942-9006-DD31664901CC}"/>
              </a:ext>
            </a:extLst>
          </p:cNvPr>
          <p:cNvSpPr txBox="1">
            <a:spLocks/>
          </p:cNvSpPr>
          <p:nvPr/>
        </p:nvSpPr>
        <p:spPr>
          <a:xfrm>
            <a:off x="5220173" y="3981403"/>
            <a:ext cx="2333479" cy="1535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GB" sz="1300" dirty="0">
                <a:solidFill>
                  <a:schemeClr val="tx1"/>
                </a:solidFill>
              </a:rPr>
              <a:t>Kan je me </a:t>
            </a:r>
            <a:r>
              <a:rPr lang="en-GB" sz="1300" dirty="0" err="1">
                <a:solidFill>
                  <a:schemeClr val="tx1"/>
                </a:solidFill>
              </a:rPr>
              <a:t>een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/>
              <a:t>voorbeeld</a:t>
            </a:r>
            <a:r>
              <a:rPr lang="en-GB" sz="1300" dirty="0"/>
              <a:t> </a:t>
            </a:r>
            <a:r>
              <a:rPr lang="en-GB" sz="1300" dirty="0" err="1"/>
              <a:t>geven</a:t>
            </a:r>
            <a:r>
              <a:rPr lang="en-GB" sz="1300" dirty="0"/>
              <a:t>? </a:t>
            </a:r>
          </a:p>
          <a:p>
            <a:pPr lvl="0" algn="l"/>
            <a:r>
              <a:rPr lang="en-GB" sz="1300" dirty="0">
                <a:solidFill>
                  <a:schemeClr val="tx1"/>
                </a:solidFill>
              </a:rPr>
              <a:t>Kan je me </a:t>
            </a:r>
            <a:r>
              <a:rPr lang="en-GB" sz="1300" dirty="0" err="1">
                <a:solidFill>
                  <a:schemeClr val="tx1"/>
                </a:solidFill>
              </a:rPr>
              <a:t>daar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iets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meer</a:t>
            </a:r>
            <a:r>
              <a:rPr lang="en-GB" sz="1300" dirty="0">
                <a:solidFill>
                  <a:schemeClr val="tx1"/>
                </a:solidFill>
              </a:rPr>
              <a:t> over </a:t>
            </a:r>
            <a:r>
              <a:rPr lang="en-GB" sz="1300" dirty="0" err="1">
                <a:solidFill>
                  <a:schemeClr val="tx1"/>
                </a:solidFill>
              </a:rPr>
              <a:t>vertellen</a:t>
            </a:r>
            <a:r>
              <a:rPr lang="en-GB" sz="1300" dirty="0">
                <a:solidFill>
                  <a:schemeClr val="tx1"/>
                </a:solidFill>
              </a:rPr>
              <a:t>? </a:t>
            </a:r>
          </a:p>
          <a:p>
            <a:pPr lvl="0" algn="l"/>
            <a:r>
              <a:rPr lang="en-GB" sz="1300" dirty="0"/>
              <a:t>Hoe </a:t>
            </a:r>
            <a:r>
              <a:rPr lang="en-GB" sz="1300" dirty="0" err="1"/>
              <a:t>hebben</a:t>
            </a:r>
            <a:r>
              <a:rPr lang="en-GB" sz="1300" dirty="0"/>
              <a:t> </a:t>
            </a:r>
            <a:r>
              <a:rPr lang="en-GB" sz="1300" dirty="0" err="1"/>
              <a:t>anderen</a:t>
            </a:r>
            <a:r>
              <a:rPr lang="en-GB" sz="1300" dirty="0"/>
              <a:t> </a:t>
            </a:r>
            <a:r>
              <a:rPr lang="en-GB" sz="1300" dirty="0" err="1"/>
              <a:t>hierop</a:t>
            </a:r>
            <a:r>
              <a:rPr lang="en-GB" sz="1300" dirty="0"/>
              <a:t> </a:t>
            </a:r>
            <a:r>
              <a:rPr lang="en-GB" sz="1300" dirty="0" err="1"/>
              <a:t>gereageerd</a:t>
            </a:r>
            <a:r>
              <a:rPr lang="en-GB" sz="1300" dirty="0"/>
              <a:t>? </a:t>
            </a:r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9BEF3A80-F13E-9147-A2D3-E50A8D8E6216}"/>
              </a:ext>
            </a:extLst>
          </p:cNvPr>
          <p:cNvSpPr txBox="1">
            <a:spLocks/>
          </p:cNvSpPr>
          <p:nvPr/>
        </p:nvSpPr>
        <p:spPr>
          <a:xfrm>
            <a:off x="7451772" y="3449314"/>
            <a:ext cx="2333479" cy="532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z="1500" b="1" dirty="0">
                <a:solidFill>
                  <a:srgbClr val="25567B"/>
                </a:solidFill>
              </a:rPr>
              <a:t>De </a:t>
            </a:r>
            <a:r>
              <a:rPr lang="en-GB" sz="1500" b="1" dirty="0" err="1">
                <a:solidFill>
                  <a:srgbClr val="25567B"/>
                </a:solidFill>
              </a:rPr>
              <a:t>gevoelens</a:t>
            </a:r>
            <a:r>
              <a:rPr lang="en-GB" sz="1500" b="1" dirty="0">
                <a:solidFill>
                  <a:srgbClr val="25567B"/>
                </a:solidFill>
              </a:rPr>
              <a:t> </a:t>
            </a:r>
            <a:r>
              <a:rPr lang="en-GB" sz="1500" b="1" dirty="0" err="1">
                <a:solidFill>
                  <a:srgbClr val="25567B"/>
                </a:solidFill>
              </a:rPr>
              <a:t>en</a:t>
            </a:r>
            <a:r>
              <a:rPr lang="en-GB" sz="1500" b="1" dirty="0">
                <a:solidFill>
                  <a:srgbClr val="25567B"/>
                </a:solidFill>
              </a:rPr>
              <a:t> ratio </a:t>
            </a:r>
            <a:r>
              <a:rPr lang="en-GB" sz="1500" b="1" dirty="0" err="1">
                <a:solidFill>
                  <a:srgbClr val="25567B"/>
                </a:solidFill>
              </a:rPr>
              <a:t>truc</a:t>
            </a:r>
            <a:r>
              <a:rPr lang="en-GB" sz="1500" b="1" dirty="0">
                <a:solidFill>
                  <a:srgbClr val="25567B"/>
                </a:solidFill>
              </a:rPr>
              <a:t> </a:t>
            </a:r>
          </a:p>
        </p:txBody>
      </p:sp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A1779366-927F-0F4B-8ED0-DD7A32D04EBA}"/>
              </a:ext>
            </a:extLst>
          </p:cNvPr>
          <p:cNvSpPr txBox="1">
            <a:spLocks/>
          </p:cNvSpPr>
          <p:nvPr/>
        </p:nvSpPr>
        <p:spPr>
          <a:xfrm>
            <a:off x="7645805" y="3956629"/>
            <a:ext cx="1945416" cy="1535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GB" sz="1300" dirty="0" err="1">
                <a:solidFill>
                  <a:schemeClr val="tx1"/>
                </a:solidFill>
              </a:rPr>
              <a:t>Waarin</a:t>
            </a:r>
            <a:r>
              <a:rPr lang="en-GB" sz="1300" dirty="0">
                <a:solidFill>
                  <a:schemeClr val="tx1"/>
                </a:solidFill>
              </a:rPr>
              <a:t> was </a:t>
            </a:r>
            <a:r>
              <a:rPr lang="en-GB" sz="1300" dirty="0" err="1">
                <a:solidFill>
                  <a:schemeClr val="tx1"/>
                </a:solidFill>
              </a:rPr>
              <a:t>dat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belangrijk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voor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jou</a:t>
            </a:r>
            <a:r>
              <a:rPr lang="en-GB" sz="1300" dirty="0">
                <a:solidFill>
                  <a:schemeClr val="tx1"/>
                </a:solidFill>
              </a:rPr>
              <a:t>?</a:t>
            </a:r>
          </a:p>
          <a:p>
            <a:pPr lvl="0" algn="l"/>
            <a:r>
              <a:rPr lang="en-GB" sz="1300" dirty="0"/>
              <a:t>Hoe </a:t>
            </a:r>
            <a:r>
              <a:rPr lang="en-GB" sz="1300" dirty="0" err="1"/>
              <a:t>voelde</a:t>
            </a:r>
            <a:r>
              <a:rPr lang="en-GB" sz="1300" dirty="0"/>
              <a:t> </a:t>
            </a:r>
            <a:r>
              <a:rPr lang="en-GB" sz="1300" dirty="0" err="1"/>
              <a:t>jij</a:t>
            </a:r>
            <a:r>
              <a:rPr lang="en-GB" sz="1300" dirty="0"/>
              <a:t> je </a:t>
            </a:r>
            <a:r>
              <a:rPr lang="en-GB" sz="1300" dirty="0" err="1"/>
              <a:t>daarbij</a:t>
            </a:r>
            <a:r>
              <a:rPr lang="en-GB" sz="1300" dirty="0"/>
              <a:t>? </a:t>
            </a:r>
          </a:p>
          <a:p>
            <a:pPr lvl="0" algn="l"/>
            <a:r>
              <a:rPr lang="en-GB" sz="1300" dirty="0" err="1">
                <a:solidFill>
                  <a:schemeClr val="tx1"/>
                </a:solidFill>
              </a:rPr>
              <a:t>Waarom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springt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dat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eruit</a:t>
            </a:r>
            <a:r>
              <a:rPr lang="en-GB" sz="1300" dirty="0">
                <a:solidFill>
                  <a:schemeClr val="tx1"/>
                </a:solidFill>
              </a:rPr>
              <a:t> in </a:t>
            </a:r>
            <a:r>
              <a:rPr lang="en-GB" sz="1300" dirty="0" err="1">
                <a:solidFill>
                  <a:schemeClr val="tx1"/>
                </a:solidFill>
              </a:rPr>
              <a:t>jouw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geheugen</a:t>
            </a:r>
            <a:r>
              <a:rPr lang="en-GB" sz="1300" dirty="0">
                <a:solidFill>
                  <a:schemeClr val="tx1"/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460288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Gespreks</a:t>
            </a:r>
            <a:r>
              <a:rPr lang="en-US" dirty="0"/>
              <a:t> </a:t>
            </a:r>
            <a:r>
              <a:rPr lang="en-US" dirty="0" err="1"/>
              <a:t>vaardigheden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/>
              <a:t>“In order to gain access to the true thoughts and feelings of the participants, researchers adopt a non-judgemental stance towards the thoughts and words of the participants. The relationship should be built on mutual trust. </a:t>
            </a:r>
            <a:r>
              <a:rPr lang="en-GB" b="1" i="1" dirty="0"/>
              <a:t>The listener becomes the learner, while the participant is the teacher</a:t>
            </a:r>
            <a:r>
              <a:rPr lang="en-GB" i="1" dirty="0"/>
              <a:t>” </a:t>
            </a:r>
            <a:r>
              <a:rPr lang="en-GB" sz="1800" dirty="0"/>
              <a:t>(Holloway and Wheeler, 2011). </a:t>
            </a:r>
          </a:p>
          <a:p>
            <a:endParaRPr lang="en-GB" sz="1800" dirty="0"/>
          </a:p>
          <a:p>
            <a:r>
              <a:rPr lang="en-GB" dirty="0" err="1"/>
              <a:t>Maak</a:t>
            </a:r>
            <a:r>
              <a:rPr lang="en-GB" dirty="0"/>
              <a:t> </a:t>
            </a:r>
            <a:r>
              <a:rPr lang="en-GB" dirty="0" err="1"/>
              <a:t>oogcontact</a:t>
            </a:r>
            <a:r>
              <a:rPr lang="en-GB" dirty="0"/>
              <a:t> </a:t>
            </a:r>
          </a:p>
          <a:p>
            <a:r>
              <a:rPr lang="en-GB" dirty="0" err="1"/>
              <a:t>Zorg</a:t>
            </a:r>
            <a:r>
              <a:rPr lang="en-GB" dirty="0"/>
              <a:t> </a:t>
            </a:r>
            <a:r>
              <a:rPr lang="en-GB" dirty="0" err="1"/>
              <a:t>voor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ontspannen</a:t>
            </a:r>
            <a:r>
              <a:rPr lang="en-GB" dirty="0"/>
              <a:t> </a:t>
            </a:r>
            <a:r>
              <a:rPr lang="en-GB" dirty="0" err="1"/>
              <a:t>lichaamshouding</a:t>
            </a:r>
            <a:endParaRPr lang="en-GB" dirty="0"/>
          </a:p>
          <a:p>
            <a:r>
              <a:rPr lang="en-GB" dirty="0"/>
              <a:t>Toon interesse in wat de </a:t>
            </a:r>
            <a:r>
              <a:rPr lang="en-GB" dirty="0" err="1"/>
              <a:t>ander</a:t>
            </a:r>
            <a:r>
              <a:rPr lang="en-GB" dirty="0"/>
              <a:t> </a:t>
            </a:r>
            <a:r>
              <a:rPr lang="en-GB" dirty="0" err="1"/>
              <a:t>vertelt</a:t>
            </a:r>
            <a:r>
              <a:rPr lang="en-GB" dirty="0"/>
              <a:t> </a:t>
            </a:r>
          </a:p>
          <a:p>
            <a:r>
              <a:rPr lang="en-GB" dirty="0" err="1"/>
              <a:t>Benadruk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moedig</a:t>
            </a:r>
            <a:r>
              <a:rPr lang="en-GB" dirty="0"/>
              <a:t> </a:t>
            </a:r>
            <a:r>
              <a:rPr lang="en-GB" dirty="0" err="1"/>
              <a:t>aan</a:t>
            </a:r>
            <a:r>
              <a:rPr lang="en-GB" dirty="0"/>
              <a:t> </a:t>
            </a:r>
          </a:p>
          <a:p>
            <a:r>
              <a:rPr lang="en-GB" b="1" dirty="0"/>
              <a:t>LUISTER! </a:t>
            </a:r>
          </a:p>
          <a:p>
            <a:endParaRPr lang="en-US" dirty="0"/>
          </a:p>
        </p:txBody>
      </p:sp>
      <p:pic>
        <p:nvPicPr>
          <p:cNvPr id="5" name="Afbeelding 6">
            <a:extLst>
              <a:ext uri="{FF2B5EF4-FFF2-40B4-BE49-F238E27FC236}">
                <a16:creationId xmlns:a16="http://schemas.microsoft.com/office/drawing/2014/main" id="{5AFF554A-C924-204B-815D-569290B9F8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3172" y="2856859"/>
            <a:ext cx="2540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748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lastige</a:t>
            </a:r>
            <a:r>
              <a:rPr lang="en-US" dirty="0"/>
              <a:t> interview partner </a:t>
            </a:r>
            <a:r>
              <a:rPr lang="en-US" dirty="0" err="1"/>
              <a:t>herkennen</a:t>
            </a:r>
            <a:endParaRPr lang="en-US" dirty="0"/>
          </a:p>
        </p:txBody>
      </p:sp>
      <p:graphicFrame>
        <p:nvGraphicFramePr>
          <p:cNvPr id="6" name="Tabel 1">
            <a:extLst>
              <a:ext uri="{FF2B5EF4-FFF2-40B4-BE49-F238E27FC236}">
                <a16:creationId xmlns:a16="http://schemas.microsoft.com/office/drawing/2014/main" id="{B4DE774C-5035-2B40-8EC9-A6BE8401C466}"/>
              </a:ext>
            </a:extLst>
          </p:cNvPr>
          <p:cNvGraphicFramePr>
            <a:graphicFrameLocks noGrp="1"/>
          </p:cNvGraphicFramePr>
          <p:nvPr/>
        </p:nvGraphicFramePr>
        <p:xfrm>
          <a:off x="3676718" y="855399"/>
          <a:ext cx="7924075" cy="5535356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960189">
                  <a:extLst>
                    <a:ext uri="{9D8B030D-6E8A-4147-A177-3AD203B41FA5}">
                      <a16:colId xmlns:a16="http://schemas.microsoft.com/office/drawing/2014/main" val="1798315405"/>
                    </a:ext>
                  </a:extLst>
                </a:gridCol>
                <a:gridCol w="4963886">
                  <a:extLst>
                    <a:ext uri="{9D8B030D-6E8A-4147-A177-3AD203B41FA5}">
                      <a16:colId xmlns:a16="http://schemas.microsoft.com/office/drawing/2014/main" val="2392459421"/>
                    </a:ext>
                  </a:extLst>
                </a:gridCol>
              </a:tblGrid>
              <a:tr h="1385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Moeilijkheid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>
                    <a:solidFill>
                      <a:srgbClr val="2556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Suggestie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>
                    <a:solidFill>
                      <a:srgbClr val="2556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978489"/>
                  </a:ext>
                </a:extLst>
              </a:tr>
              <a:tr h="151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De </a:t>
                      </a:r>
                      <a:r>
                        <a:rPr lang="en-GB" sz="1200" dirty="0" err="1">
                          <a:effectLst/>
                        </a:rPr>
                        <a:t>deelnemer</a:t>
                      </a:r>
                      <a:r>
                        <a:rPr lang="en-GB" sz="1200" dirty="0">
                          <a:effectLst/>
                        </a:rPr>
                        <a:t> is </a:t>
                      </a:r>
                      <a:r>
                        <a:rPr lang="en-GB" sz="1200" dirty="0" err="1">
                          <a:effectLst/>
                        </a:rPr>
                        <a:t>alleen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bereid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lettergreep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antwoorden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geven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weinig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meer</a:t>
                      </a:r>
                      <a:r>
                        <a:rPr lang="en-GB" sz="1200" dirty="0">
                          <a:effectLst/>
                        </a:rPr>
                        <a:t> dan ‘</a:t>
                      </a:r>
                      <a:r>
                        <a:rPr lang="en-GB" sz="1200" dirty="0" err="1">
                          <a:effectLst/>
                        </a:rPr>
                        <a:t>ja</a:t>
                      </a:r>
                      <a:r>
                        <a:rPr lang="en-GB" sz="1200" dirty="0">
                          <a:effectLst/>
                        </a:rPr>
                        <a:t>’ of ‘nee’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 </a:t>
                      </a:r>
                      <a:r>
                        <a:rPr lang="en-US" sz="1200" dirty="0" err="1">
                          <a:effectLst/>
                        </a:rPr>
                        <a:t>redenen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hiervoor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varieren</a:t>
                      </a:r>
                      <a:endParaRPr lang="nl-NL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Als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dit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komt</a:t>
                      </a:r>
                      <a:r>
                        <a:rPr lang="en-GB" sz="1200" dirty="0">
                          <a:effectLst/>
                        </a:rPr>
                        <a:t> door </a:t>
                      </a:r>
                      <a:r>
                        <a:rPr lang="en-GB" sz="1200" dirty="0" err="1">
                          <a:effectLst/>
                        </a:rPr>
                        <a:t>tijdgesprek</a:t>
                      </a:r>
                      <a:r>
                        <a:rPr lang="en-GB" sz="1200" dirty="0">
                          <a:effectLst/>
                        </a:rPr>
                        <a:t> of </a:t>
                      </a:r>
                      <a:r>
                        <a:rPr lang="en-GB" sz="1200" dirty="0" err="1">
                          <a:effectLst/>
                        </a:rPr>
                        <a:t>zorgen</a:t>
                      </a:r>
                      <a:r>
                        <a:rPr lang="en-GB" sz="1200" dirty="0">
                          <a:effectLst/>
                        </a:rPr>
                        <a:t> over de </a:t>
                      </a:r>
                      <a:r>
                        <a:rPr lang="en-GB" sz="1200" dirty="0" err="1">
                          <a:effectLst/>
                        </a:rPr>
                        <a:t>anonimiteit</a:t>
                      </a:r>
                      <a:r>
                        <a:rPr lang="en-GB" sz="1200" dirty="0">
                          <a:effectLst/>
                        </a:rPr>
                        <a:t>, dan </a:t>
                      </a:r>
                      <a:r>
                        <a:rPr lang="en-GB" sz="1200" dirty="0" err="1">
                          <a:effectLst/>
                        </a:rPr>
                        <a:t>kan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dit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verkleind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worden</a:t>
                      </a:r>
                      <a:r>
                        <a:rPr lang="en-GB" sz="1200" dirty="0">
                          <a:effectLst/>
                        </a:rPr>
                        <a:t> door </a:t>
                      </a:r>
                      <a:r>
                        <a:rPr lang="en-GB" sz="1200" dirty="0" err="1">
                          <a:effectLst/>
                        </a:rPr>
                        <a:t>een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voorzichtige</a:t>
                      </a:r>
                      <a:r>
                        <a:rPr lang="en-GB" sz="1200" dirty="0">
                          <a:effectLst/>
                        </a:rPr>
                        <a:t> opening van het interview.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Als</a:t>
                      </a:r>
                      <a:r>
                        <a:rPr lang="en-GB" sz="1200" dirty="0">
                          <a:effectLst/>
                        </a:rPr>
                        <a:t> de </a:t>
                      </a:r>
                      <a:r>
                        <a:rPr lang="en-GB" sz="1200" dirty="0" err="1">
                          <a:effectLst/>
                        </a:rPr>
                        <a:t>deelnemer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zulke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antwoorden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geeft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ondanks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goede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voorbereidingen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probeer</a:t>
                      </a:r>
                      <a:r>
                        <a:rPr lang="en-GB" sz="1200" dirty="0">
                          <a:effectLst/>
                        </a:rPr>
                        <a:t> de </a:t>
                      </a:r>
                      <a:r>
                        <a:rPr lang="en-GB" sz="1200" dirty="0" err="1">
                          <a:effectLst/>
                        </a:rPr>
                        <a:t>vragen</a:t>
                      </a:r>
                      <a:r>
                        <a:rPr lang="en-GB" sz="1200" dirty="0">
                          <a:effectLst/>
                        </a:rPr>
                        <a:t> zo open as </a:t>
                      </a:r>
                      <a:r>
                        <a:rPr lang="en-GB" sz="1200" dirty="0" err="1">
                          <a:effectLst/>
                        </a:rPr>
                        <a:t>mogelijk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stellen</a:t>
                      </a:r>
                      <a:r>
                        <a:rPr lang="en-GB" sz="1200" dirty="0">
                          <a:effectLst/>
                        </a:rPr>
                        <a:t>; </a:t>
                      </a:r>
                      <a:r>
                        <a:rPr lang="en-GB" sz="1200" dirty="0" err="1">
                          <a:effectLst/>
                        </a:rPr>
                        <a:t>gebruik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ook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lange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stiltes</a:t>
                      </a:r>
                      <a:r>
                        <a:rPr lang="en-GB" sz="1200" dirty="0">
                          <a:effectLst/>
                        </a:rPr>
                        <a:t> om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laten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merken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dat</a:t>
                      </a:r>
                      <a:r>
                        <a:rPr lang="en-GB" sz="1200" dirty="0">
                          <a:effectLst/>
                        </a:rPr>
                        <a:t> je </a:t>
                      </a:r>
                      <a:r>
                        <a:rPr lang="en-GB" sz="1200" dirty="0" err="1">
                          <a:effectLst/>
                        </a:rPr>
                        <a:t>ergens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meer</a:t>
                      </a:r>
                      <a:r>
                        <a:rPr lang="en-GB" sz="1200" dirty="0">
                          <a:effectLst/>
                        </a:rPr>
                        <a:t> over wilt </a:t>
                      </a:r>
                      <a:r>
                        <a:rPr lang="en-GB" sz="1200" dirty="0" err="1">
                          <a:effectLst/>
                        </a:rPr>
                        <a:t>horen</a:t>
                      </a:r>
                      <a:r>
                        <a:rPr lang="en-GB" sz="1200" dirty="0">
                          <a:effectLst/>
                        </a:rPr>
                        <a:t>. 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/>
                </a:tc>
                <a:extLst>
                  <a:ext uri="{0D108BD9-81ED-4DB2-BD59-A6C34878D82A}">
                    <a16:rowId xmlns:a16="http://schemas.microsoft.com/office/drawing/2014/main" val="3869950941"/>
                  </a:ext>
                </a:extLst>
              </a:tr>
              <a:tr h="1173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deelnemer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geeft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meerdere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keren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lange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antwoorden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die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afdwalen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van de focus van het interview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Hoewel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ruimte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moet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zijn</a:t>
                      </a:r>
                      <a:r>
                        <a:rPr lang="en-GB" sz="1200" dirty="0">
                          <a:effectLst/>
                        </a:rPr>
                        <a:t> om </a:t>
                      </a:r>
                      <a:r>
                        <a:rPr lang="en-GB" sz="1200" dirty="0" err="1">
                          <a:effectLst/>
                        </a:rPr>
                        <a:t>een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beetje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af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dwalen</a:t>
                      </a:r>
                      <a:r>
                        <a:rPr lang="en-GB" sz="1200" dirty="0">
                          <a:effectLst/>
                        </a:rPr>
                        <a:t> (</a:t>
                      </a:r>
                      <a:r>
                        <a:rPr lang="en-GB" sz="1200" dirty="0" err="1">
                          <a:effectLst/>
                        </a:rPr>
                        <a:t>soms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leidt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dit</a:t>
                      </a:r>
                      <a:r>
                        <a:rPr lang="en-GB" sz="1200" dirty="0">
                          <a:effectLst/>
                        </a:rPr>
                        <a:t> tot </a:t>
                      </a:r>
                      <a:r>
                        <a:rPr lang="en-GB" sz="1200" dirty="0" err="1">
                          <a:effectLst/>
                        </a:rPr>
                        <a:t>aspecten</a:t>
                      </a:r>
                      <a:r>
                        <a:rPr lang="en-GB" sz="1200" dirty="0">
                          <a:effectLst/>
                        </a:rPr>
                        <a:t> die </a:t>
                      </a:r>
                      <a:r>
                        <a:rPr lang="en-GB" sz="1200" dirty="0" err="1">
                          <a:effectLst/>
                        </a:rPr>
                        <a:t>ook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interessant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zijn</a:t>
                      </a:r>
                      <a:r>
                        <a:rPr lang="en-GB" sz="1200" dirty="0">
                          <a:effectLst/>
                        </a:rPr>
                        <a:t>), maar je </a:t>
                      </a:r>
                      <a:r>
                        <a:rPr lang="en-GB" sz="1200" dirty="0" err="1">
                          <a:effectLst/>
                        </a:rPr>
                        <a:t>zult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moeten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blijven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bijsturen</a:t>
                      </a:r>
                      <a:r>
                        <a:rPr lang="en-GB" sz="1200" dirty="0">
                          <a:effectLst/>
                        </a:rPr>
                        <a:t> om de </a:t>
                      </a:r>
                      <a:r>
                        <a:rPr lang="en-GB" sz="1200" dirty="0" err="1">
                          <a:effectLst/>
                        </a:rPr>
                        <a:t>juiste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richting</a:t>
                      </a:r>
                      <a:r>
                        <a:rPr lang="en-GB" sz="1200" dirty="0">
                          <a:effectLst/>
                        </a:rPr>
                        <a:t> op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blijven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gaan</a:t>
                      </a:r>
                      <a:r>
                        <a:rPr lang="en-GB" sz="1200" dirty="0">
                          <a:effectLst/>
                        </a:rPr>
                        <a:t>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Dit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moet</a:t>
                      </a:r>
                      <a:r>
                        <a:rPr lang="en-GB" sz="1200" dirty="0">
                          <a:effectLst/>
                        </a:rPr>
                        <a:t> je </a:t>
                      </a:r>
                      <a:r>
                        <a:rPr lang="en-GB" sz="1200" dirty="0" err="1">
                          <a:effectLst/>
                        </a:rPr>
                        <a:t>subtiel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doen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zonder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iemand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beledigen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bijvoorbeeld</a:t>
                      </a:r>
                      <a:r>
                        <a:rPr lang="en-GB" sz="1200" dirty="0">
                          <a:effectLst/>
                        </a:rPr>
                        <a:t> door </a:t>
                      </a:r>
                      <a:r>
                        <a:rPr lang="en-GB" sz="1200" dirty="0" err="1">
                          <a:effectLst/>
                        </a:rPr>
                        <a:t>terug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verwijzen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naar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eerder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gemaakt</a:t>
                      </a:r>
                      <a:r>
                        <a:rPr lang="en-GB" sz="1200" dirty="0">
                          <a:effectLst/>
                        </a:rPr>
                        <a:t> punt </a:t>
                      </a:r>
                      <a:r>
                        <a:rPr lang="en-GB" sz="1200" dirty="0" err="1">
                          <a:effectLst/>
                        </a:rPr>
                        <a:t>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vragen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daar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meer</a:t>
                      </a:r>
                      <a:r>
                        <a:rPr lang="en-GB" sz="1200" dirty="0">
                          <a:effectLst/>
                        </a:rPr>
                        <a:t> over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vertellen</a:t>
                      </a:r>
                      <a:r>
                        <a:rPr lang="en-GB" sz="1200" dirty="0">
                          <a:effectLst/>
                        </a:rPr>
                        <a:t>, of door om </a:t>
                      </a:r>
                      <a:r>
                        <a:rPr lang="en-GB" sz="1200" dirty="0" err="1">
                          <a:effectLst/>
                        </a:rPr>
                        <a:t>een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momentje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vragen</a:t>
                      </a:r>
                      <a:r>
                        <a:rPr lang="en-GB" sz="1200" dirty="0">
                          <a:effectLst/>
                        </a:rPr>
                        <a:t> om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kunnen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noteren</a:t>
                      </a:r>
                      <a:r>
                        <a:rPr lang="en-GB" sz="1200" dirty="0">
                          <a:effectLst/>
                        </a:rPr>
                        <a:t> wat </a:t>
                      </a:r>
                      <a:r>
                        <a:rPr lang="en-GB" sz="1200" dirty="0" err="1">
                          <a:effectLst/>
                        </a:rPr>
                        <a:t>er</a:t>
                      </a:r>
                      <a:r>
                        <a:rPr lang="en-GB" sz="1200" dirty="0">
                          <a:effectLst/>
                        </a:rPr>
                        <a:t> net </a:t>
                      </a:r>
                      <a:r>
                        <a:rPr lang="en-GB" sz="1200" dirty="0" err="1">
                          <a:effectLst/>
                        </a:rPr>
                        <a:t>gezegd</a:t>
                      </a:r>
                      <a:r>
                        <a:rPr lang="en-GB" sz="1200" dirty="0">
                          <a:effectLst/>
                        </a:rPr>
                        <a:t> is. 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/>
                </a:tc>
                <a:extLst>
                  <a:ext uri="{0D108BD9-81ED-4DB2-BD59-A6C34878D82A}">
                    <a16:rowId xmlns:a16="http://schemas.microsoft.com/office/drawing/2014/main" val="4065687690"/>
                  </a:ext>
                </a:extLst>
              </a:tr>
              <a:tr h="7293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De </a:t>
                      </a:r>
                      <a:r>
                        <a:rPr lang="en-GB" sz="1200" dirty="0" err="1">
                          <a:effectLst/>
                        </a:rPr>
                        <a:t>deelnemer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begint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jou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interviewen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Benadruk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dat</a:t>
                      </a:r>
                      <a:r>
                        <a:rPr lang="en-US" sz="1200" dirty="0">
                          <a:effectLst/>
                        </a:rPr>
                        <a:t> je </a:t>
                      </a:r>
                      <a:r>
                        <a:rPr lang="en-US" sz="1200" dirty="0" err="1">
                          <a:effectLst/>
                        </a:rPr>
                        <a:t>geïnteresseerd</a:t>
                      </a:r>
                      <a:r>
                        <a:rPr lang="en-US" sz="1200" dirty="0">
                          <a:effectLst/>
                        </a:rPr>
                        <a:t> bent in </a:t>
                      </a:r>
                      <a:r>
                        <a:rPr lang="en-US" sz="1200" dirty="0" err="1">
                          <a:effectLst/>
                        </a:rPr>
                        <a:t>hun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mening</a:t>
                      </a:r>
                      <a:r>
                        <a:rPr lang="en-US" sz="1200" dirty="0">
                          <a:effectLst/>
                        </a:rPr>
                        <a:t> and </a:t>
                      </a:r>
                      <a:r>
                        <a:rPr lang="en-US" sz="1200" dirty="0" err="1">
                          <a:effectLst/>
                        </a:rPr>
                        <a:t>dat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als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dat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gewenst</a:t>
                      </a:r>
                      <a:r>
                        <a:rPr lang="en-US" sz="1200" dirty="0">
                          <a:effectLst/>
                        </a:rPr>
                        <a:t> is, </a:t>
                      </a:r>
                      <a:r>
                        <a:rPr lang="en-US" sz="1200" dirty="0" err="1">
                          <a:effectLst/>
                        </a:rPr>
                        <a:t>vragen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aan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jou</a:t>
                      </a:r>
                      <a:r>
                        <a:rPr lang="en-US" sz="1200" dirty="0">
                          <a:effectLst/>
                        </a:rPr>
                        <a:t> op het </a:t>
                      </a:r>
                      <a:r>
                        <a:rPr lang="en-US" sz="1200" dirty="0" err="1">
                          <a:effectLst/>
                        </a:rPr>
                        <a:t>eind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gesteld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kunnen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worden</a:t>
                      </a:r>
                      <a:r>
                        <a:rPr lang="en-US" sz="1200" dirty="0">
                          <a:effectLst/>
                        </a:rPr>
                        <a:t>. 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/>
                </a:tc>
                <a:extLst>
                  <a:ext uri="{0D108BD9-81ED-4DB2-BD59-A6C34878D82A}">
                    <a16:rowId xmlns:a16="http://schemas.microsoft.com/office/drawing/2014/main" val="3842409413"/>
                  </a:ext>
                </a:extLst>
              </a:tr>
              <a:tr h="153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De </a:t>
                      </a:r>
                      <a:r>
                        <a:rPr lang="en-GB" sz="1200" dirty="0" err="1">
                          <a:effectLst/>
                        </a:rPr>
                        <a:t>deelnemer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raakt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zichtbaar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aangedaan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gedurende</a:t>
                      </a:r>
                      <a:r>
                        <a:rPr lang="en-GB" sz="1200" dirty="0">
                          <a:effectLst/>
                        </a:rPr>
                        <a:t> het interview </a:t>
                      </a:r>
                      <a:r>
                        <a:rPr lang="en-GB" sz="1200" dirty="0" err="1">
                          <a:effectLst/>
                        </a:rPr>
                        <a:t>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begint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mogelijk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zelfs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huilen</a:t>
                      </a:r>
                      <a:r>
                        <a:rPr lang="en-GB" sz="1200" dirty="0">
                          <a:effectLst/>
                        </a:rPr>
                        <a:t>. 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Geef</a:t>
                      </a:r>
                      <a:r>
                        <a:rPr lang="en-GB" sz="1200" dirty="0">
                          <a:effectLst/>
                        </a:rPr>
                        <a:t> de </a:t>
                      </a:r>
                      <a:r>
                        <a:rPr lang="en-GB" sz="1200" dirty="0" err="1">
                          <a:effectLst/>
                        </a:rPr>
                        <a:t>deelnemer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tijd</a:t>
                      </a:r>
                      <a:r>
                        <a:rPr lang="en-GB" sz="1200" dirty="0">
                          <a:effectLst/>
                        </a:rPr>
                        <a:t> om de </a:t>
                      </a:r>
                      <a:r>
                        <a:rPr lang="en-GB" sz="1200" dirty="0" err="1">
                          <a:effectLst/>
                        </a:rPr>
                        <a:t>vraag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beantwoorden</a:t>
                      </a:r>
                      <a:r>
                        <a:rPr lang="en-GB" sz="1200" dirty="0">
                          <a:effectLst/>
                        </a:rPr>
                        <a:t>, do </a:t>
                      </a:r>
                      <a:r>
                        <a:rPr lang="en-GB" sz="1200" dirty="0" err="1">
                          <a:effectLst/>
                        </a:rPr>
                        <a:t>vooral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niets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waaruit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kan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blijken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dat</a:t>
                      </a:r>
                      <a:r>
                        <a:rPr lang="en-GB" sz="1200" dirty="0">
                          <a:effectLst/>
                        </a:rPr>
                        <a:t> je </a:t>
                      </a:r>
                      <a:r>
                        <a:rPr lang="en-GB" sz="1200" dirty="0" err="1">
                          <a:effectLst/>
                        </a:rPr>
                        <a:t>ongeduldig</a:t>
                      </a:r>
                      <a:r>
                        <a:rPr lang="en-GB" sz="1200" dirty="0">
                          <a:effectLst/>
                        </a:rPr>
                        <a:t> bent.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Als</a:t>
                      </a:r>
                      <a:r>
                        <a:rPr lang="en-GB" sz="1200" dirty="0">
                          <a:effectLst/>
                        </a:rPr>
                        <a:t> je </a:t>
                      </a:r>
                      <a:r>
                        <a:rPr lang="en-GB" sz="1200" dirty="0" err="1">
                          <a:effectLst/>
                        </a:rPr>
                        <a:t>deelnemer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begint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huilen</a:t>
                      </a:r>
                      <a:r>
                        <a:rPr lang="en-GB" sz="1200" dirty="0">
                          <a:effectLst/>
                        </a:rPr>
                        <a:t> of </a:t>
                      </a:r>
                      <a:r>
                        <a:rPr lang="en-GB" sz="1200" dirty="0" err="1">
                          <a:effectLst/>
                        </a:rPr>
                        <a:t>overduidelijk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aangedaan</a:t>
                      </a:r>
                      <a:r>
                        <a:rPr lang="en-GB" sz="1200" dirty="0">
                          <a:effectLst/>
                        </a:rPr>
                        <a:t> is, dan is het </a:t>
                      </a:r>
                      <a:r>
                        <a:rPr lang="en-GB" sz="1200" dirty="0" err="1">
                          <a:effectLst/>
                        </a:rPr>
                        <a:t>waarschijnlijk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goed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idee</a:t>
                      </a:r>
                      <a:r>
                        <a:rPr lang="en-GB" sz="1200" dirty="0">
                          <a:effectLst/>
                        </a:rPr>
                        <a:t> om </a:t>
                      </a:r>
                      <a:r>
                        <a:rPr lang="en-GB" sz="1200" dirty="0" err="1">
                          <a:effectLst/>
                        </a:rPr>
                        <a:t>ana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geven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dat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vraag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niet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beantwoord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hoeft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worden</a:t>
                      </a:r>
                      <a:r>
                        <a:rPr lang="en-GB" sz="1200" dirty="0">
                          <a:effectLst/>
                        </a:rPr>
                        <a:t>.  </a:t>
                      </a:r>
                      <a:endParaRPr lang="nl-NL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Beeindig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een</a:t>
                      </a:r>
                      <a:r>
                        <a:rPr lang="en-GB" sz="1200" dirty="0">
                          <a:effectLst/>
                        </a:rPr>
                        <a:t> interview </a:t>
                      </a:r>
                      <a:r>
                        <a:rPr lang="en-GB" sz="1200" dirty="0" err="1">
                          <a:effectLst/>
                        </a:rPr>
                        <a:t>niet</a:t>
                      </a:r>
                      <a:r>
                        <a:rPr lang="en-GB" sz="1200" dirty="0">
                          <a:effectLst/>
                        </a:rPr>
                        <a:t> direct, </a:t>
                      </a:r>
                      <a:r>
                        <a:rPr lang="en-GB" sz="1200" dirty="0" err="1">
                          <a:effectLst/>
                        </a:rPr>
                        <a:t>dat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maakt</a:t>
                      </a:r>
                      <a:r>
                        <a:rPr lang="en-GB" sz="1200" dirty="0">
                          <a:effectLst/>
                        </a:rPr>
                        <a:t> de </a:t>
                      </a:r>
                      <a:r>
                        <a:rPr lang="en-GB" sz="1200" dirty="0" err="1">
                          <a:effectLst/>
                        </a:rPr>
                        <a:t>deelnemer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waarschijnlijk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nog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meer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overstuur</a:t>
                      </a:r>
                      <a:r>
                        <a:rPr lang="en-GB" sz="1200" dirty="0">
                          <a:effectLst/>
                        </a:rPr>
                        <a:t>.  </a:t>
                      </a:r>
                      <a:endParaRPr lang="nl-NL" sz="1200" dirty="0">
                        <a:effectLst/>
                      </a:endParaRPr>
                    </a:p>
                  </a:txBody>
                  <a:tcPr marL="52424" marR="52424" marT="0" marB="0"/>
                </a:tc>
                <a:extLst>
                  <a:ext uri="{0D108BD9-81ED-4DB2-BD59-A6C34878D82A}">
                    <a16:rowId xmlns:a16="http://schemas.microsoft.com/office/drawing/2014/main" val="6941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658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Notities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gesprek</a:t>
            </a:r>
            <a:r>
              <a:rPr lang="en-US" dirty="0"/>
              <a:t> </a:t>
            </a:r>
            <a:r>
              <a:rPr lang="en-US" dirty="0" err="1"/>
              <a:t>opnemen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700" dirty="0" err="1">
                <a:solidFill>
                  <a:schemeClr val="tx1"/>
                </a:solidFill>
              </a:rPr>
              <a:t>Maak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aantekeningen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gedurende</a:t>
            </a:r>
            <a:r>
              <a:rPr lang="en-GB" sz="1700" dirty="0">
                <a:solidFill>
                  <a:schemeClr val="tx1"/>
                </a:solidFill>
              </a:rPr>
              <a:t> het interview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700" dirty="0" err="1">
                <a:solidFill>
                  <a:schemeClr val="tx1"/>
                </a:solidFill>
              </a:rPr>
              <a:t>Maak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notities</a:t>
            </a:r>
            <a:r>
              <a:rPr lang="en-GB" sz="1700" dirty="0">
                <a:solidFill>
                  <a:schemeClr val="tx1"/>
                </a:solidFill>
              </a:rPr>
              <a:t> m.b.t. de </a:t>
            </a:r>
            <a:r>
              <a:rPr lang="en-GB" sz="1700" dirty="0" err="1">
                <a:solidFill>
                  <a:schemeClr val="tx1"/>
                </a:solidFill>
              </a:rPr>
              <a:t>inhoud</a:t>
            </a:r>
            <a:endParaRPr lang="en-GB" sz="17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tx1"/>
                </a:solidFill>
              </a:rPr>
              <a:t>De </a:t>
            </a:r>
            <a:r>
              <a:rPr lang="en-GB" sz="1700" dirty="0" err="1">
                <a:solidFill>
                  <a:schemeClr val="tx1"/>
                </a:solidFill>
              </a:rPr>
              <a:t>locatie</a:t>
            </a:r>
            <a:r>
              <a:rPr lang="en-GB" sz="1700" dirty="0">
                <a:solidFill>
                  <a:schemeClr val="tx1"/>
                </a:solidFill>
              </a:rPr>
              <a:t> (</a:t>
            </a:r>
            <a:r>
              <a:rPr lang="en-GB" sz="1700" dirty="0" err="1">
                <a:solidFill>
                  <a:schemeClr val="tx1"/>
                </a:solidFill>
              </a:rPr>
              <a:t>bijv</a:t>
            </a:r>
            <a:r>
              <a:rPr lang="en-GB" sz="1700" dirty="0">
                <a:solidFill>
                  <a:schemeClr val="tx1"/>
                </a:solidFill>
              </a:rPr>
              <a:t>. de </a:t>
            </a:r>
            <a:r>
              <a:rPr lang="en-GB" sz="1700" dirty="0" err="1">
                <a:solidFill>
                  <a:schemeClr val="tx1"/>
                </a:solidFill>
              </a:rPr>
              <a:t>organisatie</a:t>
            </a:r>
            <a:r>
              <a:rPr lang="en-GB" sz="1700" dirty="0">
                <a:solidFill>
                  <a:schemeClr val="tx1"/>
                </a:solidFill>
              </a:rPr>
              <a:t> of </a:t>
            </a:r>
            <a:r>
              <a:rPr lang="en-GB" sz="1700" dirty="0" err="1">
                <a:solidFill>
                  <a:schemeClr val="tx1"/>
                </a:solidFill>
              </a:rPr>
              <a:t>plek</a:t>
            </a:r>
            <a:r>
              <a:rPr lang="en-GB" sz="1700" dirty="0">
                <a:solidFill>
                  <a:schemeClr val="tx1"/>
                </a:solidFill>
              </a:rPr>
              <a:t>)</a:t>
            </a:r>
            <a:endParaRPr lang="nl-NL" sz="17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tx1"/>
                </a:solidFill>
              </a:rPr>
              <a:t>Datum </a:t>
            </a:r>
            <a:r>
              <a:rPr lang="en-GB" sz="1700" dirty="0" err="1">
                <a:solidFill>
                  <a:schemeClr val="tx1"/>
                </a:solidFill>
              </a:rPr>
              <a:t>en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tijd</a:t>
            </a:r>
            <a:endParaRPr lang="en-GB" sz="17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tx1"/>
                </a:solidFill>
              </a:rPr>
              <a:t>De setting </a:t>
            </a:r>
            <a:r>
              <a:rPr lang="en-GB" sz="1700" dirty="0" err="1">
                <a:solidFill>
                  <a:schemeClr val="tx1"/>
                </a:solidFill>
              </a:rPr>
              <a:t>waarin</a:t>
            </a:r>
            <a:r>
              <a:rPr lang="en-GB" sz="1700" dirty="0">
                <a:solidFill>
                  <a:schemeClr val="tx1"/>
                </a:solidFill>
              </a:rPr>
              <a:t> het </a:t>
            </a:r>
            <a:r>
              <a:rPr lang="en-GB" sz="1700" dirty="0" err="1">
                <a:solidFill>
                  <a:schemeClr val="tx1"/>
                </a:solidFill>
              </a:rPr>
              <a:t>gesprek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plaatsvond</a:t>
            </a:r>
            <a:r>
              <a:rPr lang="en-GB" sz="1700" dirty="0">
                <a:solidFill>
                  <a:schemeClr val="tx1"/>
                </a:solidFill>
              </a:rPr>
              <a:t> (e.g. was de </a:t>
            </a:r>
            <a:r>
              <a:rPr lang="en-GB" sz="1700" dirty="0" err="1">
                <a:solidFill>
                  <a:schemeClr val="tx1"/>
                </a:solidFill>
              </a:rPr>
              <a:t>ruimte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stil</a:t>
            </a:r>
            <a:r>
              <a:rPr lang="en-GB" sz="1700" dirty="0">
                <a:solidFill>
                  <a:schemeClr val="tx1"/>
                </a:solidFill>
              </a:rPr>
              <a:t> of </a:t>
            </a:r>
            <a:r>
              <a:rPr lang="en-GB" sz="1700" dirty="0" err="1">
                <a:solidFill>
                  <a:schemeClr val="tx1"/>
                </a:solidFill>
              </a:rPr>
              <a:t>juist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lawaaierig</a:t>
            </a:r>
            <a:r>
              <a:rPr lang="en-GB" sz="1700" dirty="0">
                <a:solidFill>
                  <a:schemeClr val="tx1"/>
                </a:solidFill>
              </a:rPr>
              <a:t>, </a:t>
            </a:r>
            <a:r>
              <a:rPr lang="en-GB" sz="1700" dirty="0" err="1">
                <a:solidFill>
                  <a:schemeClr val="tx1"/>
                </a:solidFill>
              </a:rPr>
              <a:t>konden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jullie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afgeluisterd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worden</a:t>
            </a:r>
            <a:r>
              <a:rPr lang="en-GB" sz="1700" dirty="0">
                <a:solidFill>
                  <a:schemeClr val="tx1"/>
                </a:solidFill>
              </a:rPr>
              <a:t>, </a:t>
            </a:r>
            <a:r>
              <a:rPr lang="en-GB" sz="1700" dirty="0" err="1">
                <a:solidFill>
                  <a:schemeClr val="tx1"/>
                </a:solidFill>
              </a:rPr>
              <a:t>werden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jullie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tussendoor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gestoord</a:t>
            </a:r>
            <a:r>
              <a:rPr lang="en-GB" sz="1700" dirty="0">
                <a:solidFill>
                  <a:schemeClr val="tx1"/>
                </a:solidFill>
              </a:rPr>
              <a:t>? 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700" dirty="0" err="1">
                <a:solidFill>
                  <a:schemeClr val="tx1"/>
                </a:solidFill>
              </a:rPr>
              <a:t>Achtergrondinformatie</a:t>
            </a:r>
            <a:r>
              <a:rPr lang="en-GB" sz="1700" dirty="0">
                <a:solidFill>
                  <a:schemeClr val="tx1"/>
                </a:solidFill>
              </a:rPr>
              <a:t> over de </a:t>
            </a:r>
            <a:r>
              <a:rPr lang="en-GB" sz="1700" dirty="0" err="1">
                <a:solidFill>
                  <a:schemeClr val="tx1"/>
                </a:solidFill>
              </a:rPr>
              <a:t>deelnemer</a:t>
            </a:r>
            <a:r>
              <a:rPr lang="en-GB" sz="1700" dirty="0">
                <a:solidFill>
                  <a:schemeClr val="tx1"/>
                </a:solidFill>
              </a:rPr>
              <a:t> (</a:t>
            </a:r>
            <a:r>
              <a:rPr lang="en-GB" sz="1700" dirty="0" err="1">
                <a:solidFill>
                  <a:schemeClr val="tx1"/>
                </a:solidFill>
              </a:rPr>
              <a:t>bijv</a:t>
            </a:r>
            <a:r>
              <a:rPr lang="en-GB" sz="1700" dirty="0">
                <a:solidFill>
                  <a:schemeClr val="tx1"/>
                </a:solidFill>
              </a:rPr>
              <a:t>. </a:t>
            </a:r>
            <a:r>
              <a:rPr lang="en-GB" sz="1700" dirty="0" err="1">
                <a:solidFill>
                  <a:schemeClr val="tx1"/>
                </a:solidFill>
              </a:rPr>
              <a:t>rol</a:t>
            </a:r>
            <a:r>
              <a:rPr lang="en-GB" sz="1700" dirty="0">
                <a:solidFill>
                  <a:schemeClr val="tx1"/>
                </a:solidFill>
              </a:rPr>
              <a:t>, </a:t>
            </a:r>
            <a:r>
              <a:rPr lang="en-GB" sz="1700" dirty="0" err="1">
                <a:solidFill>
                  <a:schemeClr val="tx1"/>
                </a:solidFill>
              </a:rPr>
              <a:t>titel</a:t>
            </a:r>
            <a:r>
              <a:rPr lang="en-GB" sz="1700" dirty="0">
                <a:solidFill>
                  <a:schemeClr val="tx1"/>
                </a:solidFill>
              </a:rPr>
              <a:t> etc.)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tx1"/>
                </a:solidFill>
              </a:rPr>
              <a:t>Je </a:t>
            </a:r>
            <a:r>
              <a:rPr lang="en-GB" sz="1700" dirty="0" err="1">
                <a:solidFill>
                  <a:schemeClr val="tx1"/>
                </a:solidFill>
              </a:rPr>
              <a:t>directe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impressie</a:t>
            </a:r>
            <a:r>
              <a:rPr lang="en-GB" sz="1700" dirty="0">
                <a:solidFill>
                  <a:schemeClr val="tx1"/>
                </a:solidFill>
              </a:rPr>
              <a:t> van hoe </a:t>
            </a:r>
            <a:r>
              <a:rPr lang="en-GB" sz="1700" dirty="0" err="1">
                <a:solidFill>
                  <a:schemeClr val="tx1"/>
                </a:solidFill>
              </a:rPr>
              <a:t>goed</a:t>
            </a:r>
            <a:r>
              <a:rPr lang="en-GB" sz="1700" dirty="0">
                <a:solidFill>
                  <a:schemeClr val="tx1"/>
                </a:solidFill>
              </a:rPr>
              <a:t> (of </a:t>
            </a:r>
            <a:r>
              <a:rPr lang="en-GB" sz="1700" dirty="0" err="1">
                <a:solidFill>
                  <a:schemeClr val="tx1"/>
                </a:solidFill>
              </a:rPr>
              <a:t>slecht</a:t>
            </a:r>
            <a:r>
              <a:rPr lang="en-GB" sz="1700" dirty="0">
                <a:solidFill>
                  <a:schemeClr val="tx1"/>
                </a:solidFill>
              </a:rPr>
              <a:t>) het </a:t>
            </a:r>
            <a:r>
              <a:rPr lang="en-GB" sz="1700" dirty="0" err="1">
                <a:solidFill>
                  <a:schemeClr val="tx1"/>
                </a:solidFill>
              </a:rPr>
              <a:t>gesprek</a:t>
            </a:r>
            <a:r>
              <a:rPr lang="en-GB" sz="1700" dirty="0">
                <a:solidFill>
                  <a:schemeClr val="tx1"/>
                </a:solidFill>
              </a:rPr>
              <a:t> ging (</a:t>
            </a:r>
            <a:r>
              <a:rPr lang="en-GB" sz="1700" dirty="0" err="1">
                <a:solidFill>
                  <a:schemeClr val="tx1"/>
                </a:solidFill>
              </a:rPr>
              <a:t>bijv</a:t>
            </a:r>
            <a:r>
              <a:rPr lang="en-GB" sz="1700" dirty="0">
                <a:solidFill>
                  <a:schemeClr val="tx1"/>
                </a:solidFill>
              </a:rPr>
              <a:t>. was de </a:t>
            </a:r>
            <a:r>
              <a:rPr lang="en-GB" sz="1700" dirty="0" err="1">
                <a:solidFill>
                  <a:schemeClr val="tx1"/>
                </a:solidFill>
              </a:rPr>
              <a:t>deelnemer</a:t>
            </a:r>
            <a:r>
              <a:rPr lang="en-GB" sz="1700" dirty="0">
                <a:solidFill>
                  <a:schemeClr val="tx1"/>
                </a:solidFill>
              </a:rPr>
              <a:t>  </a:t>
            </a:r>
            <a:r>
              <a:rPr lang="en-GB" sz="1700" dirty="0" err="1">
                <a:solidFill>
                  <a:schemeClr val="tx1"/>
                </a:solidFill>
              </a:rPr>
              <a:t>terughoudend</a:t>
            </a:r>
            <a:r>
              <a:rPr lang="en-GB" sz="1700" dirty="0">
                <a:solidFill>
                  <a:schemeClr val="tx1"/>
                </a:solidFill>
              </a:rPr>
              <a:t>, </a:t>
            </a:r>
            <a:r>
              <a:rPr lang="en-GB" sz="1700" dirty="0" err="1">
                <a:solidFill>
                  <a:schemeClr val="tx1"/>
                </a:solidFill>
              </a:rPr>
              <a:t>waren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er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onderwerpen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waarbij</a:t>
            </a:r>
            <a:r>
              <a:rPr lang="en-GB" sz="1700" dirty="0">
                <a:solidFill>
                  <a:schemeClr val="tx1"/>
                </a:solidFill>
              </a:rPr>
              <a:t> je het </a:t>
            </a:r>
            <a:r>
              <a:rPr lang="en-GB" sz="1700" dirty="0" err="1">
                <a:solidFill>
                  <a:schemeClr val="tx1"/>
                </a:solidFill>
              </a:rPr>
              <a:t>gevoel</a:t>
            </a:r>
            <a:r>
              <a:rPr lang="en-GB" sz="1700" dirty="0">
                <a:solidFill>
                  <a:schemeClr val="tx1"/>
                </a:solidFill>
              </a:rPr>
              <a:t> had </a:t>
            </a:r>
            <a:r>
              <a:rPr lang="en-GB" sz="1700" dirty="0" err="1">
                <a:solidFill>
                  <a:schemeClr val="tx1"/>
                </a:solidFill>
              </a:rPr>
              <a:t>dat</a:t>
            </a:r>
            <a:r>
              <a:rPr lang="en-GB" sz="1700" dirty="0">
                <a:solidFill>
                  <a:schemeClr val="tx1"/>
                </a:solidFill>
              </a:rPr>
              <a:t> je </a:t>
            </a:r>
            <a:r>
              <a:rPr lang="en-GB" sz="1700" dirty="0" err="1">
                <a:solidFill>
                  <a:schemeClr val="tx1"/>
                </a:solidFill>
              </a:rPr>
              <a:t>niet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genoeg</a:t>
            </a:r>
            <a:r>
              <a:rPr lang="en-GB" sz="1700" dirty="0">
                <a:solidFill>
                  <a:schemeClr val="tx1"/>
                </a:solidFill>
              </a:rPr>
              <a:t> de </a:t>
            </a:r>
            <a:r>
              <a:rPr lang="en-GB" sz="1700" dirty="0" err="1">
                <a:solidFill>
                  <a:schemeClr val="tx1"/>
                </a:solidFill>
              </a:rPr>
              <a:t>diepte</a:t>
            </a:r>
            <a:r>
              <a:rPr lang="en-GB" sz="1700" dirty="0">
                <a:solidFill>
                  <a:schemeClr val="tx1"/>
                </a:solidFill>
              </a:rPr>
              <a:t> in </a:t>
            </a:r>
            <a:r>
              <a:rPr lang="en-GB" sz="1700" dirty="0" err="1">
                <a:solidFill>
                  <a:schemeClr val="tx1"/>
                </a:solidFill>
              </a:rPr>
              <a:t>kon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gaan</a:t>
            </a:r>
            <a:r>
              <a:rPr lang="en-GB" sz="1700" dirty="0">
                <a:solidFill>
                  <a:schemeClr val="tx1"/>
                </a:solidFill>
              </a:rPr>
              <a:t>?)</a:t>
            </a:r>
          </a:p>
          <a:p>
            <a:pPr marL="0" indent="0">
              <a:buNone/>
            </a:pPr>
            <a:r>
              <a:rPr lang="en-GB" sz="1700" dirty="0">
                <a:solidFill>
                  <a:schemeClr val="tx1"/>
                </a:solidFill>
              </a:rPr>
              <a:t>Het </a:t>
            </a:r>
            <a:r>
              <a:rPr lang="en-GB" sz="1700" dirty="0" err="1">
                <a:solidFill>
                  <a:schemeClr val="tx1"/>
                </a:solidFill>
              </a:rPr>
              <a:t>gesprek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opnemen</a:t>
            </a:r>
            <a:endParaRPr lang="en-GB" sz="17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700" b="1" dirty="0" err="1">
                <a:solidFill>
                  <a:schemeClr val="tx1"/>
                </a:solidFill>
              </a:rPr>
              <a:t>Vraag</a:t>
            </a:r>
            <a:r>
              <a:rPr lang="en-GB" sz="1700" b="1" dirty="0">
                <a:solidFill>
                  <a:schemeClr val="tx1"/>
                </a:solidFill>
              </a:rPr>
              <a:t> </a:t>
            </a:r>
            <a:r>
              <a:rPr lang="en-GB" sz="1700" b="1" dirty="0" err="1">
                <a:solidFill>
                  <a:schemeClr val="tx1"/>
                </a:solidFill>
              </a:rPr>
              <a:t>altijd</a:t>
            </a:r>
            <a:r>
              <a:rPr lang="en-GB" sz="1700" b="1" dirty="0">
                <a:solidFill>
                  <a:schemeClr val="tx1"/>
                </a:solidFill>
              </a:rPr>
              <a:t> </a:t>
            </a:r>
            <a:r>
              <a:rPr lang="en-GB" sz="1700" b="1" dirty="0" err="1">
                <a:solidFill>
                  <a:schemeClr val="tx1"/>
                </a:solidFill>
              </a:rPr>
              <a:t>toestemming</a:t>
            </a:r>
            <a:r>
              <a:rPr lang="en-GB" sz="1700" b="1" dirty="0">
                <a:solidFill>
                  <a:schemeClr val="tx1"/>
                </a:solidFill>
              </a:rPr>
              <a:t> om het </a:t>
            </a:r>
            <a:r>
              <a:rPr lang="en-GB" sz="1700" b="1" dirty="0" err="1">
                <a:solidFill>
                  <a:schemeClr val="tx1"/>
                </a:solidFill>
              </a:rPr>
              <a:t>gesprek</a:t>
            </a:r>
            <a:r>
              <a:rPr lang="en-GB" sz="1700" b="1" dirty="0">
                <a:solidFill>
                  <a:schemeClr val="tx1"/>
                </a:solidFill>
              </a:rPr>
              <a:t> op </a:t>
            </a:r>
            <a:r>
              <a:rPr lang="en-GB" sz="1700" b="1" dirty="0" err="1">
                <a:solidFill>
                  <a:schemeClr val="tx1"/>
                </a:solidFill>
              </a:rPr>
              <a:t>te</a:t>
            </a:r>
            <a:r>
              <a:rPr lang="en-GB" sz="1700" b="1" dirty="0">
                <a:solidFill>
                  <a:schemeClr val="tx1"/>
                </a:solidFill>
              </a:rPr>
              <a:t> </a:t>
            </a:r>
            <a:r>
              <a:rPr lang="en-GB" sz="1700" b="1" dirty="0" err="1">
                <a:solidFill>
                  <a:schemeClr val="tx1"/>
                </a:solidFill>
              </a:rPr>
              <a:t>nemen</a:t>
            </a:r>
            <a:r>
              <a:rPr lang="en-GB" sz="1700" b="1" dirty="0">
                <a:solidFill>
                  <a:schemeClr val="tx1"/>
                </a:solidFill>
              </a:rPr>
              <a:t>! </a:t>
            </a:r>
            <a:r>
              <a:rPr lang="en-GB" sz="1700" dirty="0">
                <a:solidFill>
                  <a:schemeClr val="tx1"/>
                </a:solidFill>
              </a:rPr>
              <a:t>Leg </a:t>
            </a:r>
            <a:r>
              <a:rPr lang="en-GB" sz="1700" dirty="0" err="1">
                <a:solidFill>
                  <a:schemeClr val="tx1"/>
                </a:solidFill>
              </a:rPr>
              <a:t>uit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waarom</a:t>
            </a:r>
            <a:r>
              <a:rPr lang="en-GB" sz="1700" dirty="0">
                <a:solidFill>
                  <a:schemeClr val="tx1"/>
                </a:solidFill>
              </a:rPr>
              <a:t> je het </a:t>
            </a:r>
            <a:r>
              <a:rPr lang="en-GB" sz="1700" dirty="0" err="1">
                <a:solidFill>
                  <a:schemeClr val="tx1"/>
                </a:solidFill>
              </a:rPr>
              <a:t>fijn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vindt</a:t>
            </a:r>
            <a:r>
              <a:rPr lang="en-GB" sz="1700" dirty="0">
                <a:solidFill>
                  <a:schemeClr val="tx1"/>
                </a:solidFill>
              </a:rPr>
              <a:t> om het </a:t>
            </a:r>
            <a:r>
              <a:rPr lang="en-GB" sz="1700" dirty="0" err="1">
                <a:solidFill>
                  <a:schemeClr val="tx1"/>
                </a:solidFill>
              </a:rPr>
              <a:t>gesprek</a:t>
            </a:r>
            <a:r>
              <a:rPr lang="en-GB" sz="1700" dirty="0">
                <a:solidFill>
                  <a:schemeClr val="tx1"/>
                </a:solidFill>
              </a:rPr>
              <a:t> op </a:t>
            </a:r>
            <a:r>
              <a:rPr lang="en-GB" sz="1700" dirty="0" err="1">
                <a:solidFill>
                  <a:schemeClr val="tx1"/>
                </a:solidFill>
              </a:rPr>
              <a:t>te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nemen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ipv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enkel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toestemming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te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vragen</a:t>
            </a:r>
            <a:r>
              <a:rPr lang="en-GB" sz="1700" dirty="0">
                <a:solidFill>
                  <a:schemeClr val="tx1"/>
                </a:solidFill>
              </a:rPr>
              <a:t> om het op </a:t>
            </a:r>
            <a:r>
              <a:rPr lang="en-GB" sz="1700" dirty="0" err="1">
                <a:solidFill>
                  <a:schemeClr val="tx1"/>
                </a:solidFill>
              </a:rPr>
              <a:t>te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nemen</a:t>
            </a:r>
            <a:r>
              <a:rPr lang="en-GB" sz="17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89532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Oefening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err="1">
                <a:solidFill>
                  <a:schemeClr val="tx1"/>
                </a:solidFill>
              </a:rPr>
              <a:t>Aan</a:t>
            </a:r>
            <a:r>
              <a:rPr lang="en-GB" b="1" dirty="0">
                <a:solidFill>
                  <a:schemeClr val="tx1"/>
                </a:solidFill>
              </a:rPr>
              <a:t> de slag </a:t>
            </a:r>
            <a:r>
              <a:rPr lang="en-GB" sz="1700" dirty="0">
                <a:solidFill>
                  <a:schemeClr val="tx1"/>
                </a:solidFill>
              </a:rPr>
              <a:t>in </a:t>
            </a:r>
            <a:r>
              <a:rPr lang="en-GB" sz="1700" dirty="0" err="1">
                <a:solidFill>
                  <a:schemeClr val="tx1"/>
                </a:solidFill>
              </a:rPr>
              <a:t>drietallen</a:t>
            </a:r>
            <a:r>
              <a:rPr lang="en-GB" sz="1700" dirty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en-GB" sz="1700" dirty="0">
                <a:solidFill>
                  <a:schemeClr val="tx1"/>
                </a:solidFill>
              </a:rPr>
              <a:t>3 </a:t>
            </a:r>
            <a:r>
              <a:rPr lang="en-GB" sz="1700" dirty="0" err="1">
                <a:solidFill>
                  <a:schemeClr val="tx1"/>
                </a:solidFill>
              </a:rPr>
              <a:t>rollen</a:t>
            </a:r>
            <a:r>
              <a:rPr lang="en-GB" sz="1700" dirty="0">
                <a:solidFill>
                  <a:schemeClr val="tx1"/>
                </a:solidFill>
              </a:rPr>
              <a:t>: ‘interviewer’,  ‘</a:t>
            </a:r>
            <a:r>
              <a:rPr lang="en-GB" sz="1700" dirty="0" err="1">
                <a:solidFill>
                  <a:schemeClr val="tx1"/>
                </a:solidFill>
              </a:rPr>
              <a:t>geinterviewde</a:t>
            </a:r>
            <a:r>
              <a:rPr lang="en-GB" sz="1700" dirty="0">
                <a:solidFill>
                  <a:schemeClr val="tx1"/>
                </a:solidFill>
              </a:rPr>
              <a:t>’ </a:t>
            </a:r>
            <a:r>
              <a:rPr lang="en-GB" sz="1700" dirty="0" err="1">
                <a:solidFill>
                  <a:schemeClr val="tx1"/>
                </a:solidFill>
              </a:rPr>
              <a:t>en</a:t>
            </a:r>
            <a:r>
              <a:rPr lang="en-GB" sz="1700" dirty="0">
                <a:solidFill>
                  <a:schemeClr val="tx1"/>
                </a:solidFill>
              </a:rPr>
              <a:t> ‘observant’ (</a:t>
            </a:r>
            <a:r>
              <a:rPr lang="en-GB" sz="1700" dirty="0" err="1">
                <a:solidFill>
                  <a:schemeClr val="tx1"/>
                </a:solidFill>
              </a:rPr>
              <a:t>welke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vragen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zou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jij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gesteld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hebben</a:t>
            </a:r>
            <a:r>
              <a:rPr lang="en-GB" sz="1700" dirty="0">
                <a:solidFill>
                  <a:schemeClr val="tx1"/>
                </a:solidFill>
              </a:rPr>
              <a:t>?).</a:t>
            </a:r>
          </a:p>
          <a:p>
            <a:pPr marL="0" indent="0">
              <a:buNone/>
            </a:pPr>
            <a:endParaRPr lang="en-GB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794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Aandachts-punten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Grondregels</a:t>
            </a:r>
          </a:p>
          <a:p>
            <a:pPr lvl="1"/>
            <a:r>
              <a:rPr lang="nl-NL" dirty="0"/>
              <a:t>Wederzijdse afhankelijkheid impliceert zorgverantwoordelijkheid</a:t>
            </a:r>
          </a:p>
          <a:p>
            <a:pPr lvl="1"/>
            <a:r>
              <a:rPr lang="nl-NL" dirty="0"/>
              <a:t>Verschil in opvattingen (wereldbeelden) is een basaal en essentieel recht</a:t>
            </a:r>
          </a:p>
          <a:p>
            <a:endParaRPr lang="nl-NL" dirty="0"/>
          </a:p>
          <a:p>
            <a:r>
              <a:rPr lang="nl-NL" dirty="0"/>
              <a:t>Andere invulling van rollen en verantwoordelijkheden</a:t>
            </a:r>
          </a:p>
          <a:p>
            <a:pPr lvl="1"/>
            <a:r>
              <a:rPr lang="nl-NL" dirty="0"/>
              <a:t>Identiteit (cultureel, sociaal, groep, organisatie, persoonlijk): wie we zijn (wie ik ben)  en wat doen we (wat ik doe)?</a:t>
            </a:r>
          </a:p>
          <a:p>
            <a:pPr lvl="1"/>
            <a:r>
              <a:rPr lang="nl-NL" i="1" dirty="0"/>
              <a:t>Formeel</a:t>
            </a:r>
            <a:r>
              <a:rPr lang="nl-NL" dirty="0"/>
              <a:t> versus </a:t>
            </a:r>
            <a:r>
              <a:rPr lang="nl-NL" i="1" dirty="0"/>
              <a:t>Informeel</a:t>
            </a:r>
          </a:p>
          <a:p>
            <a:pPr lvl="1"/>
            <a:r>
              <a:rPr lang="nl-NL" i="1" dirty="0"/>
              <a:t>Verificatie</a:t>
            </a:r>
            <a:r>
              <a:rPr lang="nl-NL" dirty="0"/>
              <a:t> (dingen goed doen) versus </a:t>
            </a:r>
            <a:r>
              <a:rPr lang="nl-NL" i="1" dirty="0"/>
              <a:t>Validatie</a:t>
            </a:r>
            <a:r>
              <a:rPr lang="nl-NL" dirty="0"/>
              <a:t> (gezamenlijk de goede dingen doen)</a:t>
            </a:r>
          </a:p>
          <a:p>
            <a:pPr lvl="1"/>
            <a:r>
              <a:rPr lang="nl-NL" dirty="0"/>
              <a:t>Cultuurdragers: formele en informele leiders geven het goede </a:t>
            </a:r>
            <a:r>
              <a:rPr lang="nl-NL" dirty="0" smtClean="0"/>
              <a:t>voorbeeld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684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02" y="863412"/>
            <a:ext cx="11926302" cy="5153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930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Duurzame</a:t>
            </a:r>
            <a:r>
              <a:rPr lang="en-US" dirty="0"/>
              <a:t>, </a:t>
            </a:r>
            <a:r>
              <a:rPr lang="en-US" dirty="0" err="1"/>
              <a:t>samen</a:t>
            </a:r>
            <a:r>
              <a:rPr lang="en-US" dirty="0"/>
              <a:t> </a:t>
            </a:r>
            <a:r>
              <a:rPr lang="en-US" dirty="0" err="1"/>
              <a:t>lerende</a:t>
            </a:r>
            <a:r>
              <a:rPr lang="en-US" dirty="0"/>
              <a:t> </a:t>
            </a:r>
            <a:r>
              <a:rPr lang="en-US" dirty="0" err="1"/>
              <a:t>maatschappij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Maatschappelijke</a:t>
            </a:r>
            <a:r>
              <a:rPr lang="en-US" b="1" dirty="0"/>
              <a:t> </a:t>
            </a:r>
            <a:r>
              <a:rPr lang="en-US" b="1" dirty="0" err="1"/>
              <a:t>opgave</a:t>
            </a:r>
            <a:r>
              <a:rPr lang="en-US" b="1" dirty="0"/>
              <a:t> </a:t>
            </a:r>
            <a:r>
              <a:rPr lang="en-US" b="1" dirty="0" err="1"/>
              <a:t>staat</a:t>
            </a:r>
            <a:r>
              <a:rPr lang="en-US" b="1" dirty="0"/>
              <a:t> </a:t>
            </a:r>
            <a:r>
              <a:rPr lang="en-US" b="1" dirty="0" err="1" smtClean="0"/>
              <a:t>centraal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Kernvraag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/>
              <a:t>Hoe </a:t>
            </a:r>
            <a:r>
              <a:rPr lang="en-US" b="1" dirty="0" err="1"/>
              <a:t>kunnen</a:t>
            </a:r>
            <a:r>
              <a:rPr lang="en-US" b="1" dirty="0"/>
              <a:t> we </a:t>
            </a:r>
            <a:r>
              <a:rPr lang="en-US" b="1" dirty="0" err="1"/>
              <a:t>elkaars</a:t>
            </a:r>
            <a:r>
              <a:rPr lang="en-US" b="1" dirty="0"/>
              <a:t> expertise (</a:t>
            </a:r>
            <a:r>
              <a:rPr lang="en-US" b="1" dirty="0" err="1"/>
              <a:t>kennis</a:t>
            </a:r>
            <a:r>
              <a:rPr lang="en-US" b="1" dirty="0"/>
              <a:t> en </a:t>
            </a:r>
            <a:r>
              <a:rPr lang="en-US" b="1" dirty="0" err="1"/>
              <a:t>kunde</a:t>
            </a:r>
            <a:r>
              <a:rPr lang="en-US" b="1" dirty="0"/>
              <a:t>) </a:t>
            </a:r>
            <a:r>
              <a:rPr lang="en-US" b="1" dirty="0" err="1"/>
              <a:t>zodaning</a:t>
            </a:r>
            <a:r>
              <a:rPr lang="en-US" b="1" dirty="0"/>
              <a:t> </a:t>
            </a:r>
            <a:r>
              <a:rPr lang="en-US" b="1" dirty="0" err="1"/>
              <a:t>gebruiken</a:t>
            </a:r>
            <a:r>
              <a:rPr lang="en-US" b="1" dirty="0"/>
              <a:t> </a:t>
            </a:r>
            <a:r>
              <a:rPr lang="en-US" b="1" dirty="0" err="1"/>
              <a:t>dat</a:t>
            </a:r>
            <a:r>
              <a:rPr lang="en-US" b="1" dirty="0"/>
              <a:t> we </a:t>
            </a:r>
            <a:r>
              <a:rPr lang="en-US" b="1" dirty="0" err="1"/>
              <a:t>gezamenlijk</a:t>
            </a:r>
            <a:r>
              <a:rPr lang="en-US" b="1" dirty="0"/>
              <a:t> de </a:t>
            </a:r>
            <a:r>
              <a:rPr lang="en-US" b="1" dirty="0" err="1"/>
              <a:t>goede</a:t>
            </a:r>
            <a:r>
              <a:rPr lang="en-US" b="1" dirty="0"/>
              <a:t> </a:t>
            </a:r>
            <a:r>
              <a:rPr lang="en-US" b="1" dirty="0" err="1"/>
              <a:t>dingen</a:t>
            </a:r>
            <a:r>
              <a:rPr lang="en-US" b="1" dirty="0"/>
              <a:t> </a:t>
            </a:r>
            <a:r>
              <a:rPr lang="en-US" b="1" dirty="0" err="1"/>
              <a:t>gaan</a:t>
            </a:r>
            <a:r>
              <a:rPr lang="en-US" b="1" dirty="0"/>
              <a:t> </a:t>
            </a:r>
            <a:r>
              <a:rPr lang="en-US" b="1" dirty="0" err="1"/>
              <a:t>doen</a:t>
            </a:r>
            <a:r>
              <a:rPr lang="en-US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2690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44" y="1123837"/>
            <a:ext cx="3137095" cy="4601183"/>
          </a:xfrm>
        </p:spPr>
        <p:txBody>
          <a:bodyPr/>
          <a:lstStyle/>
          <a:p>
            <a:r>
              <a:rPr lang="en-US" dirty="0" err="1"/>
              <a:t>Principes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en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Grondregels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Op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principes</a:t>
            </a:r>
            <a:r>
              <a:rPr lang="en-US" dirty="0"/>
              <a:t> en </a:t>
            </a:r>
            <a:r>
              <a:rPr lang="en-US" dirty="0" err="1"/>
              <a:t>grondregels</a:t>
            </a:r>
            <a:r>
              <a:rPr lang="en-US" dirty="0"/>
              <a:t> </a:t>
            </a:r>
            <a:r>
              <a:rPr lang="en-US" dirty="0" err="1"/>
              <a:t>vallen</a:t>
            </a:r>
            <a:r>
              <a:rPr lang="en-US" dirty="0"/>
              <a:t> we </a:t>
            </a:r>
            <a:r>
              <a:rPr lang="en-US" dirty="0" err="1"/>
              <a:t>altijd</a:t>
            </a:r>
            <a:r>
              <a:rPr lang="en-US" dirty="0"/>
              <a:t> </a:t>
            </a:r>
            <a:r>
              <a:rPr lang="en-US" dirty="0" err="1"/>
              <a:t>terug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zie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www.wegottomove.org</a:t>
            </a:r>
            <a:r>
              <a:rPr lang="en-US" dirty="0"/>
              <a:t>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Principes</a:t>
            </a:r>
            <a:r>
              <a:rPr lang="en-US" dirty="0"/>
              <a:t>:</a:t>
            </a:r>
          </a:p>
          <a:p>
            <a:pPr marL="960120" lvl="1" indent="-457200">
              <a:buFont typeface="+mj-lt"/>
              <a:buAutoNum type="arabicPeriod"/>
            </a:pPr>
            <a:r>
              <a:rPr lang="en-US" dirty="0" err="1"/>
              <a:t>Uitganspunt</a:t>
            </a:r>
            <a:r>
              <a:rPr lang="en-US" dirty="0"/>
              <a:t>: we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bewegen</a:t>
            </a:r>
            <a:r>
              <a:rPr lang="en-US" dirty="0"/>
              <a:t> (we got to move)</a:t>
            </a:r>
          </a:p>
          <a:p>
            <a:pPr marL="960120" lvl="1" indent="-457200">
              <a:buFont typeface="+mj-lt"/>
              <a:buAutoNum type="arabicPeriod"/>
            </a:pPr>
            <a:r>
              <a:rPr lang="en-US" dirty="0" err="1"/>
              <a:t>Opdracht</a:t>
            </a:r>
            <a:r>
              <a:rPr lang="en-US" dirty="0"/>
              <a:t>: </a:t>
            </a:r>
            <a:r>
              <a:rPr lang="en-US" dirty="0" err="1"/>
              <a:t>cre</a:t>
            </a:r>
            <a:r>
              <a:rPr lang="nl-NL" dirty="0" err="1"/>
              <a:t>ëer</a:t>
            </a:r>
            <a:r>
              <a:rPr lang="nl-NL" dirty="0"/>
              <a:t> bewegingsruimte</a:t>
            </a:r>
          </a:p>
          <a:p>
            <a:pPr marL="960120" lvl="1" indent="-457200">
              <a:buFont typeface="+mj-lt"/>
              <a:buAutoNum type="arabicPeriod"/>
            </a:pPr>
            <a:r>
              <a:rPr lang="nl-NL" dirty="0"/>
              <a:t>Opdracht: bepaal de juiste richting</a:t>
            </a:r>
          </a:p>
          <a:p>
            <a:pPr marL="457200" indent="-457200">
              <a:buFont typeface="+mj-lt"/>
              <a:buAutoNum type="arabicPeriod"/>
            </a:pPr>
            <a:endParaRPr lang="nl-NL" dirty="0"/>
          </a:p>
          <a:p>
            <a:pPr marL="0" indent="0">
              <a:buNone/>
            </a:pPr>
            <a:r>
              <a:rPr lang="nl-NL" dirty="0"/>
              <a:t>Grondregels:</a:t>
            </a:r>
          </a:p>
          <a:p>
            <a:pPr marL="960120" lvl="1" indent="-457200">
              <a:buFont typeface="+mj-lt"/>
              <a:buAutoNum type="arabicPeriod"/>
            </a:pPr>
            <a:r>
              <a:rPr lang="nl-NL" i="1" dirty="0"/>
              <a:t>Wederzijdse afhankelijkheid </a:t>
            </a:r>
            <a:r>
              <a:rPr lang="nl-NL" dirty="0"/>
              <a:t>impliceert </a:t>
            </a:r>
            <a:r>
              <a:rPr lang="nl-NL" i="1" dirty="0"/>
              <a:t>zorgverantwoordelijkheid</a:t>
            </a:r>
          </a:p>
          <a:p>
            <a:pPr marL="960120" lvl="1" indent="-457200">
              <a:buFont typeface="+mj-lt"/>
              <a:buAutoNum type="arabicPeriod"/>
            </a:pPr>
            <a:r>
              <a:rPr lang="nl-NL" dirty="0"/>
              <a:t>Verschil in opvattingen (wereldbeelden) is een basaal en essentieel recht voor het  bewerkstelligen van duurzame veranderingen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09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Responsieve</a:t>
            </a:r>
            <a:r>
              <a:rPr lang="en-US" dirty="0"/>
              <a:t> </a:t>
            </a:r>
            <a:r>
              <a:rPr lang="en-US" dirty="0" err="1"/>
              <a:t>methodologie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Interactieve</a:t>
            </a:r>
            <a:r>
              <a:rPr lang="en-US" dirty="0"/>
              <a:t> </a:t>
            </a:r>
            <a:r>
              <a:rPr lang="en-US" dirty="0" err="1"/>
              <a:t>onderzoeksaanpak</a:t>
            </a:r>
            <a:r>
              <a:rPr lang="en-US" dirty="0"/>
              <a:t>: </a:t>
            </a:r>
            <a:r>
              <a:rPr lang="en-US" dirty="0" err="1"/>
              <a:t>dialoogvoering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narratieven</a:t>
            </a:r>
            <a:endParaRPr lang="en-US" dirty="0"/>
          </a:p>
          <a:p>
            <a:r>
              <a:rPr lang="nl-NL" dirty="0"/>
              <a:t>Onderzoek is een dialogisch, interactief proces</a:t>
            </a:r>
          </a:p>
          <a:p>
            <a:pPr lvl="1"/>
            <a:r>
              <a:rPr lang="nl-NL" dirty="0"/>
              <a:t>(Traditioneel: voor u, maar zonder u)</a:t>
            </a:r>
          </a:p>
          <a:p>
            <a:r>
              <a:rPr lang="nl-NL" dirty="0"/>
              <a:t>Onduidelijkheid over vraagstuk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→ vraagstukverheldering met alle betrokkenen</a:t>
            </a: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Vraagstukken zijn vaak complex met veel aspecten en nuances → narratieve aanpak</a:t>
            </a: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Ervaringskennis is belangrijk</a:t>
            </a:r>
          </a:p>
        </p:txBody>
      </p:sp>
    </p:spTree>
    <p:extLst>
      <p:ext uri="{BB962C8B-B14F-4D97-AF65-F5344CB8AC3E}">
        <p14:creationId xmlns:p14="http://schemas.microsoft.com/office/powerpoint/2010/main" val="2601096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Monoloog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versus</a:t>
            </a:r>
            <a:br>
              <a:rPr lang="en-US" dirty="0"/>
            </a:br>
            <a:r>
              <a:rPr lang="en-US" dirty="0" err="1"/>
              <a:t>Dialoog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40602" y="2311908"/>
          <a:ext cx="7315200" cy="22250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9619752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6707402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Monoloog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Dialoog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269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Eenrichtingsverkeer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Tweerichtingsverkeer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02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Afstand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Betrokkenheid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332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Geen contact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Contact en reacties op elkaar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533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Inhoud onveranderd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Nieuwe gezichtspunten ontdekken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750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Partijen onveranderd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Samen leren en veranderen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902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9714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Discussie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versus</a:t>
            </a:r>
            <a:br>
              <a:rPr lang="en-US" dirty="0"/>
            </a:br>
            <a:r>
              <a:rPr lang="en-US" dirty="0" err="1"/>
              <a:t>Dialoog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3840602" y="2311908"/>
          <a:ext cx="7315200" cy="22250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9619752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6707402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Discussie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Dialoog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269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Arena, strijdtoneel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Agora, marktplein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02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Standpunten innemen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Ervaringen delen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332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Gericht op winnen/verliezen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Gericht op leren van elkaar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533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Argumentatieve rationaliteit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Narratieve rationaliteit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750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Partijen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Mensen</a:t>
                      </a:r>
                      <a:r>
                        <a:rPr lang="nl-NL" baseline="0" noProof="0" dirty="0"/>
                        <a:t> met namen en gezichten</a:t>
                      </a:r>
                      <a:endParaRPr lang="nl-NL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902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331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Mogelijke</a:t>
            </a:r>
            <a:r>
              <a:rPr lang="en-US" dirty="0"/>
              <a:t> </a:t>
            </a:r>
            <a:r>
              <a:rPr lang="en-US" dirty="0" err="1"/>
              <a:t>onderwerpen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E5BC9-635E-4A20-91C3-4C998160A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Mensen</a:t>
            </a:r>
            <a:endParaRPr lang="en-US" dirty="0"/>
          </a:p>
          <a:p>
            <a:r>
              <a:rPr lang="en-US" dirty="0" err="1"/>
              <a:t>Plaatsen</a:t>
            </a:r>
            <a:r>
              <a:rPr lang="en-US" dirty="0"/>
              <a:t>/</a:t>
            </a:r>
            <a:r>
              <a:rPr lang="en-US" dirty="0" err="1"/>
              <a:t>plekken</a:t>
            </a:r>
            <a:endParaRPr lang="en-US" dirty="0"/>
          </a:p>
          <a:p>
            <a:r>
              <a:rPr lang="en-US" dirty="0" err="1"/>
              <a:t>Partnerschappen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netwerken</a:t>
            </a:r>
            <a:r>
              <a:rPr lang="en-US" dirty="0"/>
              <a:t> (</a:t>
            </a:r>
            <a:r>
              <a:rPr lang="en-US" dirty="0" err="1"/>
              <a:t>relaties</a:t>
            </a:r>
            <a:r>
              <a:rPr lang="en-US" dirty="0"/>
              <a:t>)</a:t>
            </a:r>
          </a:p>
          <a:p>
            <a:r>
              <a:rPr lang="en-US" dirty="0" err="1"/>
              <a:t>Cultuur</a:t>
            </a:r>
            <a:endParaRPr lang="en-US" dirty="0"/>
          </a:p>
          <a:p>
            <a:r>
              <a:rPr lang="en-US" dirty="0" err="1"/>
              <a:t>Geschiedenis</a:t>
            </a:r>
            <a:r>
              <a:rPr lang="en-US" dirty="0"/>
              <a:t> </a:t>
            </a:r>
          </a:p>
          <a:p>
            <a:r>
              <a:rPr lang="en-US" dirty="0"/>
              <a:t>……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6200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Goede </a:t>
            </a:r>
            <a:r>
              <a:rPr lang="en-GB" dirty="0" err="1"/>
              <a:t>gesprekken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i="1" dirty="0"/>
              <a:t>Begin with an open mind, not an empty head</a:t>
            </a:r>
          </a:p>
          <a:p>
            <a:pPr marL="0" indent="0" algn="ctr">
              <a:buNone/>
            </a:pPr>
            <a:endParaRPr lang="en-US" sz="2800" b="1" i="1" dirty="0"/>
          </a:p>
          <a:p>
            <a:pPr marL="0" indent="0" algn="ctr">
              <a:buNone/>
            </a:pPr>
            <a:r>
              <a:rPr lang="en-US" sz="2800" b="1" i="1" dirty="0"/>
              <a:t>An interview is a conversation with a purpose</a:t>
            </a:r>
          </a:p>
        </p:txBody>
      </p:sp>
    </p:spTree>
    <p:extLst>
      <p:ext uri="{BB962C8B-B14F-4D97-AF65-F5344CB8AC3E}">
        <p14:creationId xmlns:p14="http://schemas.microsoft.com/office/powerpoint/2010/main" val="2389377539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29218</TotalTime>
  <Words>1237</Words>
  <Application>Microsoft Office PowerPoint</Application>
  <PresentationFormat>Widescreen</PresentationFormat>
  <Paragraphs>164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Corbel</vt:lpstr>
      <vt:lpstr>Times New Roman</vt:lpstr>
      <vt:lpstr>Wingdings 2</vt:lpstr>
      <vt:lpstr>Frame</vt:lpstr>
      <vt:lpstr>Minor Fit voor de Toekomst Workshop 3 – Gesprekstechnieken</vt:lpstr>
      <vt:lpstr>PowerPoint Presentation</vt:lpstr>
      <vt:lpstr>Duurzame, samen lerende maatschappij</vt:lpstr>
      <vt:lpstr>Principes  en  Grondregels</vt:lpstr>
      <vt:lpstr>Responsieve methodologie</vt:lpstr>
      <vt:lpstr>Monoloog versus Dialoog</vt:lpstr>
      <vt:lpstr>Discussie versus Dialoog</vt:lpstr>
      <vt:lpstr>Mogelijke onderwerpen</vt:lpstr>
      <vt:lpstr>Goede gesprekken</vt:lpstr>
      <vt:lpstr>De juiste vragen stellen</vt:lpstr>
      <vt:lpstr>Ad hoc interview vragen bedenken</vt:lpstr>
      <vt:lpstr>Trucjes  Hoe kan je mensen meer laten zeggen? </vt:lpstr>
      <vt:lpstr>Gespreks vaardigheden</vt:lpstr>
      <vt:lpstr>Een lastige interview partner herkennen</vt:lpstr>
      <vt:lpstr>Notities maken en een gesprek opnemen</vt:lpstr>
      <vt:lpstr>Oefening</vt:lpstr>
      <vt:lpstr>Aandachts-punten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Gabriëlle Rossing</dc:creator>
  <cp:lastModifiedBy>Hans de Bruin</cp:lastModifiedBy>
  <cp:revision>275</cp:revision>
  <dcterms:created xsi:type="dcterms:W3CDTF">2019-03-14T12:37:05Z</dcterms:created>
  <dcterms:modified xsi:type="dcterms:W3CDTF">2023-05-12T09:43:23Z</dcterms:modified>
</cp:coreProperties>
</file>