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1" r:id="rId3"/>
    <p:sldId id="480" r:id="rId4"/>
    <p:sldId id="922" r:id="rId5"/>
    <p:sldId id="919" r:id="rId6"/>
    <p:sldId id="920" r:id="rId7"/>
    <p:sldId id="315" r:id="rId8"/>
    <p:sldId id="325" r:id="rId9"/>
    <p:sldId id="321" r:id="rId10"/>
    <p:sldId id="359" r:id="rId11"/>
    <p:sldId id="354" r:id="rId12"/>
    <p:sldId id="271" r:id="rId13"/>
    <p:sldId id="451" r:id="rId14"/>
    <p:sldId id="404" r:id="rId15"/>
    <p:sldId id="273" r:id="rId16"/>
    <p:sldId id="452" r:id="rId17"/>
    <p:sldId id="453" r:id="rId18"/>
    <p:sldId id="921" r:id="rId19"/>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Melvej Ascanius" initials="CMA" lastIdx="2" clrIdx="0">
    <p:extLst>
      <p:ext uri="{19B8F6BF-5375-455C-9EA6-DF929625EA0E}">
        <p15:presenceInfo xmlns:p15="http://schemas.microsoft.com/office/powerpoint/2012/main" userId="S-1-5-21-1556238083-1643448439-2118856591-34214" providerId="AD"/>
      </p:ext>
    </p:extLst>
  </p:cmAuthor>
  <p:cmAuthor id="2" name="Jacob Lundgaard" initials="JL" lastIdx="16" clrIdx="1">
    <p:extLst>
      <p:ext uri="{19B8F6BF-5375-455C-9EA6-DF929625EA0E}">
        <p15:presenceInfo xmlns:p15="http://schemas.microsoft.com/office/powerpoint/2012/main" userId="S-1-5-21-1556238083-1643448439-2118856591-13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4F53"/>
    <a:srgbClr val="FF9300"/>
    <a:srgbClr val="F9E300"/>
    <a:srgbClr val="0099CC"/>
    <a:srgbClr val="99CC33"/>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0823" autoAdjust="0"/>
  </p:normalViewPr>
  <p:slideViewPr>
    <p:cSldViewPr snapToGrid="0" showGuides="1">
      <p:cViewPr varScale="1">
        <p:scale>
          <a:sx n="97" d="100"/>
          <a:sy n="97" d="100"/>
        </p:scale>
        <p:origin x="1044" y="78"/>
      </p:cViewPr>
      <p:guideLst>
        <p:guide orient="horz" pos="3974"/>
        <p:guide pos="3840"/>
      </p:guideLst>
    </p:cSldViewPr>
  </p:slideViewPr>
  <p:notesTextViewPr>
    <p:cViewPr>
      <p:scale>
        <a:sx n="1" d="1"/>
        <a:sy n="1" d="1"/>
      </p:scale>
      <p:origin x="0" y="0"/>
    </p:cViewPr>
  </p:notesTextViewPr>
  <p:sorterViewPr>
    <p:cViewPr varScale="1">
      <p:scale>
        <a:sx n="100" d="100"/>
        <a:sy n="100" d="100"/>
      </p:scale>
      <p:origin x="0" y="-1315"/>
    </p:cViewPr>
  </p:sorterViewPr>
  <p:notesViewPr>
    <p:cSldViewPr snapToGrid="0" showGuides="1">
      <p:cViewPr varScale="1">
        <p:scale>
          <a:sx n="65" d="100"/>
          <a:sy n="65" d="100"/>
        </p:scale>
        <p:origin x="3154"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F8EF9-A143-4AB4-AC01-9C2D7EEA95F1}" type="doc">
      <dgm:prSet loTypeId="urn:microsoft.com/office/officeart/2018/2/layout/IconCircleList" loCatId="icon" qsTypeId="urn:microsoft.com/office/officeart/2005/8/quickstyle/simple2" qsCatId="simple" csTypeId="urn:microsoft.com/office/officeart/2005/8/colors/accent5_1" csCatId="accent5" phldr="1"/>
      <dgm:spPr/>
      <dgm:t>
        <a:bodyPr/>
        <a:lstStyle/>
        <a:p>
          <a:endParaRPr lang="en-US"/>
        </a:p>
      </dgm:t>
    </dgm:pt>
    <dgm:pt modelId="{5380E30C-EDDF-41E4-80F8-A99786CBEA88}">
      <dgm:prSet custT="1"/>
      <dgm:spPr/>
      <dgm:t>
        <a:bodyPr/>
        <a:lstStyle/>
        <a:p>
          <a:pPr>
            <a:lnSpc>
              <a:spcPct val="100000"/>
            </a:lnSpc>
          </a:pPr>
          <a:r>
            <a:rPr lang="da-DK" sz="1800" b="1" dirty="0"/>
            <a:t>How to </a:t>
          </a:r>
          <a:r>
            <a:rPr lang="da-DK" sz="1800" b="1" dirty="0" err="1"/>
            <a:t>use</a:t>
          </a:r>
          <a:r>
            <a:rPr lang="da-DK" sz="1800" b="1" dirty="0"/>
            <a:t> data, </a:t>
          </a:r>
          <a:r>
            <a:rPr lang="da-DK" sz="1800" b="1" dirty="0" err="1"/>
            <a:t>share</a:t>
          </a:r>
          <a:r>
            <a:rPr lang="da-DK" sz="1800" b="1" dirty="0"/>
            <a:t> data, </a:t>
          </a:r>
          <a:r>
            <a:rPr lang="da-DK" sz="1800" b="1" dirty="0" err="1"/>
            <a:t>own</a:t>
          </a:r>
          <a:r>
            <a:rPr lang="da-DK" sz="1800" b="1" dirty="0"/>
            <a:t> data, </a:t>
          </a:r>
          <a:r>
            <a:rPr lang="da-DK" sz="1800" b="1" dirty="0" err="1"/>
            <a:t>be</a:t>
          </a:r>
          <a:r>
            <a:rPr lang="da-DK" sz="1800" b="1" dirty="0"/>
            <a:t> </a:t>
          </a:r>
          <a:r>
            <a:rPr lang="da-DK" sz="1800" b="1" dirty="0" err="1"/>
            <a:t>better</a:t>
          </a:r>
          <a:r>
            <a:rPr lang="da-DK" sz="1800" b="1" dirty="0"/>
            <a:t> with data? </a:t>
          </a:r>
        </a:p>
        <a:p>
          <a:pPr>
            <a:lnSpc>
              <a:spcPct val="100000"/>
            </a:lnSpc>
          </a:pPr>
          <a:r>
            <a:rPr lang="da-DK" sz="1800" b="1" dirty="0" err="1"/>
            <a:t>What</a:t>
          </a:r>
          <a:r>
            <a:rPr lang="da-DK" sz="1800" b="1" dirty="0"/>
            <a:t> </a:t>
          </a:r>
          <a:r>
            <a:rPr lang="da-DK" sz="1800" b="1" dirty="0" err="1"/>
            <a:t>are</a:t>
          </a:r>
          <a:r>
            <a:rPr lang="da-DK" sz="1800" b="1" dirty="0"/>
            <a:t> the </a:t>
          </a:r>
          <a:r>
            <a:rPr lang="da-DK" sz="1800" b="1" dirty="0" err="1"/>
            <a:t>barriers</a:t>
          </a:r>
          <a:r>
            <a:rPr lang="da-DK" sz="1800" b="1" dirty="0"/>
            <a:t>?</a:t>
          </a:r>
          <a:endParaRPr lang="en-US" sz="1800" dirty="0"/>
        </a:p>
      </dgm:t>
    </dgm:pt>
    <dgm:pt modelId="{292A0B23-0DB2-4775-BCE2-56C115D56113}" type="parTrans" cxnId="{1E6A7772-B48E-4864-A7B6-AC6F378E8079}">
      <dgm:prSet/>
      <dgm:spPr/>
      <dgm:t>
        <a:bodyPr/>
        <a:lstStyle/>
        <a:p>
          <a:endParaRPr lang="en-US"/>
        </a:p>
      </dgm:t>
    </dgm:pt>
    <dgm:pt modelId="{B4363075-B2CF-4E5A-BE6A-5169815F34F9}" type="sibTrans" cxnId="{1E6A7772-B48E-4864-A7B6-AC6F378E8079}">
      <dgm:prSet/>
      <dgm:spPr/>
      <dgm:t>
        <a:bodyPr/>
        <a:lstStyle/>
        <a:p>
          <a:pPr>
            <a:lnSpc>
              <a:spcPct val="100000"/>
            </a:lnSpc>
          </a:pPr>
          <a:endParaRPr lang="en-US"/>
        </a:p>
      </dgm:t>
    </dgm:pt>
    <dgm:pt modelId="{53613E3E-0C1D-47FE-BBBE-B086DD9B79E8}">
      <dgm:prSet custT="1"/>
      <dgm:spPr/>
      <dgm:t>
        <a:bodyPr/>
        <a:lstStyle/>
        <a:p>
          <a:pPr>
            <a:lnSpc>
              <a:spcPct val="100000"/>
            </a:lnSpc>
          </a:pPr>
          <a:r>
            <a:rPr lang="da-DK" sz="1800" b="1" dirty="0" err="1"/>
            <a:t>What</a:t>
          </a:r>
          <a:r>
            <a:rPr lang="da-DK" sz="1800" b="1" dirty="0"/>
            <a:t> </a:t>
          </a:r>
          <a:r>
            <a:rPr lang="da-DK" sz="1800" b="1" dirty="0" err="1"/>
            <a:t>are</a:t>
          </a:r>
          <a:r>
            <a:rPr lang="da-DK" sz="1800" b="1" dirty="0"/>
            <a:t> the solutions on a </a:t>
          </a:r>
          <a:r>
            <a:rPr lang="da-DK" sz="1800" b="1" dirty="0" err="1"/>
            <a:t>local</a:t>
          </a:r>
          <a:r>
            <a:rPr lang="da-DK" sz="1800" b="1" dirty="0"/>
            <a:t> </a:t>
          </a:r>
          <a:r>
            <a:rPr lang="da-DK" sz="1800" b="1" dirty="0" err="1"/>
            <a:t>level</a:t>
          </a:r>
          <a:r>
            <a:rPr lang="da-DK" sz="1800" b="1" dirty="0"/>
            <a:t> on the </a:t>
          </a:r>
          <a:r>
            <a:rPr lang="da-DK" sz="1800" b="1" dirty="0" err="1"/>
            <a:t>way</a:t>
          </a:r>
          <a:r>
            <a:rPr lang="da-DK" sz="1800" b="1" dirty="0"/>
            <a:t> to </a:t>
          </a:r>
          <a:r>
            <a:rPr lang="da-DK" sz="1800" b="1" dirty="0" err="1"/>
            <a:t>sustainable</a:t>
          </a:r>
          <a:r>
            <a:rPr lang="da-DK" sz="1800" b="1" dirty="0"/>
            <a:t> </a:t>
          </a:r>
          <a:r>
            <a:rPr lang="da-DK" sz="1800" b="1" dirty="0" err="1"/>
            <a:t>MaaS</a:t>
          </a:r>
          <a:r>
            <a:rPr lang="da-DK" sz="1800" b="1" dirty="0"/>
            <a:t>?</a:t>
          </a:r>
          <a:endParaRPr lang="en-US" sz="1800" dirty="0"/>
        </a:p>
      </dgm:t>
    </dgm:pt>
    <dgm:pt modelId="{B00F8137-1B31-4A7E-BAFE-DE1777C3A929}" type="parTrans" cxnId="{A353BD42-DCC1-4B2C-B454-90D7A413B996}">
      <dgm:prSet/>
      <dgm:spPr/>
      <dgm:t>
        <a:bodyPr/>
        <a:lstStyle/>
        <a:p>
          <a:endParaRPr lang="en-US"/>
        </a:p>
      </dgm:t>
    </dgm:pt>
    <dgm:pt modelId="{C5559659-64AC-4E44-A7A5-03AEEAEC5901}" type="sibTrans" cxnId="{A353BD42-DCC1-4B2C-B454-90D7A413B996}">
      <dgm:prSet/>
      <dgm:spPr/>
      <dgm:t>
        <a:bodyPr/>
        <a:lstStyle/>
        <a:p>
          <a:pPr>
            <a:lnSpc>
              <a:spcPct val="100000"/>
            </a:lnSpc>
          </a:pPr>
          <a:endParaRPr lang="en-US"/>
        </a:p>
      </dgm:t>
    </dgm:pt>
    <dgm:pt modelId="{E11F89FB-3B6C-4C8D-9758-8B6B70170EB7}">
      <dgm:prSet custT="1"/>
      <dgm:spPr/>
      <dgm:t>
        <a:bodyPr/>
        <a:lstStyle/>
        <a:p>
          <a:pPr>
            <a:lnSpc>
              <a:spcPct val="100000"/>
            </a:lnSpc>
          </a:pPr>
          <a:r>
            <a:rPr lang="da-DK" sz="1800" b="1" dirty="0" err="1"/>
            <a:t>What</a:t>
          </a:r>
          <a:r>
            <a:rPr lang="da-DK" sz="1800" b="1" dirty="0"/>
            <a:t> </a:t>
          </a:r>
          <a:r>
            <a:rPr lang="da-DK" sz="1800" b="1" dirty="0" err="1"/>
            <a:t>are</a:t>
          </a:r>
          <a:r>
            <a:rPr lang="da-DK" sz="1800" b="1" dirty="0"/>
            <a:t> the new </a:t>
          </a:r>
          <a:r>
            <a:rPr lang="da-DK" sz="1800" b="1" dirty="0" err="1"/>
            <a:t>roles</a:t>
          </a:r>
          <a:r>
            <a:rPr lang="da-DK" sz="1800" b="1" dirty="0"/>
            <a:t> for planners with new solutions </a:t>
          </a:r>
        </a:p>
        <a:p>
          <a:pPr>
            <a:lnSpc>
              <a:spcPct val="100000"/>
            </a:lnSpc>
          </a:pPr>
          <a:r>
            <a:rPr lang="da-DK" sz="1800" b="1" dirty="0"/>
            <a:t>- </a:t>
          </a:r>
          <a:r>
            <a:rPr lang="da-DK" sz="1800" b="1" dirty="0" err="1"/>
            <a:t>that</a:t>
          </a:r>
          <a:r>
            <a:rPr lang="da-DK" sz="1800" b="1" dirty="0"/>
            <a:t> </a:t>
          </a:r>
          <a:r>
            <a:rPr lang="da-DK" sz="1800" b="1" dirty="0" err="1"/>
            <a:t>need</a:t>
          </a:r>
          <a:r>
            <a:rPr lang="da-DK" sz="1800" b="1" dirty="0"/>
            <a:t> data, </a:t>
          </a:r>
        </a:p>
        <a:p>
          <a:pPr>
            <a:lnSpc>
              <a:spcPct val="100000"/>
            </a:lnSpc>
          </a:pPr>
          <a:r>
            <a:rPr lang="da-DK" sz="1800" b="1" dirty="0"/>
            <a:t>- </a:t>
          </a:r>
          <a:r>
            <a:rPr lang="da-DK" sz="1800" b="1" dirty="0" err="1"/>
            <a:t>need</a:t>
          </a:r>
          <a:r>
            <a:rPr lang="da-DK" sz="1800" b="1" dirty="0"/>
            <a:t> public – private </a:t>
          </a:r>
          <a:r>
            <a:rPr lang="da-DK" sz="1800" b="1" dirty="0" err="1"/>
            <a:t>partnerships</a:t>
          </a:r>
          <a:r>
            <a:rPr lang="da-DK" sz="1800" b="1" dirty="0"/>
            <a:t>, </a:t>
          </a:r>
        </a:p>
        <a:p>
          <a:pPr>
            <a:lnSpc>
              <a:spcPct val="100000"/>
            </a:lnSpc>
          </a:pPr>
          <a:r>
            <a:rPr lang="da-DK" sz="1800" b="1" dirty="0"/>
            <a:t>- </a:t>
          </a:r>
          <a:r>
            <a:rPr lang="da-DK" sz="1800" b="1" dirty="0" err="1"/>
            <a:t>that</a:t>
          </a:r>
          <a:r>
            <a:rPr lang="da-DK" sz="1800" b="1" dirty="0"/>
            <a:t> </a:t>
          </a:r>
          <a:r>
            <a:rPr lang="da-DK" sz="1800" b="1" dirty="0" err="1"/>
            <a:t>need</a:t>
          </a:r>
          <a:r>
            <a:rPr lang="da-DK" sz="1800" b="1" dirty="0"/>
            <a:t> </a:t>
          </a:r>
          <a:r>
            <a:rPr lang="da-DK" sz="1800" b="1" dirty="0" err="1"/>
            <a:t>co-creation</a:t>
          </a:r>
          <a:r>
            <a:rPr lang="da-DK" sz="1800" b="1" dirty="0"/>
            <a:t>?</a:t>
          </a:r>
          <a:endParaRPr lang="en-US" sz="1800" dirty="0"/>
        </a:p>
      </dgm:t>
    </dgm:pt>
    <dgm:pt modelId="{80637989-936C-449B-86DA-439747BC301C}" type="parTrans" cxnId="{773B6095-A144-4368-9559-DE0088E40CD0}">
      <dgm:prSet/>
      <dgm:spPr/>
      <dgm:t>
        <a:bodyPr/>
        <a:lstStyle/>
        <a:p>
          <a:endParaRPr lang="en-US"/>
        </a:p>
      </dgm:t>
    </dgm:pt>
    <dgm:pt modelId="{B1529FA3-3703-4C77-B0D7-CF38DE5A0813}" type="sibTrans" cxnId="{773B6095-A144-4368-9559-DE0088E40CD0}">
      <dgm:prSet/>
      <dgm:spPr/>
      <dgm:t>
        <a:bodyPr/>
        <a:lstStyle/>
        <a:p>
          <a:pPr>
            <a:lnSpc>
              <a:spcPct val="100000"/>
            </a:lnSpc>
          </a:pPr>
          <a:endParaRPr lang="en-US"/>
        </a:p>
      </dgm:t>
    </dgm:pt>
    <dgm:pt modelId="{5E3350C7-4279-4630-AFE8-3D49313626B5}" type="pres">
      <dgm:prSet presAssocID="{BB4F8EF9-A143-4AB4-AC01-9C2D7EEA95F1}" presName="root" presStyleCnt="0">
        <dgm:presLayoutVars>
          <dgm:dir/>
          <dgm:resizeHandles val="exact"/>
        </dgm:presLayoutVars>
      </dgm:prSet>
      <dgm:spPr/>
    </dgm:pt>
    <dgm:pt modelId="{027E6F5F-B32B-4023-BDCB-2D40693995C3}" type="pres">
      <dgm:prSet presAssocID="{BB4F8EF9-A143-4AB4-AC01-9C2D7EEA95F1}" presName="container" presStyleCnt="0">
        <dgm:presLayoutVars>
          <dgm:dir/>
          <dgm:resizeHandles val="exact"/>
        </dgm:presLayoutVars>
      </dgm:prSet>
      <dgm:spPr/>
    </dgm:pt>
    <dgm:pt modelId="{B76BAB03-48FD-4592-80CB-F22EBC316B63}" type="pres">
      <dgm:prSet presAssocID="{5380E30C-EDDF-41E4-80F8-A99786CBEA88}" presName="compNode" presStyleCnt="0"/>
      <dgm:spPr/>
    </dgm:pt>
    <dgm:pt modelId="{4D7F319B-30E6-4E55-9F24-C22F38F3E9F1}" type="pres">
      <dgm:prSet presAssocID="{5380E30C-EDDF-41E4-80F8-A99786CBEA88}" presName="iconBgRect" presStyleLbl="bgShp" presStyleIdx="0" presStyleCnt="3"/>
      <dgm:spPr/>
    </dgm:pt>
    <dgm:pt modelId="{8E91BFC3-6B9B-4124-A554-3A8F44224C92}" type="pres">
      <dgm:prSet presAssocID="{5380E30C-EDDF-41E4-80F8-A99786CBEA88}"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biltårn"/>
        </a:ext>
      </dgm:extLst>
    </dgm:pt>
    <dgm:pt modelId="{7FCB58F0-373C-4C99-9A9A-C4C15CD9B443}" type="pres">
      <dgm:prSet presAssocID="{5380E30C-EDDF-41E4-80F8-A99786CBEA88}" presName="spaceRect" presStyleCnt="0"/>
      <dgm:spPr/>
    </dgm:pt>
    <dgm:pt modelId="{0F57F14C-99EB-4514-8532-BFC911B1FE4E}" type="pres">
      <dgm:prSet presAssocID="{5380E30C-EDDF-41E4-80F8-A99786CBEA88}" presName="textRect" presStyleLbl="revTx" presStyleIdx="0" presStyleCnt="3" custScaleX="119613" custLinFactNeighborX="4844">
        <dgm:presLayoutVars>
          <dgm:chMax val="1"/>
          <dgm:chPref val="1"/>
        </dgm:presLayoutVars>
      </dgm:prSet>
      <dgm:spPr/>
    </dgm:pt>
    <dgm:pt modelId="{1A6E7063-B06C-4F55-A31C-D9FFBD77D2C7}" type="pres">
      <dgm:prSet presAssocID="{B4363075-B2CF-4E5A-BE6A-5169815F34F9}" presName="sibTrans" presStyleLbl="sibTrans2D1" presStyleIdx="0" presStyleCnt="0"/>
      <dgm:spPr/>
    </dgm:pt>
    <dgm:pt modelId="{745A6DFB-C575-42A9-B0D5-59A054A2B556}" type="pres">
      <dgm:prSet presAssocID="{53613E3E-0C1D-47FE-BBBE-B086DD9B79E8}" presName="compNode" presStyleCnt="0"/>
      <dgm:spPr/>
    </dgm:pt>
    <dgm:pt modelId="{484493AD-3957-41D4-9099-C06DAC96BC88}" type="pres">
      <dgm:prSet presAssocID="{53613E3E-0C1D-47FE-BBBE-B086DD9B79E8}" presName="iconBgRect" presStyleLbl="bgShp" presStyleIdx="1" presStyleCnt="3"/>
      <dgm:spPr/>
    </dgm:pt>
    <dgm:pt modelId="{22381520-B88B-44AB-A157-7AF34C5924C6}" type="pres">
      <dgm:prSet presAssocID="{53613E3E-0C1D-47FE-BBBE-B086DD9B79E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øvtræ"/>
        </a:ext>
      </dgm:extLst>
    </dgm:pt>
    <dgm:pt modelId="{FE9F637E-C864-4744-982C-CEF48A293134}" type="pres">
      <dgm:prSet presAssocID="{53613E3E-0C1D-47FE-BBBE-B086DD9B79E8}" presName="spaceRect" presStyleCnt="0"/>
      <dgm:spPr/>
    </dgm:pt>
    <dgm:pt modelId="{B27E17CB-8C35-4E43-A23A-F5D8BAC5157A}" type="pres">
      <dgm:prSet presAssocID="{53613E3E-0C1D-47FE-BBBE-B086DD9B79E8}" presName="textRect" presStyleLbl="revTx" presStyleIdx="1" presStyleCnt="3" custScaleX="109872" custLinFactNeighborX="-581" custLinFactNeighborY="-4189">
        <dgm:presLayoutVars>
          <dgm:chMax val="1"/>
          <dgm:chPref val="1"/>
        </dgm:presLayoutVars>
      </dgm:prSet>
      <dgm:spPr/>
    </dgm:pt>
    <dgm:pt modelId="{A6A218DB-43C4-49C5-9E83-AA41B2B145B3}" type="pres">
      <dgm:prSet presAssocID="{C5559659-64AC-4E44-A7A5-03AEEAEC5901}" presName="sibTrans" presStyleLbl="sibTrans2D1" presStyleIdx="0" presStyleCnt="0"/>
      <dgm:spPr/>
    </dgm:pt>
    <dgm:pt modelId="{49EDCC8A-CE83-4402-9B44-7235AAB22865}" type="pres">
      <dgm:prSet presAssocID="{E11F89FB-3B6C-4C8D-9758-8B6B70170EB7}" presName="compNode" presStyleCnt="0"/>
      <dgm:spPr/>
    </dgm:pt>
    <dgm:pt modelId="{AA528564-E7B7-4BC5-9DFC-9E9A3BF13C9B}" type="pres">
      <dgm:prSet presAssocID="{E11F89FB-3B6C-4C8D-9758-8B6B70170EB7}" presName="iconBgRect" presStyleLbl="bgShp" presStyleIdx="2" presStyleCnt="3" custLinFactNeighborX="-41114" custLinFactNeighborY="1419"/>
      <dgm:spPr/>
    </dgm:pt>
    <dgm:pt modelId="{46D76945-744B-418B-9464-C15C0CFAAA6E}" type="pres">
      <dgm:prSet presAssocID="{E11F89FB-3B6C-4C8D-9758-8B6B70170EB7}" presName="iconRect" presStyleLbl="node1" presStyleIdx="2" presStyleCnt="3" custLinFactNeighborX="-65337" custLinFactNeighborY="207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rbundet"/>
        </a:ext>
      </dgm:extLst>
    </dgm:pt>
    <dgm:pt modelId="{6C6E14B2-17E3-4F0A-A520-1F68FE60EF03}" type="pres">
      <dgm:prSet presAssocID="{E11F89FB-3B6C-4C8D-9758-8B6B70170EB7}" presName="spaceRect" presStyleCnt="0"/>
      <dgm:spPr/>
    </dgm:pt>
    <dgm:pt modelId="{209A6FA6-02CB-4981-9110-837DE441CB0E}" type="pres">
      <dgm:prSet presAssocID="{E11F89FB-3B6C-4C8D-9758-8B6B70170EB7}" presName="textRect" presStyleLbl="revTx" presStyleIdx="2" presStyleCnt="3" custScaleX="167885">
        <dgm:presLayoutVars>
          <dgm:chMax val="1"/>
          <dgm:chPref val="1"/>
        </dgm:presLayoutVars>
      </dgm:prSet>
      <dgm:spPr/>
    </dgm:pt>
  </dgm:ptLst>
  <dgm:cxnLst>
    <dgm:cxn modelId="{AB8E361F-8FB3-4D3C-B3AE-AD9A7311CCEA}" type="presOf" srcId="{5380E30C-EDDF-41E4-80F8-A99786CBEA88}" destId="{0F57F14C-99EB-4514-8532-BFC911B1FE4E}" srcOrd="0" destOrd="0" presId="urn:microsoft.com/office/officeart/2018/2/layout/IconCircleList"/>
    <dgm:cxn modelId="{A353BD42-DCC1-4B2C-B454-90D7A413B996}" srcId="{BB4F8EF9-A143-4AB4-AC01-9C2D7EEA95F1}" destId="{53613E3E-0C1D-47FE-BBBE-B086DD9B79E8}" srcOrd="1" destOrd="0" parTransId="{B00F8137-1B31-4A7E-BAFE-DE1777C3A929}" sibTransId="{C5559659-64AC-4E44-A7A5-03AEEAEC5901}"/>
    <dgm:cxn modelId="{0FBC996D-BED6-4500-8B53-54249F6DE808}" type="presOf" srcId="{BB4F8EF9-A143-4AB4-AC01-9C2D7EEA95F1}" destId="{5E3350C7-4279-4630-AFE8-3D49313626B5}" srcOrd="0" destOrd="0" presId="urn:microsoft.com/office/officeart/2018/2/layout/IconCircleList"/>
    <dgm:cxn modelId="{961DBD50-6DD2-496B-A220-2C9517AAFAA1}" type="presOf" srcId="{C5559659-64AC-4E44-A7A5-03AEEAEC5901}" destId="{A6A218DB-43C4-49C5-9E83-AA41B2B145B3}" srcOrd="0" destOrd="0" presId="urn:microsoft.com/office/officeart/2018/2/layout/IconCircleList"/>
    <dgm:cxn modelId="{1E6A7772-B48E-4864-A7B6-AC6F378E8079}" srcId="{BB4F8EF9-A143-4AB4-AC01-9C2D7EEA95F1}" destId="{5380E30C-EDDF-41E4-80F8-A99786CBEA88}" srcOrd="0" destOrd="0" parTransId="{292A0B23-0DB2-4775-BCE2-56C115D56113}" sibTransId="{B4363075-B2CF-4E5A-BE6A-5169815F34F9}"/>
    <dgm:cxn modelId="{EE93BC72-BA36-499B-884B-CC68B7B35FDC}" type="presOf" srcId="{B4363075-B2CF-4E5A-BE6A-5169815F34F9}" destId="{1A6E7063-B06C-4F55-A31C-D9FFBD77D2C7}" srcOrd="0" destOrd="0" presId="urn:microsoft.com/office/officeart/2018/2/layout/IconCircleList"/>
    <dgm:cxn modelId="{83E38F5A-1587-4ECF-8F74-3D0B608B1AB6}" type="presOf" srcId="{53613E3E-0C1D-47FE-BBBE-B086DD9B79E8}" destId="{B27E17CB-8C35-4E43-A23A-F5D8BAC5157A}" srcOrd="0" destOrd="0" presId="urn:microsoft.com/office/officeart/2018/2/layout/IconCircleList"/>
    <dgm:cxn modelId="{A76C5093-7E62-4EF1-9689-582FD47DC5AF}" type="presOf" srcId="{E11F89FB-3B6C-4C8D-9758-8B6B70170EB7}" destId="{209A6FA6-02CB-4981-9110-837DE441CB0E}" srcOrd="0" destOrd="0" presId="urn:microsoft.com/office/officeart/2018/2/layout/IconCircleList"/>
    <dgm:cxn modelId="{773B6095-A144-4368-9559-DE0088E40CD0}" srcId="{BB4F8EF9-A143-4AB4-AC01-9C2D7EEA95F1}" destId="{E11F89FB-3B6C-4C8D-9758-8B6B70170EB7}" srcOrd="2" destOrd="0" parTransId="{80637989-936C-449B-86DA-439747BC301C}" sibTransId="{B1529FA3-3703-4C77-B0D7-CF38DE5A0813}"/>
    <dgm:cxn modelId="{F4DC9B36-C335-4FE4-B0BD-9F625703B035}" type="presParOf" srcId="{5E3350C7-4279-4630-AFE8-3D49313626B5}" destId="{027E6F5F-B32B-4023-BDCB-2D40693995C3}" srcOrd="0" destOrd="0" presId="urn:microsoft.com/office/officeart/2018/2/layout/IconCircleList"/>
    <dgm:cxn modelId="{926B4BDC-65E7-4F8C-B01C-8E74816FC08F}" type="presParOf" srcId="{027E6F5F-B32B-4023-BDCB-2D40693995C3}" destId="{B76BAB03-48FD-4592-80CB-F22EBC316B63}" srcOrd="0" destOrd="0" presId="urn:microsoft.com/office/officeart/2018/2/layout/IconCircleList"/>
    <dgm:cxn modelId="{ABEFEA45-AEED-488B-9E20-49C205D853A2}" type="presParOf" srcId="{B76BAB03-48FD-4592-80CB-F22EBC316B63}" destId="{4D7F319B-30E6-4E55-9F24-C22F38F3E9F1}" srcOrd="0" destOrd="0" presId="urn:microsoft.com/office/officeart/2018/2/layout/IconCircleList"/>
    <dgm:cxn modelId="{F2D77C85-93A7-4DC4-B83B-EDB450A08704}" type="presParOf" srcId="{B76BAB03-48FD-4592-80CB-F22EBC316B63}" destId="{8E91BFC3-6B9B-4124-A554-3A8F44224C92}" srcOrd="1" destOrd="0" presId="urn:microsoft.com/office/officeart/2018/2/layout/IconCircleList"/>
    <dgm:cxn modelId="{D72A6AB6-1833-48F8-9071-37A141E42EDE}" type="presParOf" srcId="{B76BAB03-48FD-4592-80CB-F22EBC316B63}" destId="{7FCB58F0-373C-4C99-9A9A-C4C15CD9B443}" srcOrd="2" destOrd="0" presId="urn:microsoft.com/office/officeart/2018/2/layout/IconCircleList"/>
    <dgm:cxn modelId="{796F3475-4A20-461E-B70A-FBC5903784BA}" type="presParOf" srcId="{B76BAB03-48FD-4592-80CB-F22EBC316B63}" destId="{0F57F14C-99EB-4514-8532-BFC911B1FE4E}" srcOrd="3" destOrd="0" presId="urn:microsoft.com/office/officeart/2018/2/layout/IconCircleList"/>
    <dgm:cxn modelId="{FF572C45-1F47-4C03-8EA1-73CC1DE3F307}" type="presParOf" srcId="{027E6F5F-B32B-4023-BDCB-2D40693995C3}" destId="{1A6E7063-B06C-4F55-A31C-D9FFBD77D2C7}" srcOrd="1" destOrd="0" presId="urn:microsoft.com/office/officeart/2018/2/layout/IconCircleList"/>
    <dgm:cxn modelId="{6A4AE090-AEB4-44A8-9A60-BB4706EDF81C}" type="presParOf" srcId="{027E6F5F-B32B-4023-BDCB-2D40693995C3}" destId="{745A6DFB-C575-42A9-B0D5-59A054A2B556}" srcOrd="2" destOrd="0" presId="urn:microsoft.com/office/officeart/2018/2/layout/IconCircleList"/>
    <dgm:cxn modelId="{46D59122-7B2C-48CF-A570-E7A9832E96B6}" type="presParOf" srcId="{745A6DFB-C575-42A9-B0D5-59A054A2B556}" destId="{484493AD-3957-41D4-9099-C06DAC96BC88}" srcOrd="0" destOrd="0" presId="urn:microsoft.com/office/officeart/2018/2/layout/IconCircleList"/>
    <dgm:cxn modelId="{CF7391C0-D7D3-4BAC-8B43-9CBA18E1C46B}" type="presParOf" srcId="{745A6DFB-C575-42A9-B0D5-59A054A2B556}" destId="{22381520-B88B-44AB-A157-7AF34C5924C6}" srcOrd="1" destOrd="0" presId="urn:microsoft.com/office/officeart/2018/2/layout/IconCircleList"/>
    <dgm:cxn modelId="{4BCAF4DB-6969-4C2D-89DD-9075352DECF1}" type="presParOf" srcId="{745A6DFB-C575-42A9-B0D5-59A054A2B556}" destId="{FE9F637E-C864-4744-982C-CEF48A293134}" srcOrd="2" destOrd="0" presId="urn:microsoft.com/office/officeart/2018/2/layout/IconCircleList"/>
    <dgm:cxn modelId="{5CD9443E-4AC3-4198-8C46-852AC1090690}" type="presParOf" srcId="{745A6DFB-C575-42A9-B0D5-59A054A2B556}" destId="{B27E17CB-8C35-4E43-A23A-F5D8BAC5157A}" srcOrd="3" destOrd="0" presId="urn:microsoft.com/office/officeart/2018/2/layout/IconCircleList"/>
    <dgm:cxn modelId="{6537A348-54ED-4D89-A2B6-0E87B185CBFF}" type="presParOf" srcId="{027E6F5F-B32B-4023-BDCB-2D40693995C3}" destId="{A6A218DB-43C4-49C5-9E83-AA41B2B145B3}" srcOrd="3" destOrd="0" presId="urn:microsoft.com/office/officeart/2018/2/layout/IconCircleList"/>
    <dgm:cxn modelId="{C87C480A-4348-43A2-AC28-B5C93E639C61}" type="presParOf" srcId="{027E6F5F-B32B-4023-BDCB-2D40693995C3}" destId="{49EDCC8A-CE83-4402-9B44-7235AAB22865}" srcOrd="4" destOrd="0" presId="urn:microsoft.com/office/officeart/2018/2/layout/IconCircleList"/>
    <dgm:cxn modelId="{8104430A-4FF8-4FC8-B101-64E0D43F714D}" type="presParOf" srcId="{49EDCC8A-CE83-4402-9B44-7235AAB22865}" destId="{AA528564-E7B7-4BC5-9DFC-9E9A3BF13C9B}" srcOrd="0" destOrd="0" presId="urn:microsoft.com/office/officeart/2018/2/layout/IconCircleList"/>
    <dgm:cxn modelId="{620CCCA8-3AE2-4AD0-98E4-A5016E8C2B39}" type="presParOf" srcId="{49EDCC8A-CE83-4402-9B44-7235AAB22865}" destId="{46D76945-744B-418B-9464-C15C0CFAAA6E}" srcOrd="1" destOrd="0" presId="urn:microsoft.com/office/officeart/2018/2/layout/IconCircleList"/>
    <dgm:cxn modelId="{AFA2C0A9-6A7A-4609-A90C-D91BA019B077}" type="presParOf" srcId="{49EDCC8A-CE83-4402-9B44-7235AAB22865}" destId="{6C6E14B2-17E3-4F0A-A520-1F68FE60EF03}" srcOrd="2" destOrd="0" presId="urn:microsoft.com/office/officeart/2018/2/layout/IconCircleList"/>
    <dgm:cxn modelId="{21C8B5D8-6C76-407B-832A-E663FDB4F2D0}" type="presParOf" srcId="{49EDCC8A-CE83-4402-9B44-7235AAB22865}" destId="{209A6FA6-02CB-4981-9110-837DE441CB0E}" srcOrd="3" destOrd="0" presId="urn:microsoft.com/office/officeart/2018/2/layout/IconCircleList"/>
  </dgm:cxnLst>
  <dgm:bg>
    <a:solidFill>
      <a:schemeClr val="tx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319B-30E6-4E55-9F24-C22F38F3E9F1}">
      <dsp:nvSpPr>
        <dsp:cNvPr id="0" name=""/>
        <dsp:cNvSpPr/>
      </dsp:nvSpPr>
      <dsp:spPr>
        <a:xfrm>
          <a:off x="407938" y="706819"/>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1BFC3-6B9B-4124-A554-3A8F44224C92}">
      <dsp:nvSpPr>
        <dsp:cNvPr id="0" name=""/>
        <dsp:cNvSpPr/>
      </dsp:nvSpPr>
      <dsp:spPr>
        <a:xfrm>
          <a:off x="587229" y="886110"/>
          <a:ext cx="495184" cy="49518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57F14C-99EB-4514-8532-BFC911B1FE4E}">
      <dsp:nvSpPr>
        <dsp:cNvPr id="0" name=""/>
        <dsp:cNvSpPr/>
      </dsp:nvSpPr>
      <dsp:spPr>
        <a:xfrm>
          <a:off x="1344787" y="706819"/>
          <a:ext cx="2407152"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a-DK" sz="1800" b="1" kern="1200" dirty="0"/>
            <a:t>How to </a:t>
          </a:r>
          <a:r>
            <a:rPr lang="da-DK" sz="1800" b="1" kern="1200" dirty="0" err="1"/>
            <a:t>use</a:t>
          </a:r>
          <a:r>
            <a:rPr lang="da-DK" sz="1800" b="1" kern="1200" dirty="0"/>
            <a:t> data, </a:t>
          </a:r>
          <a:r>
            <a:rPr lang="da-DK" sz="1800" b="1" kern="1200" dirty="0" err="1"/>
            <a:t>share</a:t>
          </a:r>
          <a:r>
            <a:rPr lang="da-DK" sz="1800" b="1" kern="1200" dirty="0"/>
            <a:t> data, </a:t>
          </a:r>
          <a:r>
            <a:rPr lang="da-DK" sz="1800" b="1" kern="1200" dirty="0" err="1"/>
            <a:t>own</a:t>
          </a:r>
          <a:r>
            <a:rPr lang="da-DK" sz="1800" b="1" kern="1200" dirty="0"/>
            <a:t> data, </a:t>
          </a:r>
          <a:r>
            <a:rPr lang="da-DK" sz="1800" b="1" kern="1200" dirty="0" err="1"/>
            <a:t>be</a:t>
          </a:r>
          <a:r>
            <a:rPr lang="da-DK" sz="1800" b="1" kern="1200" dirty="0"/>
            <a:t> </a:t>
          </a:r>
          <a:r>
            <a:rPr lang="da-DK" sz="1800" b="1" kern="1200" dirty="0" err="1"/>
            <a:t>better</a:t>
          </a:r>
          <a:r>
            <a:rPr lang="da-DK" sz="1800" b="1" kern="1200" dirty="0"/>
            <a:t> with data? </a:t>
          </a:r>
        </a:p>
        <a:p>
          <a:pPr marL="0" lvl="0" indent="0" algn="l" defTabSz="800100">
            <a:lnSpc>
              <a:spcPct val="100000"/>
            </a:lnSpc>
            <a:spcBef>
              <a:spcPct val="0"/>
            </a:spcBef>
            <a:spcAft>
              <a:spcPct val="35000"/>
            </a:spcAft>
            <a:buNone/>
          </a:pPr>
          <a:r>
            <a:rPr lang="da-DK" sz="1800" b="1" kern="1200" dirty="0" err="1"/>
            <a:t>What</a:t>
          </a:r>
          <a:r>
            <a:rPr lang="da-DK" sz="1800" b="1" kern="1200" dirty="0"/>
            <a:t> </a:t>
          </a:r>
          <a:r>
            <a:rPr lang="da-DK" sz="1800" b="1" kern="1200" dirty="0" err="1"/>
            <a:t>are</a:t>
          </a:r>
          <a:r>
            <a:rPr lang="da-DK" sz="1800" b="1" kern="1200" dirty="0"/>
            <a:t> the </a:t>
          </a:r>
          <a:r>
            <a:rPr lang="da-DK" sz="1800" b="1" kern="1200" dirty="0" err="1"/>
            <a:t>barriers</a:t>
          </a:r>
          <a:r>
            <a:rPr lang="da-DK" sz="1800" b="1" kern="1200" dirty="0"/>
            <a:t>?</a:t>
          </a:r>
          <a:endParaRPr lang="en-US" sz="1800" kern="1200" dirty="0"/>
        </a:p>
      </dsp:txBody>
      <dsp:txXfrm>
        <a:off x="1344787" y="706819"/>
        <a:ext cx="2407152" cy="853766"/>
      </dsp:txXfrm>
    </dsp:sp>
    <dsp:sp modelId="{484493AD-3957-41D4-9099-C06DAC96BC88}">
      <dsp:nvSpPr>
        <dsp:cNvPr id="0" name=""/>
        <dsp:cNvSpPr/>
      </dsp:nvSpPr>
      <dsp:spPr>
        <a:xfrm>
          <a:off x="4005110" y="706819"/>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81520-B88B-44AB-A157-7AF34C5924C6}">
      <dsp:nvSpPr>
        <dsp:cNvPr id="0" name=""/>
        <dsp:cNvSpPr/>
      </dsp:nvSpPr>
      <dsp:spPr>
        <a:xfrm>
          <a:off x="4184401" y="886110"/>
          <a:ext cx="495184" cy="4951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7E17CB-8C35-4E43-A23A-F5D8BAC5157A}">
      <dsp:nvSpPr>
        <dsp:cNvPr id="0" name=""/>
        <dsp:cNvSpPr/>
      </dsp:nvSpPr>
      <dsp:spPr>
        <a:xfrm>
          <a:off x="4930800" y="671055"/>
          <a:ext cx="2211119"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a-DK" sz="1800" b="1" kern="1200" dirty="0" err="1"/>
            <a:t>What</a:t>
          </a:r>
          <a:r>
            <a:rPr lang="da-DK" sz="1800" b="1" kern="1200" dirty="0"/>
            <a:t> </a:t>
          </a:r>
          <a:r>
            <a:rPr lang="da-DK" sz="1800" b="1" kern="1200" dirty="0" err="1"/>
            <a:t>are</a:t>
          </a:r>
          <a:r>
            <a:rPr lang="da-DK" sz="1800" b="1" kern="1200" dirty="0"/>
            <a:t> the solutions on a </a:t>
          </a:r>
          <a:r>
            <a:rPr lang="da-DK" sz="1800" b="1" kern="1200" dirty="0" err="1"/>
            <a:t>local</a:t>
          </a:r>
          <a:r>
            <a:rPr lang="da-DK" sz="1800" b="1" kern="1200" dirty="0"/>
            <a:t> </a:t>
          </a:r>
          <a:r>
            <a:rPr lang="da-DK" sz="1800" b="1" kern="1200" dirty="0" err="1"/>
            <a:t>level</a:t>
          </a:r>
          <a:r>
            <a:rPr lang="da-DK" sz="1800" b="1" kern="1200" dirty="0"/>
            <a:t> on the </a:t>
          </a:r>
          <a:r>
            <a:rPr lang="da-DK" sz="1800" b="1" kern="1200" dirty="0" err="1"/>
            <a:t>way</a:t>
          </a:r>
          <a:r>
            <a:rPr lang="da-DK" sz="1800" b="1" kern="1200" dirty="0"/>
            <a:t> to </a:t>
          </a:r>
          <a:r>
            <a:rPr lang="da-DK" sz="1800" b="1" kern="1200" dirty="0" err="1"/>
            <a:t>sustainable</a:t>
          </a:r>
          <a:r>
            <a:rPr lang="da-DK" sz="1800" b="1" kern="1200" dirty="0"/>
            <a:t> </a:t>
          </a:r>
          <a:r>
            <a:rPr lang="da-DK" sz="1800" b="1" kern="1200" dirty="0" err="1"/>
            <a:t>MaaS</a:t>
          </a:r>
          <a:r>
            <a:rPr lang="da-DK" sz="1800" b="1" kern="1200" dirty="0"/>
            <a:t>?</a:t>
          </a:r>
          <a:endParaRPr lang="en-US" sz="1800" kern="1200" dirty="0"/>
        </a:p>
      </dsp:txBody>
      <dsp:txXfrm>
        <a:off x="4930800" y="671055"/>
        <a:ext cx="2211119" cy="853766"/>
      </dsp:txXfrm>
    </dsp:sp>
    <dsp:sp modelId="{AA528564-E7B7-4BC5-9DFC-9E9A3BF13C9B}">
      <dsp:nvSpPr>
        <dsp:cNvPr id="0" name=""/>
        <dsp:cNvSpPr/>
      </dsp:nvSpPr>
      <dsp:spPr>
        <a:xfrm>
          <a:off x="7153248" y="718934"/>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76945-744B-418B-9464-C15C0CFAAA6E}">
      <dsp:nvSpPr>
        <dsp:cNvPr id="0" name=""/>
        <dsp:cNvSpPr/>
      </dsp:nvSpPr>
      <dsp:spPr>
        <a:xfrm>
          <a:off x="7360018" y="896385"/>
          <a:ext cx="495184" cy="49518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09A6FA6-02CB-4981-9110-837DE441CB0E}">
      <dsp:nvSpPr>
        <dsp:cNvPr id="0" name=""/>
        <dsp:cNvSpPr/>
      </dsp:nvSpPr>
      <dsp:spPr>
        <a:xfrm>
          <a:off x="7857907" y="706819"/>
          <a:ext cx="3378602"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da-DK" sz="1800" b="1" kern="1200" dirty="0" err="1"/>
            <a:t>What</a:t>
          </a:r>
          <a:r>
            <a:rPr lang="da-DK" sz="1800" b="1" kern="1200" dirty="0"/>
            <a:t> </a:t>
          </a:r>
          <a:r>
            <a:rPr lang="da-DK" sz="1800" b="1" kern="1200" dirty="0" err="1"/>
            <a:t>are</a:t>
          </a:r>
          <a:r>
            <a:rPr lang="da-DK" sz="1800" b="1" kern="1200" dirty="0"/>
            <a:t> the new </a:t>
          </a:r>
          <a:r>
            <a:rPr lang="da-DK" sz="1800" b="1" kern="1200" dirty="0" err="1"/>
            <a:t>roles</a:t>
          </a:r>
          <a:r>
            <a:rPr lang="da-DK" sz="1800" b="1" kern="1200" dirty="0"/>
            <a:t> for planners with new solutions </a:t>
          </a:r>
        </a:p>
        <a:p>
          <a:pPr marL="0" lvl="0" indent="0" algn="l" defTabSz="800100">
            <a:lnSpc>
              <a:spcPct val="100000"/>
            </a:lnSpc>
            <a:spcBef>
              <a:spcPct val="0"/>
            </a:spcBef>
            <a:spcAft>
              <a:spcPct val="35000"/>
            </a:spcAft>
            <a:buNone/>
          </a:pPr>
          <a:r>
            <a:rPr lang="da-DK" sz="1800" b="1" kern="1200" dirty="0"/>
            <a:t>- </a:t>
          </a:r>
          <a:r>
            <a:rPr lang="da-DK" sz="1800" b="1" kern="1200" dirty="0" err="1"/>
            <a:t>that</a:t>
          </a:r>
          <a:r>
            <a:rPr lang="da-DK" sz="1800" b="1" kern="1200" dirty="0"/>
            <a:t> </a:t>
          </a:r>
          <a:r>
            <a:rPr lang="da-DK" sz="1800" b="1" kern="1200" dirty="0" err="1"/>
            <a:t>need</a:t>
          </a:r>
          <a:r>
            <a:rPr lang="da-DK" sz="1800" b="1" kern="1200" dirty="0"/>
            <a:t> data, </a:t>
          </a:r>
        </a:p>
        <a:p>
          <a:pPr marL="0" lvl="0" indent="0" algn="l" defTabSz="800100">
            <a:lnSpc>
              <a:spcPct val="100000"/>
            </a:lnSpc>
            <a:spcBef>
              <a:spcPct val="0"/>
            </a:spcBef>
            <a:spcAft>
              <a:spcPct val="35000"/>
            </a:spcAft>
            <a:buNone/>
          </a:pPr>
          <a:r>
            <a:rPr lang="da-DK" sz="1800" b="1" kern="1200" dirty="0"/>
            <a:t>- </a:t>
          </a:r>
          <a:r>
            <a:rPr lang="da-DK" sz="1800" b="1" kern="1200" dirty="0" err="1"/>
            <a:t>need</a:t>
          </a:r>
          <a:r>
            <a:rPr lang="da-DK" sz="1800" b="1" kern="1200" dirty="0"/>
            <a:t> public – private </a:t>
          </a:r>
          <a:r>
            <a:rPr lang="da-DK" sz="1800" b="1" kern="1200" dirty="0" err="1"/>
            <a:t>partnerships</a:t>
          </a:r>
          <a:r>
            <a:rPr lang="da-DK" sz="1800" b="1" kern="1200" dirty="0"/>
            <a:t>, </a:t>
          </a:r>
        </a:p>
        <a:p>
          <a:pPr marL="0" lvl="0" indent="0" algn="l" defTabSz="800100">
            <a:lnSpc>
              <a:spcPct val="100000"/>
            </a:lnSpc>
            <a:spcBef>
              <a:spcPct val="0"/>
            </a:spcBef>
            <a:spcAft>
              <a:spcPct val="35000"/>
            </a:spcAft>
            <a:buNone/>
          </a:pPr>
          <a:r>
            <a:rPr lang="da-DK" sz="1800" b="1" kern="1200" dirty="0"/>
            <a:t>- </a:t>
          </a:r>
          <a:r>
            <a:rPr lang="da-DK" sz="1800" b="1" kern="1200" dirty="0" err="1"/>
            <a:t>that</a:t>
          </a:r>
          <a:r>
            <a:rPr lang="da-DK" sz="1800" b="1" kern="1200" dirty="0"/>
            <a:t> </a:t>
          </a:r>
          <a:r>
            <a:rPr lang="da-DK" sz="1800" b="1" kern="1200" dirty="0" err="1"/>
            <a:t>need</a:t>
          </a:r>
          <a:r>
            <a:rPr lang="da-DK" sz="1800" b="1" kern="1200" dirty="0"/>
            <a:t> </a:t>
          </a:r>
          <a:r>
            <a:rPr lang="da-DK" sz="1800" b="1" kern="1200" dirty="0" err="1"/>
            <a:t>co-creation</a:t>
          </a:r>
          <a:r>
            <a:rPr lang="da-DK" sz="1800" b="1" kern="1200" dirty="0"/>
            <a:t>?</a:t>
          </a:r>
          <a:endParaRPr lang="en-US" sz="1800" kern="1200" dirty="0"/>
        </a:p>
      </dsp:txBody>
      <dsp:txXfrm>
        <a:off x="7857907" y="706819"/>
        <a:ext cx="3378602" cy="85376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239C0C-28F0-4A2C-9892-024B0F6CDC27}" type="datetimeFigureOut">
              <a:rPr lang="da-DK" smtClean="0"/>
              <a:t>14-12-2021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7A405C-CA59-46F4-A92A-FCF4925802E5}" type="slidenum">
              <a:rPr lang="da-DK" smtClean="0"/>
              <a:t>‹nr.›</a:t>
            </a:fld>
            <a:endParaRPr lang="da-DK"/>
          </a:p>
        </p:txBody>
      </p:sp>
    </p:spTree>
    <p:extLst>
      <p:ext uri="{BB962C8B-B14F-4D97-AF65-F5344CB8AC3E}">
        <p14:creationId xmlns:p14="http://schemas.microsoft.com/office/powerpoint/2010/main" val="142580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mn-lt"/>
                <a:ea typeface="+mn-ea"/>
                <a:cs typeface="+mn-cs"/>
              </a:rPr>
              <a:t>Hvad er udfordringen? Hvem har en udfordring?</a:t>
            </a:r>
          </a:p>
          <a:p>
            <a:r>
              <a:rPr lang="da-DK" sz="1200" kern="1200" dirty="0">
                <a:solidFill>
                  <a:schemeClr val="tx1"/>
                </a:solidFill>
                <a:effectLst/>
                <a:latin typeface="+mn-lt"/>
                <a:ea typeface="+mn-ea"/>
                <a:cs typeface="+mn-cs"/>
              </a:rPr>
              <a:t>Vi oplever at der bliver færre busser og droslet ned på betjeningen.</a:t>
            </a:r>
          </a:p>
          <a:p>
            <a:r>
              <a:rPr lang="da-DK" sz="1200" kern="1200" dirty="0">
                <a:solidFill>
                  <a:schemeClr val="tx1"/>
                </a:solidFill>
                <a:effectLst/>
                <a:latin typeface="+mn-lt"/>
                <a:ea typeface="+mn-ea"/>
                <a:cs typeface="+mn-cs"/>
              </a:rPr>
              <a:t>Der er teoretiske analyser af en mobilitetsfattigdom – der hvor folk har ingen eller kun en bil og ingen bus.</a:t>
            </a:r>
          </a:p>
          <a:p>
            <a:r>
              <a:rPr lang="da-DK" sz="1200" kern="1200" dirty="0">
                <a:solidFill>
                  <a:schemeClr val="tx1"/>
                </a:solidFill>
                <a:effectLst/>
                <a:latin typeface="+mn-lt"/>
                <a:ea typeface="+mn-ea"/>
                <a:cs typeface="+mn-cs"/>
              </a:rPr>
              <a:t>Men hvem oplever problemet? Og hvad er behovet?</a:t>
            </a:r>
          </a:p>
          <a:p>
            <a:r>
              <a:rPr lang="da-DK" sz="1200" kern="1200" dirty="0">
                <a:solidFill>
                  <a:schemeClr val="tx1"/>
                </a:solidFill>
                <a:effectLst/>
                <a:latin typeface="+mn-lt"/>
                <a:ea typeface="+mn-ea"/>
                <a:cs typeface="+mn-cs"/>
              </a:rPr>
              <a:t>Det er svært at finde dem der har et problem og som vil bruge en delebil.</a:t>
            </a:r>
          </a:p>
          <a:p>
            <a:r>
              <a:rPr lang="da-DK" sz="1200" kern="1200" dirty="0">
                <a:solidFill>
                  <a:schemeClr val="tx1"/>
                </a:solidFill>
                <a:effectLst/>
                <a:latin typeface="+mn-lt"/>
                <a:ea typeface="+mn-ea"/>
                <a:cs typeface="+mn-cs"/>
              </a:rPr>
              <a:t>Pointe 1.a.Vi skal have mere kvalitative undersøgelser og viden om hvem der konkret har et behov – hvilket behov.</a:t>
            </a:r>
          </a:p>
          <a:p>
            <a:r>
              <a:rPr lang="da-DK" sz="1200" kern="1200" dirty="0">
                <a:solidFill>
                  <a:schemeClr val="tx1"/>
                </a:solidFill>
                <a:effectLst/>
                <a:latin typeface="+mn-lt"/>
                <a:ea typeface="+mn-ea"/>
                <a:cs typeface="+mn-cs"/>
              </a:rPr>
              <a:t>Pointe 1.b. Bilafhængighed og øget bilbrug bliver et problem inde i byerne. Når man pendler fra by til land. Det skaber trængsel. Så vi skal have en indsats der går på at vi sætter bilen og skifter til </a:t>
            </a:r>
            <a:r>
              <a:rPr lang="da-DK" sz="1200" kern="1200" dirty="0" err="1">
                <a:solidFill>
                  <a:schemeClr val="tx1"/>
                </a:solidFill>
                <a:effectLst/>
                <a:latin typeface="+mn-lt"/>
                <a:ea typeface="+mn-ea"/>
                <a:cs typeface="+mn-cs"/>
              </a:rPr>
              <a:t>mass</a:t>
            </a:r>
            <a:r>
              <a:rPr lang="da-DK" sz="1200" kern="1200" dirty="0">
                <a:solidFill>
                  <a:schemeClr val="tx1"/>
                </a:solidFill>
                <a:effectLst/>
                <a:latin typeface="+mn-lt"/>
                <a:ea typeface="+mn-ea"/>
                <a:cs typeface="+mn-cs"/>
              </a:rPr>
              <a:t>-transit når vi skal ind i byerne.</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2</a:t>
            </a:fld>
            <a:endParaRPr lang="da-DK"/>
          </a:p>
        </p:txBody>
      </p:sp>
    </p:spTree>
    <p:extLst>
      <p:ext uri="{BB962C8B-B14F-4D97-AF65-F5344CB8AC3E}">
        <p14:creationId xmlns:p14="http://schemas.microsoft.com/office/powerpoint/2010/main" val="314787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A77DE3F-5141-4BF3-A669-A885280466F5}" type="slidenum">
              <a:rPr lang="da-DK" smtClean="0"/>
              <a:t>14</a:t>
            </a:fld>
            <a:endParaRPr lang="da-DK"/>
          </a:p>
        </p:txBody>
      </p:sp>
    </p:spTree>
    <p:extLst>
      <p:ext uri="{BB962C8B-B14F-4D97-AF65-F5344CB8AC3E}">
        <p14:creationId xmlns:p14="http://schemas.microsoft.com/office/powerpoint/2010/main" val="15042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11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det gør vores drømme og rationaler også.</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C9163A3-E042-4B45-9D1C-2ABB58CDB8E9}" type="slidenum">
              <a:rPr lang="da-DK" smtClean="0"/>
              <a:t>5</a:t>
            </a:fld>
            <a:endParaRPr lang="da-DK"/>
          </a:p>
        </p:txBody>
      </p:sp>
    </p:spTree>
    <p:extLst>
      <p:ext uri="{BB962C8B-B14F-4D97-AF65-F5344CB8AC3E}">
        <p14:creationId xmlns:p14="http://schemas.microsoft.com/office/powerpoint/2010/main" val="154387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C9163A3-E042-4B45-9D1C-2ABB58CDB8E9}" type="slidenum">
              <a:rPr lang="da-DK" smtClean="0"/>
              <a:t>6</a:t>
            </a:fld>
            <a:endParaRPr lang="da-DK"/>
          </a:p>
        </p:txBody>
      </p:sp>
    </p:spTree>
    <p:extLst>
      <p:ext uri="{BB962C8B-B14F-4D97-AF65-F5344CB8AC3E}">
        <p14:creationId xmlns:p14="http://schemas.microsoft.com/office/powerpoint/2010/main" val="336950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1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71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godt være at man skal køre et par cirkler omkring design og test, før ideen er klar</a:t>
            </a:r>
          </a:p>
          <a:p>
            <a:endParaRPr lang="da-DK" dirty="0"/>
          </a:p>
          <a:p>
            <a:r>
              <a:rPr lang="da-DK" dirty="0"/>
              <a:t>Følelsen er ofte ikke </a:t>
            </a:r>
            <a:r>
              <a:rPr lang="da-DK"/>
              <a:t>få lineær/</a:t>
            </a:r>
            <a:r>
              <a:rPr lang="da-DK" dirty="0"/>
              <a:t>cirkulær </a:t>
            </a:r>
          </a:p>
          <a:p>
            <a:endParaRPr lang="da-DK" dirty="0"/>
          </a:p>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49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Vi oplever at der bliver færre busser og droslet ned på betjeningen.</a:t>
            </a:r>
          </a:p>
          <a:p>
            <a:r>
              <a:rPr lang="da-DK" sz="1200" kern="1200" dirty="0">
                <a:solidFill>
                  <a:schemeClr val="tx1"/>
                </a:solidFill>
                <a:effectLst/>
                <a:latin typeface="+mn-lt"/>
                <a:ea typeface="+mn-ea"/>
                <a:cs typeface="+mn-cs"/>
              </a:rPr>
              <a:t>Der er teoretiske analyser af en mobilitetsfattigdom – der hvor folk har ingen eller kun en bil og ingen bus.</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10</a:t>
            </a:fld>
            <a:endParaRPr lang="da-DK"/>
          </a:p>
        </p:txBody>
      </p:sp>
    </p:spTree>
    <p:extLst>
      <p:ext uri="{BB962C8B-B14F-4D97-AF65-F5344CB8AC3E}">
        <p14:creationId xmlns:p14="http://schemas.microsoft.com/office/powerpoint/2010/main" val="345756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mn-lt"/>
                <a:ea typeface="+mn-ea"/>
                <a:cs typeface="+mn-cs"/>
              </a:rPr>
              <a:t>Hvad er driveren?</a:t>
            </a:r>
          </a:p>
          <a:p>
            <a:r>
              <a:rPr lang="da-DK" sz="1200" kern="1200" dirty="0">
                <a:solidFill>
                  <a:schemeClr val="tx1"/>
                </a:solidFill>
                <a:effectLst/>
                <a:latin typeface="+mn-lt"/>
                <a:ea typeface="+mn-ea"/>
                <a:cs typeface="+mn-cs"/>
              </a:rPr>
              <a:t>Mange projekter tager udgangspunkt i at der fjernes en bus og der er støtte til et projekt om en delebil / landsby bil / </a:t>
            </a:r>
            <a:r>
              <a:rPr lang="da-DK" sz="1200" kern="1200" dirty="0" err="1">
                <a:solidFill>
                  <a:schemeClr val="tx1"/>
                </a:solidFill>
                <a:effectLst/>
                <a:latin typeface="+mn-lt"/>
                <a:ea typeface="+mn-ea"/>
                <a:cs typeface="+mn-cs"/>
              </a:rPr>
              <a:t>shuttle</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Men det har svært ved at leve videre.</a:t>
            </a:r>
          </a:p>
          <a:p>
            <a:r>
              <a:rPr lang="da-DK" sz="1200" kern="1200" dirty="0">
                <a:solidFill>
                  <a:schemeClr val="tx1"/>
                </a:solidFill>
                <a:effectLst/>
                <a:latin typeface="+mn-lt"/>
                <a:ea typeface="+mn-ea"/>
                <a:cs typeface="+mn-cs"/>
              </a:rPr>
              <a:t>Vi skal starte et andet sted hvis der skal laves levedygtige løsninger hvor man deler de services der skal være. F.eks. de mange biler der er i indkørslerne.</a:t>
            </a:r>
          </a:p>
          <a:p>
            <a:r>
              <a:rPr lang="da-DK" sz="1200" kern="1200" dirty="0">
                <a:solidFill>
                  <a:schemeClr val="tx1"/>
                </a:solidFill>
                <a:effectLst/>
                <a:latin typeface="+mn-lt"/>
                <a:ea typeface="+mn-ea"/>
                <a:cs typeface="+mn-cs"/>
              </a:rPr>
              <a:t>Pointe 2. Den kraft der er i lokalsamfund er fællesskab og at skabe liv, så der ikke affolkes. Det er der vi skal starte og ikke at man skal dele sin bil. Det skal være attraktivt at bo der.</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11</a:t>
            </a:fld>
            <a:endParaRPr lang="da-DK"/>
          </a:p>
        </p:txBody>
      </p:sp>
    </p:spTree>
    <p:extLst>
      <p:ext uri="{BB962C8B-B14F-4D97-AF65-F5344CB8AC3E}">
        <p14:creationId xmlns:p14="http://schemas.microsoft.com/office/powerpoint/2010/main" val="391034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77DE3F-5141-4BF3-A669-A885280466F5}" type="slidenum">
              <a:rPr lang="da-DK" smtClean="0"/>
              <a:t>12</a:t>
            </a:fld>
            <a:endParaRPr lang="da-DK"/>
          </a:p>
        </p:txBody>
      </p:sp>
    </p:spTree>
    <p:extLst>
      <p:ext uri="{BB962C8B-B14F-4D97-AF65-F5344CB8AC3E}">
        <p14:creationId xmlns:p14="http://schemas.microsoft.com/office/powerpoint/2010/main" val="334611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6"/>
          </a:xfrm>
          <a:prstGeom prst="rect">
            <a:avLst/>
          </a:pr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Foundation – Data Platforms</a:t>
            </a:r>
          </a:p>
        </p:txBody>
      </p:sp>
    </p:spTree>
    <p:extLst>
      <p:ext uri="{BB962C8B-B14F-4D97-AF65-F5344CB8AC3E}">
        <p14:creationId xmlns:p14="http://schemas.microsoft.com/office/powerpoint/2010/main" val="219319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598CA-1E08-4902-BDAD-CF585D39F9D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F5F358D-F72F-4376-8958-0CF498672F99}"/>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4" name="Pladsholder til sidefod 3">
            <a:extLst>
              <a:ext uri="{FF2B5EF4-FFF2-40B4-BE49-F238E27FC236}">
                <a16:creationId xmlns:a16="http://schemas.microsoft.com/office/drawing/2014/main" id="{E8D85FFD-5FA8-4780-A8AC-8F6E520CB5D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406B8F5-E87D-4D7D-94A7-6E03E277C76E}"/>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31734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FFF1492-1485-43AC-98E0-8269DD543B7E}"/>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3" name="Pladsholder til sidefod 2">
            <a:extLst>
              <a:ext uri="{FF2B5EF4-FFF2-40B4-BE49-F238E27FC236}">
                <a16:creationId xmlns:a16="http://schemas.microsoft.com/office/drawing/2014/main" id="{080C5AA8-62C1-42D4-B3FE-CC1D73CC71B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61F7066-F247-4BDF-B8B6-793097344378}"/>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33727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AD741-F199-4ADB-BE47-9B966159523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2FFC60F-C663-43EA-9AE7-13BEEE8A4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D1219C8-824A-4ACB-8B56-AF059A8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C649762D-CE00-4FF8-B148-3E8CF9132A13}"/>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6" name="Pladsholder til sidefod 5">
            <a:extLst>
              <a:ext uri="{FF2B5EF4-FFF2-40B4-BE49-F238E27FC236}">
                <a16:creationId xmlns:a16="http://schemas.microsoft.com/office/drawing/2014/main" id="{BA3F1012-0DC6-4FCE-A15A-592416A41D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E63195-84A0-4404-917F-8B23388AF1CC}"/>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120523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4F86F-5A59-47C9-B4B8-3E4F4978857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95B620-655E-42D0-A143-C2E5A0A50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3219FAE-A7BB-4F57-BD1A-66C10E676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9A5195E-FA55-45CC-9F00-5AFD4538C49E}"/>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6" name="Pladsholder til sidefod 5">
            <a:extLst>
              <a:ext uri="{FF2B5EF4-FFF2-40B4-BE49-F238E27FC236}">
                <a16:creationId xmlns:a16="http://schemas.microsoft.com/office/drawing/2014/main" id="{FBEF14CC-81E8-4FFA-B0E4-7ACA7E4EEC4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A138D46-D649-41DD-9FD4-02478221FF10}"/>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47086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3F62A-4EC5-4B90-9710-87034163EB0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72AE2F4-2BE2-475C-9AEC-5F730CF95DBA}"/>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453FD4-ECCA-41F1-83D8-7D28AF3372B8}"/>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2D347AE8-C536-471F-A3F0-8E7D5D906B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5E89FB-4AC8-4549-BFEC-63AD21106C26}"/>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242430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4E540D6-216C-4DE2-B25E-C31A899F7D2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22BE505-E499-44AE-B297-326CBE19A8B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4C79E8-0DCC-46B9-AED3-78BF4897A439}"/>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03672ED0-CD9C-44DF-85F4-A8D77747CC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496C2B-BDAF-4BE6-B8A9-27DE71DE8422}"/>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284891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12192000" cy="6084888"/>
          </a:xfrm>
          <a:solidFill>
            <a:schemeClr val="bg1"/>
          </a:solidFill>
        </p:spPr>
        <p:txBody>
          <a:bodyPr tIns="1000213" anchor="ctr" anchorCtr="0"/>
          <a:lstStyle>
            <a:lvl1pPr marL="0" indent="0" algn="ctr">
              <a:buNone/>
              <a:defRPr sz="1981"/>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14. december 2021</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dirty="0"/>
          </a:p>
        </p:txBody>
      </p:sp>
    </p:spTree>
    <p:extLst>
      <p:ext uri="{BB962C8B-B14F-4D97-AF65-F5344CB8AC3E}">
        <p14:creationId xmlns:p14="http://schemas.microsoft.com/office/powerpoint/2010/main" val="166578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el, indhold og lille logo">
    <p:bg>
      <p:bgRef idx="1001">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954" y="1590"/>
          <a:ext cx="1953" cy="1587"/>
        </p:xfrm>
        <a:graphic>
          <a:graphicData uri="http://schemas.openxmlformats.org/presentationml/2006/ole">
            <mc:AlternateContent xmlns:mc="http://schemas.openxmlformats.org/markup-compatibility/2006">
              <mc:Choice xmlns:v="urn:schemas-microsoft-com:vml" Requires="v">
                <p:oleObj spid="_x0000_s1040" name="think-cell Slide" r:id="rId4" imgW="270" imgH="270" progId="TCLayout.ActiveDocument.1">
                  <p:embed/>
                </p:oleObj>
              </mc:Choice>
              <mc:Fallback>
                <p:oleObj name="think-cell Slide" r:id="rId4" imgW="270" imgH="270" progId="TCLayout.ActiveDocument.1">
                  <p:embed/>
                  <p:pic>
                    <p:nvPicPr>
                      <p:cNvPr id="10" name="Objek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179" y="317506"/>
            <a:ext cx="11127397" cy="766833"/>
          </a:xfrm>
        </p:spPr>
        <p:txBody>
          <a:bodyPr/>
          <a:lstStyle>
            <a:lvl1pPr>
              <a:defRPr b="1"/>
            </a:lvl1pPr>
          </a:lstStyle>
          <a:p>
            <a:r>
              <a:rPr lang="da-DK" dirty="0"/>
              <a:t>Klik for at ændre titlen</a:t>
            </a:r>
            <a:endParaRPr lang="en-US" dirty="0"/>
          </a:p>
        </p:txBody>
      </p:sp>
      <p:sp>
        <p:nvSpPr>
          <p:cNvPr id="5" name="Pladsholder til tekst 2"/>
          <p:cNvSpPr>
            <a:spLocks noGrp="1"/>
          </p:cNvSpPr>
          <p:nvPr>
            <p:ph idx="13"/>
          </p:nvPr>
        </p:nvSpPr>
        <p:spPr>
          <a:xfrm>
            <a:off x="609599" y="1304424"/>
            <a:ext cx="11096977" cy="5201572"/>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cxnSp>
        <p:nvCxnSpPr>
          <p:cNvPr id="9" name="Straight Connector 8"/>
          <p:cNvCxnSpPr/>
          <p:nvPr userDrawn="1"/>
        </p:nvCxnSpPr>
        <p:spPr>
          <a:xfrm>
            <a:off x="0" y="1103097"/>
            <a:ext cx="12192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Slide Number Placeholder 3"/>
          <p:cNvSpPr>
            <a:spLocks noGrp="1"/>
          </p:cNvSpPr>
          <p:nvPr>
            <p:ph type="sldNum" sz="quarter" idx="4"/>
          </p:nvPr>
        </p:nvSpPr>
        <p:spPr>
          <a:xfrm>
            <a:off x="5830155" y="6395930"/>
            <a:ext cx="531692"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5645B8A-D743-4913-A419-CE56170E7C1A}" type="slidenum">
              <a:rPr lang="da-DK" smtClean="0"/>
              <a:pPr/>
              <a:t>‹nr.›</a:t>
            </a:fld>
            <a:endParaRPr lang="da-DK"/>
          </a:p>
        </p:txBody>
      </p:sp>
    </p:spTree>
    <p:extLst>
      <p:ext uri="{BB962C8B-B14F-4D97-AF65-F5344CB8AC3E}">
        <p14:creationId xmlns:p14="http://schemas.microsoft.com/office/powerpoint/2010/main" val="138772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tekst 2"/>
          <p:cNvSpPr>
            <a:spLocks noGrp="1"/>
          </p:cNvSpPr>
          <p:nvPr>
            <p:ph type="body"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8552D8D-7511-4C8F-A6C0-DC6AB970EA25}" type="datetimeFigureOut">
              <a:rPr lang="da-DK" smtClean="0"/>
              <a:t>14-12-2021</a:t>
            </a:fld>
            <a:endParaRPr lang="da-DK"/>
          </a:p>
        </p:txBody>
      </p:sp>
      <p:sp>
        <p:nvSpPr>
          <p:cNvPr id="5" name="Pladsholder til sidefod 4"/>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22533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sida 1 rad bl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282" y="180502"/>
            <a:ext cx="11827973" cy="6498098"/>
          </a:xfrm>
          <a:prstGeom prst="rect">
            <a:avLst/>
          </a:prstGeom>
        </p:spPr>
      </p:pic>
      <p:sp>
        <p:nvSpPr>
          <p:cNvPr id="6" name="Rektangel 5"/>
          <p:cNvSpPr/>
          <p:nvPr userDrawn="1"/>
        </p:nvSpPr>
        <p:spPr bwMode="auto">
          <a:xfrm>
            <a:off x="4116305" y="1472087"/>
            <a:ext cx="8075695" cy="1299610"/>
          </a:xfrm>
          <a:prstGeom prst="rect">
            <a:avLst/>
          </a:prstGeom>
          <a:solidFill>
            <a:schemeClr val="bg1"/>
          </a:solidFill>
          <a:ln w="9525" cap="flat" cmpd="sng" algn="ctr">
            <a:noFill/>
            <a:prstDash val="solid"/>
            <a:round/>
            <a:headEnd type="none" w="med" len="med"/>
            <a:tailEnd type="none" w="med" len="med"/>
          </a:ln>
          <a:effectLst/>
        </p:spPr>
        <p:txBody>
          <a:bodyPr vert="horz" wrap="square" lIns="91595" tIns="45798" rIns="91595" bIns="45798" numCol="1" rtlCol="0" anchor="t" anchorCtr="0" compatLnSpc="1">
            <a:prstTxWarp prst="textNoShape">
              <a:avLst/>
            </a:prstTxWarp>
          </a:bodyPr>
          <a:lstStyle/>
          <a:p>
            <a:pPr defTabSz="906413" fontAlgn="base">
              <a:spcBef>
                <a:spcPct val="0"/>
              </a:spcBef>
              <a:spcAft>
                <a:spcPct val="0"/>
              </a:spcAft>
            </a:pPr>
            <a:endParaRPr lang="sv-SE" sz="1803" b="1" dirty="0">
              <a:solidFill>
                <a:srgbClr val="9C6114"/>
              </a:solidFill>
              <a:latin typeface="Arial" charset="0"/>
            </a:endParaRPr>
          </a:p>
        </p:txBody>
      </p:sp>
      <p:sp>
        <p:nvSpPr>
          <p:cNvPr id="9" name="Rubrik 1"/>
          <p:cNvSpPr>
            <a:spLocks noGrp="1"/>
          </p:cNvSpPr>
          <p:nvPr>
            <p:ph type="ctrTitle" hasCustomPrompt="1"/>
          </p:nvPr>
        </p:nvSpPr>
        <p:spPr>
          <a:xfrm>
            <a:off x="4391031" y="1588088"/>
            <a:ext cx="7503603" cy="716370"/>
          </a:xfrm>
        </p:spPr>
        <p:txBody>
          <a:bodyPr lIns="0" tIns="97200" rIns="0" bIns="82800"/>
          <a:lstStyle>
            <a:lvl1pPr>
              <a:defRPr sz="4007"/>
            </a:lvl1pPr>
          </a:lstStyle>
          <a:p>
            <a:r>
              <a:rPr lang="sv-SE" dirty="0"/>
              <a:t>Enradig titelrubrik</a:t>
            </a:r>
          </a:p>
        </p:txBody>
      </p:sp>
      <p:sp>
        <p:nvSpPr>
          <p:cNvPr id="10" name="Underrubrik 2"/>
          <p:cNvSpPr>
            <a:spLocks noGrp="1"/>
          </p:cNvSpPr>
          <p:nvPr>
            <p:ph type="subTitle" idx="1" hasCustomPrompt="1"/>
          </p:nvPr>
        </p:nvSpPr>
        <p:spPr>
          <a:xfrm>
            <a:off x="4391031" y="2406986"/>
            <a:ext cx="7503603" cy="212804"/>
          </a:xfrm>
        </p:spPr>
        <p:txBody>
          <a:bodyPr lIns="0" tIns="0" rIns="0" bIns="0" anchor="t" anchorCtr="0"/>
          <a:lstStyle>
            <a:lvl1pPr marL="0" indent="0" algn="l">
              <a:buNone/>
              <a:defRPr sz="1202" b="1" kern="1200" cap="all" spc="10" baseline="0">
                <a:solidFill>
                  <a:schemeClr val="tx1"/>
                </a:solidFill>
              </a:defRPr>
            </a:lvl1pPr>
            <a:lvl2pPr marL="457977" indent="0" algn="ctr">
              <a:buNone/>
              <a:defRPr/>
            </a:lvl2pPr>
            <a:lvl3pPr marL="915954" indent="0" algn="ctr">
              <a:buNone/>
              <a:defRPr/>
            </a:lvl3pPr>
            <a:lvl4pPr marL="1373932" indent="0" algn="ctr">
              <a:buNone/>
              <a:defRPr/>
            </a:lvl4pPr>
            <a:lvl5pPr marL="1831909" indent="0" algn="ctr">
              <a:buNone/>
              <a:defRPr/>
            </a:lvl5pPr>
            <a:lvl6pPr marL="2289886" indent="0" algn="ctr">
              <a:buNone/>
              <a:defRPr/>
            </a:lvl6pPr>
            <a:lvl7pPr marL="2747863" indent="0" algn="ctr">
              <a:buNone/>
              <a:defRPr/>
            </a:lvl7pPr>
            <a:lvl8pPr marL="3205841" indent="0" algn="ctr">
              <a:buNone/>
              <a:defRPr/>
            </a:lvl8pPr>
            <a:lvl9pPr marL="3663818" indent="0" algn="ctr">
              <a:buNone/>
              <a:defRPr/>
            </a:lvl9pPr>
          </a:lstStyle>
          <a:p>
            <a:r>
              <a:rPr lang="sv-SE" dirty="0"/>
              <a:t>Underrubrik eller namn</a:t>
            </a:r>
          </a:p>
        </p:txBody>
      </p:sp>
      <p:cxnSp>
        <p:nvCxnSpPr>
          <p:cNvPr id="11" name="Rak 10"/>
          <p:cNvCxnSpPr/>
          <p:nvPr userDrawn="1"/>
        </p:nvCxnSpPr>
        <p:spPr bwMode="auto">
          <a:xfrm>
            <a:off x="4387605" y="2288445"/>
            <a:ext cx="76183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9461" y="360910"/>
            <a:ext cx="771169" cy="947650"/>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69545" y="4053383"/>
            <a:ext cx="2922455" cy="2804617"/>
          </a:xfrm>
          <a:prstGeom prst="rect">
            <a:avLst/>
          </a:prstGeom>
          <a:noFill/>
          <a:ln>
            <a:noFill/>
          </a:ln>
        </p:spPr>
      </p:pic>
    </p:spTree>
    <p:extLst>
      <p:ext uri="{BB962C8B-B14F-4D97-AF65-F5344CB8AC3E}">
        <p14:creationId xmlns:p14="http://schemas.microsoft.com/office/powerpoint/2010/main" val="11439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Living Lab</a:t>
            </a:r>
          </a:p>
        </p:txBody>
      </p:sp>
    </p:spTree>
    <p:extLst>
      <p:ext uri="{BB962C8B-B14F-4D97-AF65-F5344CB8AC3E}">
        <p14:creationId xmlns:p14="http://schemas.microsoft.com/office/powerpoint/2010/main" val="268988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9" name="Pladsholder til tekst 8"/>
          <p:cNvSpPr>
            <a:spLocks noGrp="1"/>
          </p:cNvSpPr>
          <p:nvPr>
            <p:ph type="body" sz="quarter" idx="10" hasCustomPrompt="1"/>
          </p:nvPr>
        </p:nvSpPr>
        <p:spPr>
          <a:xfrm>
            <a:off x="637028" y="691604"/>
            <a:ext cx="9025332" cy="1152525"/>
          </a:xfrm>
          <a:prstGeom prst="rect">
            <a:avLst/>
          </a:prstGeom>
        </p:spPr>
        <p:txBody>
          <a:bodyPr/>
          <a:lstStyle>
            <a:lvl1pPr marL="0" indent="0">
              <a:buNone/>
              <a:defRPr sz="4000" b="1">
                <a:latin typeface="Arial" panose="020B0604020202020204" pitchFamily="34" charset="0"/>
                <a:cs typeface="Arial" panose="020B0604020202020204" pitchFamily="34" charset="0"/>
              </a:defRPr>
            </a:lvl1pPr>
            <a:lvl5pPr marL="1828709" indent="0">
              <a:buNone/>
              <a:defRPr/>
            </a:lvl5pPr>
          </a:lstStyle>
          <a:p>
            <a:pPr lvl="0"/>
            <a:r>
              <a:rPr lang="da-DK" dirty="0"/>
              <a:t>Overskrift</a:t>
            </a:r>
          </a:p>
        </p:txBody>
      </p:sp>
      <p:sp>
        <p:nvSpPr>
          <p:cNvPr id="11" name="Pladsholder til tekst 10"/>
          <p:cNvSpPr>
            <a:spLocks noGrp="1"/>
          </p:cNvSpPr>
          <p:nvPr>
            <p:ph type="body" sz="quarter" idx="11" hasCustomPrompt="1"/>
          </p:nvPr>
        </p:nvSpPr>
        <p:spPr>
          <a:xfrm>
            <a:off x="623392" y="2131467"/>
            <a:ext cx="10263104" cy="403383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da-DK" dirty="0"/>
              <a:t>Indhold</a:t>
            </a:r>
          </a:p>
        </p:txBody>
      </p:sp>
      <p:pic>
        <p:nvPicPr>
          <p:cNvPr id="4" name="Billede 3">
            <a:extLst>
              <a:ext uri="{FF2B5EF4-FFF2-40B4-BE49-F238E27FC236}">
                <a16:creationId xmlns:a16="http://schemas.microsoft.com/office/drawing/2014/main" id="{5DFCD614-03EC-47C7-8EFC-3D8BB38899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 y="-171734"/>
            <a:ext cx="12192591" cy="576000"/>
          </a:xfrm>
          <a:prstGeom prst="rect">
            <a:avLst/>
          </a:prstGeom>
        </p:spPr>
      </p:pic>
      <p:sp>
        <p:nvSpPr>
          <p:cNvPr id="6" name="Pladsholder til billede 5">
            <a:extLst>
              <a:ext uri="{FF2B5EF4-FFF2-40B4-BE49-F238E27FC236}">
                <a16:creationId xmlns:a16="http://schemas.microsoft.com/office/drawing/2014/main" id="{D0251F68-9DB0-4696-BA39-DFBDEAA91595}"/>
              </a:ext>
            </a:extLst>
          </p:cNvPr>
          <p:cNvSpPr>
            <a:spLocks noGrp="1"/>
          </p:cNvSpPr>
          <p:nvPr>
            <p:ph type="pic" sz="quarter" idx="12" hasCustomPrompt="1"/>
          </p:nvPr>
        </p:nvSpPr>
        <p:spPr>
          <a:xfrm>
            <a:off x="10128250" y="692150"/>
            <a:ext cx="1800225" cy="1152525"/>
          </a:xfrm>
          <a:prstGeom prst="rect">
            <a:avLst/>
          </a:prstGeom>
        </p:spPr>
        <p:txBody>
          <a:bodyPr/>
          <a:lstStyle>
            <a:lvl1pPr marL="0" indent="0">
              <a:buNone/>
              <a:defRPr sz="2600"/>
            </a:lvl1pPr>
          </a:lstStyle>
          <a:p>
            <a:r>
              <a:rPr lang="da-DK" dirty="0"/>
              <a:t>Indsæt dit logo her</a:t>
            </a:r>
          </a:p>
        </p:txBody>
      </p:sp>
      <p:pic>
        <p:nvPicPr>
          <p:cNvPr id="10" name="Billede 9">
            <a:extLst>
              <a:ext uri="{FF2B5EF4-FFF2-40B4-BE49-F238E27FC236}">
                <a16:creationId xmlns:a16="http://schemas.microsoft.com/office/drawing/2014/main" id="{249F940C-FC5A-461A-9806-33575F845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309384"/>
            <a:ext cx="12192591" cy="576000"/>
          </a:xfrm>
          <a:prstGeom prst="rect">
            <a:avLst/>
          </a:prstGeom>
        </p:spPr>
      </p:pic>
    </p:spTree>
    <p:extLst>
      <p:ext uri="{BB962C8B-B14F-4D97-AF65-F5344CB8AC3E}">
        <p14:creationId xmlns:p14="http://schemas.microsoft.com/office/powerpoint/2010/main" val="111685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Living Lab</a:t>
            </a:r>
          </a:p>
        </p:txBody>
      </p:sp>
      <p:sp>
        <p:nvSpPr>
          <p:cNvPr id="3" name="Rectangle 2">
            <a:extLst>
              <a:ext uri="{FF2B5EF4-FFF2-40B4-BE49-F238E27FC236}">
                <a16:creationId xmlns:a16="http://schemas.microsoft.com/office/drawing/2014/main" id="{FE32C8CD-F979-4B07-B1B9-AE534A1214C2}"/>
              </a:ext>
            </a:extLst>
          </p:cNvPr>
          <p:cNvSpPr/>
          <p:nvPr userDrawn="1"/>
        </p:nvSpPr>
        <p:spPr>
          <a:xfrm>
            <a:off x="11219543" y="5384800"/>
            <a:ext cx="754743" cy="8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993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Building </a:t>
            </a:r>
            <a:r>
              <a:rPr lang="da-DK" dirty="0" err="1">
                <a:solidFill>
                  <a:schemeClr val="bg1"/>
                </a:solidFill>
                <a:latin typeface="Arial" panose="020B0604020202020204" pitchFamily="34" charset="0"/>
                <a:cs typeface="Arial" panose="020B0604020202020204" pitchFamily="34" charset="0"/>
              </a:rPr>
              <a:t>Competencies</a:t>
            </a:r>
            <a:endParaRPr lang="da-DK" dirty="0">
              <a:solidFill>
                <a:schemeClr val="bg1"/>
              </a:solidFill>
              <a:latin typeface="Arial" panose="020B0604020202020204" pitchFamily="34" charset="0"/>
              <a:cs typeface="Arial" panose="020B0604020202020204" pitchFamily="34" charset="0"/>
            </a:endParaRPr>
          </a:p>
        </p:txBody>
      </p:sp>
      <p:pic>
        <p:nvPicPr>
          <p:cNvPr id="5" name="Billede 9">
            <a:extLst>
              <a:ext uri="{FF2B5EF4-FFF2-40B4-BE49-F238E27FC236}">
                <a16:creationId xmlns:a16="http://schemas.microsoft.com/office/drawing/2014/main" id="{9FB654F0-4720-4E1E-936A-C57032A1CB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381" y="5516078"/>
            <a:ext cx="3808445" cy="526631"/>
          </a:xfrm>
          <a:prstGeom prst="rect">
            <a:avLst/>
          </a:prstGeom>
        </p:spPr>
      </p:pic>
      <p:pic>
        <p:nvPicPr>
          <p:cNvPr id="8" name="Billede 11">
            <a:extLst>
              <a:ext uri="{FF2B5EF4-FFF2-40B4-BE49-F238E27FC236}">
                <a16:creationId xmlns:a16="http://schemas.microsoft.com/office/drawing/2014/main" id="{81228EE1-7D74-4453-942A-BD89D2EEDF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309" y="5302485"/>
            <a:ext cx="2123108" cy="944417"/>
          </a:xfrm>
          <a:prstGeom prst="rect">
            <a:avLst/>
          </a:prstGeom>
        </p:spPr>
      </p:pic>
      <p:pic>
        <p:nvPicPr>
          <p:cNvPr id="9" name="Billede 12">
            <a:extLst>
              <a:ext uri="{FF2B5EF4-FFF2-40B4-BE49-F238E27FC236}">
                <a16:creationId xmlns:a16="http://schemas.microsoft.com/office/drawing/2014/main" id="{4492E4E6-3A14-4BAF-8AE8-EF0DD8F5D9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57568" y="5448276"/>
            <a:ext cx="2540000" cy="647700"/>
          </a:xfrm>
          <a:prstGeom prst="rect">
            <a:avLst/>
          </a:prstGeom>
        </p:spPr>
      </p:pic>
    </p:spTree>
    <p:extLst>
      <p:ext uri="{BB962C8B-B14F-4D97-AF65-F5344CB8AC3E}">
        <p14:creationId xmlns:p14="http://schemas.microsoft.com/office/powerpoint/2010/main" val="16036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4BDD8-1724-4041-90B4-E7CD5F052DB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559574B-8D8F-498E-A024-2B6F501DB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FDA4090-F8D1-409E-B861-0B651C0C4D8A}"/>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A3C35A0A-5027-426E-A71A-AE5D36D0A5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FF9A22-3F07-47BC-AAED-27F42B6CC9EB}"/>
              </a:ext>
            </a:extLst>
          </p:cNvPr>
          <p:cNvSpPr>
            <a:spLocks noGrp="1"/>
          </p:cNvSpPr>
          <p:nvPr>
            <p:ph type="sldNum" sz="quarter" idx="12"/>
          </p:nvPr>
        </p:nvSpPr>
        <p:spPr/>
        <p:txBody>
          <a:bodyPr/>
          <a:lstStyle/>
          <a:p>
            <a:fld id="{E623671E-4F74-4068-8C51-ACEC02523D1C}" type="slidenum">
              <a:rPr lang="da-DK" smtClean="0"/>
              <a:t>‹nr.›</a:t>
            </a:fld>
            <a:endParaRPr lang="da-DK"/>
          </a:p>
        </p:txBody>
      </p:sp>
      <p:pic>
        <p:nvPicPr>
          <p:cNvPr id="7" name="Billede 6">
            <a:extLst>
              <a:ext uri="{FF2B5EF4-FFF2-40B4-BE49-F238E27FC236}">
                <a16:creationId xmlns:a16="http://schemas.microsoft.com/office/drawing/2014/main" id="{4387BA6A-1457-4EDD-9635-68FA8E8192D5}"/>
              </a:ext>
            </a:extLst>
          </p:cNvPr>
          <p:cNvPicPr>
            <a:picLocks noChangeAspect="1"/>
          </p:cNvPicPr>
          <p:nvPr userDrawn="1"/>
        </p:nvPicPr>
        <p:blipFill>
          <a:blip r:embed="rId2"/>
          <a:stretch>
            <a:fillRect/>
          </a:stretch>
        </p:blipFill>
        <p:spPr>
          <a:xfrm>
            <a:off x="9079174" y="5385995"/>
            <a:ext cx="2099109" cy="833778"/>
          </a:xfrm>
          <a:prstGeom prst="rect">
            <a:avLst/>
          </a:prstGeom>
        </p:spPr>
      </p:pic>
    </p:spTree>
    <p:extLst>
      <p:ext uri="{BB962C8B-B14F-4D97-AF65-F5344CB8AC3E}">
        <p14:creationId xmlns:p14="http://schemas.microsoft.com/office/powerpoint/2010/main" val="180419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2751E-BA5E-490E-A8F2-221F658A9A5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5699A9B-74FC-4611-93AD-6E4A181D0349}"/>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260142-61D9-4387-A938-D0D41565C4C6}"/>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1B27A58B-10FF-411B-A9DC-90822EFD3E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077B1AE-4011-4D19-9B23-B60258D37282}"/>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1300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FC726-92E1-46F5-A3B0-B4A8F234690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8683C4E-71C4-4E93-81A9-C99D08554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31F8C35C-732E-4079-A3DD-E9745EA59FEA}"/>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A489A604-0210-43E4-883E-2274FC0432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BAA726-94D3-4D15-BDFC-09B4AF69F0B1}"/>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44735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417A-F7FE-4C84-9FBB-9DC0452B573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34EE1-E594-4A92-A2D0-2CAF28BCC660}"/>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A3EDE86-8B8B-4CEF-B218-1566DF6F926B}"/>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4A393B-B635-41ED-B835-A437BF44EED2}"/>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6" name="Pladsholder til sidefod 5">
            <a:extLst>
              <a:ext uri="{FF2B5EF4-FFF2-40B4-BE49-F238E27FC236}">
                <a16:creationId xmlns:a16="http://schemas.microsoft.com/office/drawing/2014/main" id="{E4EF75A3-2700-47D2-8443-D5D7D61EFE7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4A3EFE7-76F0-42EB-86C3-03D4DF9F72FC}"/>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20025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EEE3B-586B-4814-9987-D678CF0A07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19F09F-9EA9-477D-B57E-F1067D0C2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218260E-63AC-4C1E-930E-B6DF3361EBA7}"/>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EB2812B-11EA-4E27-A2F3-042A0FB18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CD339DEF-BA42-4471-8280-3373A3A14351}"/>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6DDFE02-DDE7-4E05-8AC2-9F9D527E090A}"/>
              </a:ext>
            </a:extLst>
          </p:cNvPr>
          <p:cNvSpPr>
            <a:spLocks noGrp="1"/>
          </p:cNvSpPr>
          <p:nvPr>
            <p:ph type="dt" sz="half" idx="10"/>
          </p:nvPr>
        </p:nvSpPr>
        <p:spPr/>
        <p:txBody>
          <a:bodyPr/>
          <a:lstStyle/>
          <a:p>
            <a:fld id="{D50366AF-66DA-4477-A8E7-084BD9CD7A9A}" type="datetimeFigureOut">
              <a:rPr lang="da-DK" smtClean="0"/>
              <a:t>14-12-2021</a:t>
            </a:fld>
            <a:endParaRPr lang="da-DK"/>
          </a:p>
        </p:txBody>
      </p:sp>
      <p:sp>
        <p:nvSpPr>
          <p:cNvPr id="8" name="Pladsholder til sidefod 7">
            <a:extLst>
              <a:ext uri="{FF2B5EF4-FFF2-40B4-BE49-F238E27FC236}">
                <a16:creationId xmlns:a16="http://schemas.microsoft.com/office/drawing/2014/main" id="{1EF481ED-160C-4833-B959-17A7C1B3908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AA12B7E-4601-4844-A55C-EB8FE5457AF1}"/>
              </a:ext>
            </a:extLst>
          </p:cNvPr>
          <p:cNvSpPr>
            <a:spLocks noGrp="1"/>
          </p:cNvSpPr>
          <p:nvPr>
            <p:ph type="sldNum" sz="quarter" idx="12"/>
          </p:nvPr>
        </p:nvSpPr>
        <p:spPr/>
        <p:txBody>
          <a:bodyPr/>
          <a:lstStyle/>
          <a:p>
            <a:fld id="{E623671E-4F74-4068-8C51-ACEC02523D1C}" type="slidenum">
              <a:rPr lang="da-DK" smtClean="0"/>
              <a:t>‹nr.›</a:t>
            </a:fld>
            <a:endParaRPr lang="da-DK"/>
          </a:p>
        </p:txBody>
      </p:sp>
    </p:spTree>
    <p:extLst>
      <p:ext uri="{BB962C8B-B14F-4D97-AF65-F5344CB8AC3E}">
        <p14:creationId xmlns:p14="http://schemas.microsoft.com/office/powerpoint/2010/main" val="215275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5EA6146-E753-4107-876D-61E8A61C8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9A69B89-2E5F-4A9F-A9A8-3A32BE032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03C0AD8-5716-4F0C-A71A-A3774C7EA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66AF-66DA-4477-A8E7-084BD9CD7A9A}" type="datetimeFigureOut">
              <a:rPr lang="da-DK" smtClean="0"/>
              <a:t>14-12-2021</a:t>
            </a:fld>
            <a:endParaRPr lang="da-DK"/>
          </a:p>
        </p:txBody>
      </p:sp>
      <p:sp>
        <p:nvSpPr>
          <p:cNvPr id="5" name="Pladsholder til sidefod 4">
            <a:extLst>
              <a:ext uri="{FF2B5EF4-FFF2-40B4-BE49-F238E27FC236}">
                <a16:creationId xmlns:a16="http://schemas.microsoft.com/office/drawing/2014/main" id="{B11DAF74-40BE-4A6F-9C23-DF0F34719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E18B791-47CB-4786-9646-D37C5ED2C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3671E-4F74-4068-8C51-ACEC02523D1C}" type="slidenum">
              <a:rPr lang="da-DK" smtClean="0"/>
              <a:t>‹nr.›</a:t>
            </a:fld>
            <a:endParaRPr lang="da-DK"/>
          </a:p>
        </p:txBody>
      </p:sp>
      <p:sp>
        <p:nvSpPr>
          <p:cNvPr id="7" name="Rectangle 6">
            <a:extLst>
              <a:ext uri="{FF2B5EF4-FFF2-40B4-BE49-F238E27FC236}">
                <a16:creationId xmlns:a16="http://schemas.microsoft.com/office/drawing/2014/main" id="{A0346D83-C46E-429D-AD31-046EE6446959}"/>
              </a:ext>
            </a:extLst>
          </p:cNvPr>
          <p:cNvSpPr/>
          <p:nvPr userDrawn="1"/>
        </p:nvSpPr>
        <p:spPr>
          <a:xfrm>
            <a:off x="0" y="6356350"/>
            <a:ext cx="12192000" cy="501650"/>
          </a:xfrm>
          <a:prstGeom prst="rect">
            <a:avLst/>
          </a:prstGeom>
          <a:solidFill>
            <a:srgbClr val="F9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D5D3AC60-1819-4152-8BBA-D4F75F7F682F}"/>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243656" y="5413069"/>
            <a:ext cx="685107" cy="763894"/>
          </a:xfrm>
          <a:prstGeom prst="rect">
            <a:avLst/>
          </a:prstGeom>
        </p:spPr>
      </p:pic>
    </p:spTree>
    <p:extLst>
      <p:ext uri="{BB962C8B-B14F-4D97-AF65-F5344CB8AC3E}">
        <p14:creationId xmlns:p14="http://schemas.microsoft.com/office/powerpoint/2010/main" val="3863669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jpeg"/><Relationship Id="rId7" Type="http://schemas.openxmlformats.org/officeDocument/2006/relationships/diagramColors" Target="../diagrams/colors1.xml"/><Relationship Id="rId2"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6.jpg"/><Relationship Id="rId11" Type="http://schemas.openxmlformats.org/officeDocument/2006/relationships/image" Target="../media/image12.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1951"/>
            <a:ext cx="9144000" cy="2387600"/>
          </a:xfrm>
        </p:spPr>
        <p:txBody>
          <a:bodyPr>
            <a:normAutofit fontScale="90000"/>
          </a:bodyPr>
          <a:lstStyle/>
          <a:p>
            <a:r>
              <a:rPr lang="en-US" dirty="0">
                <a:solidFill>
                  <a:srgbClr val="0070C0"/>
                </a:solidFill>
              </a:rPr>
              <a:t>Mobility </a:t>
            </a:r>
            <a:r>
              <a:rPr lang="en-US" dirty="0" err="1">
                <a:solidFill>
                  <a:srgbClr val="0070C0"/>
                </a:solidFill>
              </a:rPr>
              <a:t>Oppurtunities</a:t>
            </a:r>
            <a:r>
              <a:rPr lang="en-US" dirty="0">
                <a:solidFill>
                  <a:srgbClr val="0070C0"/>
                </a:solidFill>
              </a:rPr>
              <a:t> Valuable to Everybody (MOVE)</a:t>
            </a:r>
          </a:p>
        </p:txBody>
      </p:sp>
      <p:sp>
        <p:nvSpPr>
          <p:cNvPr id="3" name="Subtitle 2"/>
          <p:cNvSpPr>
            <a:spLocks noGrp="1"/>
          </p:cNvSpPr>
          <p:nvPr>
            <p:ph type="subTitle" idx="1"/>
          </p:nvPr>
        </p:nvSpPr>
        <p:spPr>
          <a:xfrm>
            <a:off x="1524000" y="3902484"/>
            <a:ext cx="9144000" cy="774019"/>
          </a:xfrm>
        </p:spPr>
        <p:txBody>
          <a:bodyPr/>
          <a:lstStyle/>
          <a:p>
            <a:r>
              <a:rPr lang="en-US" b="1" dirty="0"/>
              <a:t>Inspiration and take </a:t>
            </a:r>
            <a:r>
              <a:rPr lang="en-US" b="1" dirty="0" err="1"/>
              <a:t>aways</a:t>
            </a:r>
            <a:r>
              <a:rPr lang="en-US" b="1" dirty="0"/>
              <a:t> from Gate 21 / Denmark</a:t>
            </a:r>
          </a:p>
        </p:txBody>
      </p:sp>
      <p:sp>
        <p:nvSpPr>
          <p:cNvPr id="4" name="Subtitle 2"/>
          <p:cNvSpPr txBox="1">
            <a:spLocks/>
          </p:cNvSpPr>
          <p:nvPr/>
        </p:nvSpPr>
        <p:spPr>
          <a:xfrm>
            <a:off x="1524000" y="4890907"/>
            <a:ext cx="9144000" cy="7740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Anna Thormann, Gate 21</a:t>
            </a:r>
          </a:p>
          <a:p>
            <a:pPr algn="l"/>
            <a:r>
              <a:rPr lang="en-US" dirty="0"/>
              <a:t>MOVE </a:t>
            </a:r>
            <a:r>
              <a:rPr lang="en-US" dirty="0" err="1"/>
              <a:t>Partnermeeting</a:t>
            </a:r>
            <a:r>
              <a:rPr lang="en-US" dirty="0"/>
              <a:t>, </a:t>
            </a:r>
            <a:r>
              <a:rPr lang="en-US" dirty="0" err="1"/>
              <a:t>Mechelen</a:t>
            </a:r>
            <a:r>
              <a:rPr lang="en-US" dirty="0"/>
              <a:t>, 05.03.2020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2413" y="5059536"/>
            <a:ext cx="3057525" cy="1210780"/>
          </a:xfrm>
          <a:prstGeom prst="rect">
            <a:avLst/>
          </a:prstGeom>
        </p:spPr>
      </p:pic>
    </p:spTree>
    <p:extLst>
      <p:ext uri="{BB962C8B-B14F-4D97-AF65-F5344CB8AC3E}">
        <p14:creationId xmlns:p14="http://schemas.microsoft.com/office/powerpoint/2010/main" val="259254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E3C70D8-6A82-403F-81B1-110BCA8C08DB}"/>
              </a:ext>
            </a:extLst>
          </p:cNvPr>
          <p:cNvPicPr>
            <a:picLocks noChangeAspect="1"/>
          </p:cNvPicPr>
          <p:nvPr/>
        </p:nvPicPr>
        <p:blipFill rotWithShape="1">
          <a:blip r:embed="rId3"/>
          <a:srcRect b="23783"/>
          <a:stretch/>
        </p:blipFill>
        <p:spPr>
          <a:xfrm>
            <a:off x="2501608" y="130951"/>
            <a:ext cx="4742994" cy="6007344"/>
          </a:xfrm>
          <a:prstGeom prst="rect">
            <a:avLst/>
          </a:prstGeom>
        </p:spPr>
      </p:pic>
      <p:sp>
        <p:nvSpPr>
          <p:cNvPr id="7" name="Tekstfelt 6">
            <a:extLst>
              <a:ext uri="{FF2B5EF4-FFF2-40B4-BE49-F238E27FC236}">
                <a16:creationId xmlns:a16="http://schemas.microsoft.com/office/drawing/2014/main" id="{B25D1926-6858-4BB0-8B4A-AADDB4634D71}"/>
              </a:ext>
            </a:extLst>
          </p:cNvPr>
          <p:cNvSpPr txBox="1"/>
          <p:nvPr/>
        </p:nvSpPr>
        <p:spPr>
          <a:xfrm>
            <a:off x="361578" y="118109"/>
            <a:ext cx="1989222" cy="1200329"/>
          </a:xfrm>
          <a:prstGeom prst="rect">
            <a:avLst/>
          </a:prstGeom>
          <a:noFill/>
        </p:spPr>
        <p:txBody>
          <a:bodyPr wrap="square" rtlCol="0">
            <a:spAutoFit/>
          </a:bodyPr>
          <a:lstStyle/>
          <a:p>
            <a:r>
              <a:rPr lang="da-DK" dirty="0" err="1"/>
              <a:t>Traveltimes</a:t>
            </a:r>
            <a:r>
              <a:rPr lang="da-DK" dirty="0"/>
              <a:t> </a:t>
            </a:r>
            <a:r>
              <a:rPr lang="da-DK" dirty="0" err="1"/>
              <a:t>without</a:t>
            </a:r>
            <a:r>
              <a:rPr lang="da-DK" dirty="0"/>
              <a:t> a car:</a:t>
            </a:r>
          </a:p>
          <a:p>
            <a:r>
              <a:rPr lang="da-DK" dirty="0"/>
              <a:t>Red is 1,5 – 2 </a:t>
            </a:r>
            <a:r>
              <a:rPr lang="da-DK" dirty="0" err="1"/>
              <a:t>hours</a:t>
            </a:r>
            <a:r>
              <a:rPr lang="da-DK" dirty="0"/>
              <a:t> to </a:t>
            </a:r>
            <a:r>
              <a:rPr lang="da-DK" dirty="0" err="1"/>
              <a:t>education</a:t>
            </a:r>
            <a:r>
              <a:rPr lang="da-DK" dirty="0"/>
              <a:t>.</a:t>
            </a:r>
          </a:p>
        </p:txBody>
      </p:sp>
      <p:sp>
        <p:nvSpPr>
          <p:cNvPr id="9" name="Tekstfelt 8">
            <a:extLst>
              <a:ext uri="{FF2B5EF4-FFF2-40B4-BE49-F238E27FC236}">
                <a16:creationId xmlns:a16="http://schemas.microsoft.com/office/drawing/2014/main" id="{0A885EE5-15E2-413B-B19D-F8F52DEE1644}"/>
              </a:ext>
            </a:extLst>
          </p:cNvPr>
          <p:cNvSpPr txBox="1"/>
          <p:nvPr/>
        </p:nvSpPr>
        <p:spPr>
          <a:xfrm>
            <a:off x="554805" y="5122094"/>
            <a:ext cx="1387011" cy="646331"/>
          </a:xfrm>
          <a:prstGeom prst="rect">
            <a:avLst/>
          </a:prstGeom>
          <a:noFill/>
        </p:spPr>
        <p:txBody>
          <a:bodyPr wrap="square" rtlCol="0">
            <a:spAutoFit/>
          </a:bodyPr>
          <a:lstStyle/>
          <a:p>
            <a:r>
              <a:rPr lang="da-DK" dirty="0"/>
              <a:t>60% have a car</a:t>
            </a:r>
          </a:p>
        </p:txBody>
      </p:sp>
      <p:sp>
        <p:nvSpPr>
          <p:cNvPr id="10" name="Tekstfelt 9">
            <a:extLst>
              <a:ext uri="{FF2B5EF4-FFF2-40B4-BE49-F238E27FC236}">
                <a16:creationId xmlns:a16="http://schemas.microsoft.com/office/drawing/2014/main" id="{612E0BFF-25A1-4418-A136-3F8E2CD185FA}"/>
              </a:ext>
            </a:extLst>
          </p:cNvPr>
          <p:cNvSpPr txBox="1"/>
          <p:nvPr/>
        </p:nvSpPr>
        <p:spPr>
          <a:xfrm>
            <a:off x="456930" y="2209194"/>
            <a:ext cx="2169830" cy="923330"/>
          </a:xfrm>
          <a:prstGeom prst="rect">
            <a:avLst/>
          </a:prstGeom>
          <a:noFill/>
        </p:spPr>
        <p:txBody>
          <a:bodyPr wrap="square" rtlCol="0">
            <a:spAutoFit/>
          </a:bodyPr>
          <a:lstStyle/>
          <a:p>
            <a:r>
              <a:rPr lang="da-DK" dirty="0"/>
              <a:t>70 - 77% of all </a:t>
            </a:r>
            <a:r>
              <a:rPr lang="da-DK" dirty="0" err="1"/>
              <a:t>households</a:t>
            </a:r>
            <a:r>
              <a:rPr lang="da-DK" dirty="0"/>
              <a:t> have a car or more</a:t>
            </a:r>
          </a:p>
        </p:txBody>
      </p:sp>
      <p:sp>
        <p:nvSpPr>
          <p:cNvPr id="11" name="Tekstfelt 10">
            <a:extLst>
              <a:ext uri="{FF2B5EF4-FFF2-40B4-BE49-F238E27FC236}">
                <a16:creationId xmlns:a16="http://schemas.microsoft.com/office/drawing/2014/main" id="{CD176093-5B74-4113-9CE4-ADC9BD02A4A6}"/>
              </a:ext>
            </a:extLst>
          </p:cNvPr>
          <p:cNvSpPr txBox="1"/>
          <p:nvPr/>
        </p:nvSpPr>
        <p:spPr>
          <a:xfrm>
            <a:off x="7489861" y="130951"/>
            <a:ext cx="4479532" cy="1569660"/>
          </a:xfrm>
          <a:prstGeom prst="rect">
            <a:avLst/>
          </a:prstGeom>
          <a:noFill/>
        </p:spPr>
        <p:txBody>
          <a:bodyPr wrap="square" rtlCol="0">
            <a:spAutoFit/>
          </a:bodyPr>
          <a:lstStyle/>
          <a:p>
            <a:r>
              <a:rPr lang="da-DK" sz="3200" dirty="0" err="1"/>
              <a:t>Mobility</a:t>
            </a:r>
            <a:r>
              <a:rPr lang="da-DK" sz="3200" dirty="0"/>
              <a:t> </a:t>
            </a:r>
            <a:r>
              <a:rPr lang="da-DK" sz="3200" dirty="0" err="1"/>
              <a:t>poverty</a:t>
            </a:r>
            <a:r>
              <a:rPr lang="da-DK" sz="3200" dirty="0"/>
              <a:t> in </a:t>
            </a:r>
            <a:r>
              <a:rPr lang="da-DK" sz="3200" dirty="0" err="1"/>
              <a:t>theory</a:t>
            </a:r>
            <a:endParaRPr lang="da-DK" sz="3200" dirty="0"/>
          </a:p>
          <a:p>
            <a:endParaRPr lang="da-DK" sz="3200" dirty="0"/>
          </a:p>
        </p:txBody>
      </p:sp>
      <p:sp>
        <p:nvSpPr>
          <p:cNvPr id="12" name="Pladsholder til indhold 2">
            <a:extLst>
              <a:ext uri="{FF2B5EF4-FFF2-40B4-BE49-F238E27FC236}">
                <a16:creationId xmlns:a16="http://schemas.microsoft.com/office/drawing/2014/main" id="{0DEB5576-14BD-4ACA-A5AF-1773E558298B}"/>
              </a:ext>
            </a:extLst>
          </p:cNvPr>
          <p:cNvSpPr txBox="1">
            <a:spLocks/>
          </p:cNvSpPr>
          <p:nvPr/>
        </p:nvSpPr>
        <p:spPr>
          <a:xfrm>
            <a:off x="7613151" y="2670859"/>
            <a:ext cx="3985052" cy="2347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a:latin typeface="Calibri" panose="020F0502020204030204"/>
              </a:rPr>
              <a:t>Challenge: </a:t>
            </a:r>
            <a:r>
              <a:rPr lang="da-DK" sz="2400" dirty="0" err="1">
                <a:latin typeface="Calibri" panose="020F0502020204030204"/>
              </a:rPr>
              <a:t>little</a:t>
            </a:r>
            <a:r>
              <a:rPr lang="da-DK" sz="2400" dirty="0">
                <a:latin typeface="Calibri" panose="020F0502020204030204"/>
              </a:rPr>
              <a:t> public transport</a:t>
            </a:r>
          </a:p>
          <a:p>
            <a:r>
              <a:rPr lang="da-DK" altLang="da-DK" sz="2400" dirty="0">
                <a:latin typeface="inherit"/>
              </a:rPr>
              <a:t>Option: more </a:t>
            </a:r>
            <a:r>
              <a:rPr lang="da-DK" altLang="da-DK" sz="2400" dirty="0" err="1">
                <a:latin typeface="inherit"/>
              </a:rPr>
              <a:t>departures</a:t>
            </a:r>
            <a:r>
              <a:rPr lang="da-DK" altLang="da-DK" sz="2400" dirty="0">
                <a:latin typeface="inherit"/>
              </a:rPr>
              <a:t> </a:t>
            </a:r>
            <a:r>
              <a:rPr lang="da-DK" altLang="da-DK" sz="2400" dirty="0" err="1">
                <a:latin typeface="inherit"/>
              </a:rPr>
              <a:t>using</a:t>
            </a:r>
            <a:r>
              <a:rPr lang="da-DK" altLang="da-DK" sz="2400" dirty="0">
                <a:latin typeface="inherit"/>
              </a:rPr>
              <a:t> </a:t>
            </a:r>
            <a:r>
              <a:rPr lang="da-DK" altLang="da-DK" sz="2400" dirty="0" err="1">
                <a:latin typeface="inherit"/>
              </a:rPr>
              <a:t>cars</a:t>
            </a:r>
            <a:r>
              <a:rPr lang="da-DK" altLang="da-DK" sz="2400" dirty="0">
                <a:latin typeface="inherit"/>
              </a:rPr>
              <a:t> </a:t>
            </a:r>
            <a:r>
              <a:rPr lang="da-DK" altLang="da-DK" sz="2400" dirty="0" err="1">
                <a:latin typeface="inherit"/>
              </a:rPr>
              <a:t>better</a:t>
            </a:r>
            <a:r>
              <a:rPr lang="da-DK" altLang="da-DK" sz="2400" dirty="0">
                <a:latin typeface="inherit"/>
              </a:rPr>
              <a:t> </a:t>
            </a:r>
          </a:p>
          <a:p>
            <a:r>
              <a:rPr lang="da-DK" altLang="da-DK" sz="2400" dirty="0" err="1">
                <a:latin typeface="inherit"/>
              </a:rPr>
              <a:t>Objective</a:t>
            </a:r>
            <a:r>
              <a:rPr lang="da-DK" altLang="da-DK" sz="2400" dirty="0">
                <a:latin typeface="inherit"/>
              </a:rPr>
              <a:t>: an </a:t>
            </a:r>
            <a:r>
              <a:rPr lang="da-DK" altLang="da-DK" sz="2400" dirty="0" err="1">
                <a:latin typeface="inherit"/>
              </a:rPr>
              <a:t>attractive</a:t>
            </a:r>
            <a:r>
              <a:rPr lang="da-DK" altLang="da-DK" sz="2400" dirty="0">
                <a:latin typeface="inherit"/>
              </a:rPr>
              <a:t> </a:t>
            </a:r>
            <a:r>
              <a:rPr lang="da-DK" altLang="da-DK" sz="2400" dirty="0" err="1">
                <a:latin typeface="inherit"/>
              </a:rPr>
              <a:t>village</a:t>
            </a:r>
            <a:r>
              <a:rPr lang="da-DK" altLang="da-DK" sz="2400" dirty="0">
                <a:latin typeface="inherit"/>
              </a:rPr>
              <a:t> </a:t>
            </a:r>
            <a:r>
              <a:rPr lang="da-DK" altLang="da-DK" sz="2400" dirty="0" err="1">
                <a:latin typeface="inherit"/>
              </a:rPr>
              <a:t>where</a:t>
            </a:r>
            <a:r>
              <a:rPr lang="da-DK" altLang="da-DK" sz="2400" dirty="0">
                <a:latin typeface="inherit"/>
              </a:rPr>
              <a:t> no </a:t>
            </a:r>
            <a:r>
              <a:rPr lang="da-DK" altLang="da-DK" sz="2400" dirty="0" err="1">
                <a:latin typeface="inherit"/>
              </a:rPr>
              <a:t>one</a:t>
            </a:r>
            <a:r>
              <a:rPr lang="da-DK" altLang="da-DK" sz="2400" dirty="0">
                <a:latin typeface="inherit"/>
              </a:rPr>
              <a:t> </a:t>
            </a:r>
            <a:r>
              <a:rPr lang="da-DK" altLang="da-DK" sz="2400" dirty="0" err="1">
                <a:latin typeface="inherit"/>
              </a:rPr>
              <a:t>feels</a:t>
            </a:r>
            <a:r>
              <a:rPr lang="da-DK" altLang="da-DK" sz="2400" dirty="0">
                <a:latin typeface="inherit"/>
              </a:rPr>
              <a:t> </a:t>
            </a:r>
            <a:r>
              <a:rPr lang="da-DK" altLang="da-DK" sz="2400" dirty="0" err="1">
                <a:latin typeface="inherit"/>
              </a:rPr>
              <a:t>trapped</a:t>
            </a:r>
            <a:endParaRPr lang="da-DK" sz="2400" dirty="0">
              <a:latin typeface="Calibri" panose="020F0502020204030204"/>
            </a:endParaRPr>
          </a:p>
        </p:txBody>
      </p:sp>
    </p:spTree>
    <p:extLst>
      <p:ext uri="{BB962C8B-B14F-4D97-AF65-F5344CB8AC3E}">
        <p14:creationId xmlns:p14="http://schemas.microsoft.com/office/powerpoint/2010/main" val="221960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F8CF2-4868-2641-AD53-B8B0B5B426A5}"/>
              </a:ext>
            </a:extLst>
          </p:cNvPr>
          <p:cNvSpPr>
            <a:spLocks noGrp="1"/>
          </p:cNvSpPr>
          <p:nvPr>
            <p:ph type="title"/>
          </p:nvPr>
        </p:nvSpPr>
        <p:spPr/>
        <p:txBody>
          <a:bodyPr/>
          <a:lstStyle/>
          <a:p>
            <a:endParaRPr lang="da-DK"/>
          </a:p>
        </p:txBody>
      </p:sp>
      <p:pic>
        <p:nvPicPr>
          <p:cNvPr id="17" name="Billede 16">
            <a:extLst>
              <a:ext uri="{FF2B5EF4-FFF2-40B4-BE49-F238E27FC236}">
                <a16:creationId xmlns:a16="http://schemas.microsoft.com/office/drawing/2014/main" id="{FB0858E0-9890-5E43-AF0F-D2292AA95C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3700" y="163026"/>
            <a:ext cx="4019030" cy="2934045"/>
          </a:xfrm>
          <a:prstGeom prst="rect">
            <a:avLst/>
          </a:prstGeom>
        </p:spPr>
      </p:pic>
      <p:pic>
        <p:nvPicPr>
          <p:cNvPr id="13" name="Pladsholder til indhold 12">
            <a:extLst>
              <a:ext uri="{FF2B5EF4-FFF2-40B4-BE49-F238E27FC236}">
                <a16:creationId xmlns:a16="http://schemas.microsoft.com/office/drawing/2014/main" id="{C3E72915-F991-5841-8331-966A2902A6AD}"/>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042429" y="1825625"/>
            <a:ext cx="6107141" cy="4351338"/>
          </a:xfrm>
        </p:spPr>
      </p:pic>
      <p:pic>
        <p:nvPicPr>
          <p:cNvPr id="15" name="Billede 14">
            <a:extLst>
              <a:ext uri="{FF2B5EF4-FFF2-40B4-BE49-F238E27FC236}">
                <a16:creationId xmlns:a16="http://schemas.microsoft.com/office/drawing/2014/main" id="{9A60D3A4-F361-0845-ACBE-09E0EDC6DE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268" y="163026"/>
            <a:ext cx="3591637" cy="2690261"/>
          </a:xfrm>
          <a:prstGeom prst="rect">
            <a:avLst/>
          </a:prstGeom>
        </p:spPr>
      </p:pic>
    </p:spTree>
    <p:extLst>
      <p:ext uri="{BB962C8B-B14F-4D97-AF65-F5344CB8AC3E}">
        <p14:creationId xmlns:p14="http://schemas.microsoft.com/office/powerpoint/2010/main" val="168899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6D770-261E-4546-BD97-1081A534146F}"/>
              </a:ext>
            </a:extLst>
          </p:cNvPr>
          <p:cNvSpPr>
            <a:spLocks noGrp="1"/>
          </p:cNvSpPr>
          <p:nvPr>
            <p:ph type="title"/>
          </p:nvPr>
        </p:nvSpPr>
        <p:spPr/>
        <p:txBody>
          <a:bodyPr>
            <a:normAutofit/>
          </a:bodyPr>
          <a:lstStyle/>
          <a:p>
            <a:r>
              <a:rPr lang="da-DK" sz="2800" dirty="0">
                <a:solidFill>
                  <a:srgbClr val="FF0000"/>
                </a:solidFill>
                <a:latin typeface="Arial" panose="020B0604020202020204" pitchFamily="34" charset="0"/>
                <a:cs typeface="Arial" panose="020B0604020202020204" pitchFamily="34" charset="0"/>
              </a:rPr>
              <a:t>Proces is </a:t>
            </a:r>
            <a:r>
              <a:rPr lang="da-DK" sz="2800" dirty="0" err="1">
                <a:solidFill>
                  <a:srgbClr val="FF0000"/>
                </a:solidFill>
                <a:latin typeface="Arial" panose="020B0604020202020204" pitchFamily="34" charset="0"/>
                <a:cs typeface="Arial" panose="020B0604020202020204" pitchFamily="34" charset="0"/>
              </a:rPr>
              <a:t>involving</a:t>
            </a:r>
            <a:r>
              <a:rPr lang="da-DK" sz="2800" dirty="0">
                <a:solidFill>
                  <a:srgbClr val="FF0000"/>
                </a:solidFill>
                <a:latin typeface="Arial" panose="020B0604020202020204" pitchFamily="34" charset="0"/>
                <a:cs typeface="Arial" panose="020B0604020202020204" pitchFamily="34" charset="0"/>
              </a:rPr>
              <a:t> </a:t>
            </a:r>
            <a:r>
              <a:rPr lang="da-DK" sz="2800" dirty="0" err="1">
                <a:solidFill>
                  <a:srgbClr val="FF0000"/>
                </a:solidFill>
                <a:latin typeface="Arial" panose="020B0604020202020204" pitchFamily="34" charset="0"/>
                <a:cs typeface="Arial" panose="020B0604020202020204" pitchFamily="34" charset="0"/>
              </a:rPr>
              <a:t>citizens</a:t>
            </a:r>
            <a:r>
              <a:rPr lang="da-DK" sz="2800" dirty="0">
                <a:solidFill>
                  <a:srgbClr val="FF0000"/>
                </a:solidFill>
                <a:latin typeface="Arial" panose="020B0604020202020204" pitchFamily="34" charset="0"/>
                <a:cs typeface="Arial" panose="020B0604020202020204" pitchFamily="34" charset="0"/>
              </a:rPr>
              <a:t>!</a:t>
            </a:r>
          </a:p>
        </p:txBody>
      </p:sp>
      <p:sp>
        <p:nvSpPr>
          <p:cNvPr id="3" name="Pladsholder til indhold 2">
            <a:extLst>
              <a:ext uri="{FF2B5EF4-FFF2-40B4-BE49-F238E27FC236}">
                <a16:creationId xmlns:a16="http://schemas.microsoft.com/office/drawing/2014/main" id="{0A157469-BC47-4EC3-9BAE-8D8CF3E0D408}"/>
              </a:ext>
            </a:extLst>
          </p:cNvPr>
          <p:cNvSpPr>
            <a:spLocks noGrp="1"/>
          </p:cNvSpPr>
          <p:nvPr>
            <p:ph idx="13"/>
          </p:nvPr>
        </p:nvSpPr>
        <p:spPr>
          <a:xfrm>
            <a:off x="579179" y="1177048"/>
            <a:ext cx="5740557" cy="5363447"/>
          </a:xfrm>
        </p:spPr>
        <p:txBody>
          <a:bodyPr>
            <a:normAutofit/>
          </a:bodyPr>
          <a:lstStyle/>
          <a:p>
            <a:pPr marL="0" indent="0">
              <a:buNone/>
            </a:pPr>
            <a:endParaRPr lang="da-DK" sz="2400" dirty="0"/>
          </a:p>
          <a:p>
            <a:r>
              <a:rPr lang="da-DK" sz="2400" dirty="0"/>
              <a:t>Speak with </a:t>
            </a:r>
            <a:r>
              <a:rPr lang="da-DK" sz="2400" dirty="0" err="1"/>
              <a:t>people</a:t>
            </a:r>
            <a:endParaRPr lang="da-DK" sz="2400" dirty="0"/>
          </a:p>
          <a:p>
            <a:pPr lvl="1"/>
            <a:r>
              <a:rPr lang="da-DK" altLang="da-DK" dirty="0" err="1">
                <a:solidFill>
                  <a:srgbClr val="222222"/>
                </a:solidFill>
                <a:latin typeface="inherit"/>
                <a:cs typeface="Arial" panose="020B0604020202020204" pitchFamily="34" charset="0"/>
              </a:rPr>
              <a:t>Questionnaires</a:t>
            </a:r>
            <a:r>
              <a:rPr lang="da-DK" altLang="da-DK" dirty="0">
                <a:solidFill>
                  <a:srgbClr val="222222"/>
                </a:solidFill>
                <a:latin typeface="inherit"/>
                <a:cs typeface="Arial" panose="020B0604020202020204" pitchFamily="34" charset="0"/>
              </a:rPr>
              <a:t> </a:t>
            </a:r>
          </a:p>
          <a:p>
            <a:pPr lvl="1"/>
            <a:r>
              <a:rPr lang="da-DK" altLang="da-DK" dirty="0" err="1">
                <a:solidFill>
                  <a:srgbClr val="222222"/>
                </a:solidFill>
                <a:latin typeface="inherit"/>
                <a:cs typeface="Arial" panose="020B0604020202020204" pitchFamily="34" charset="0"/>
              </a:rPr>
              <a:t>focus</a:t>
            </a:r>
            <a:r>
              <a:rPr lang="da-DK" altLang="da-DK" dirty="0">
                <a:solidFill>
                  <a:srgbClr val="222222"/>
                </a:solidFill>
                <a:latin typeface="inherit"/>
                <a:cs typeface="Arial" panose="020B0604020202020204" pitchFamily="34" charset="0"/>
              </a:rPr>
              <a:t> </a:t>
            </a:r>
            <a:r>
              <a:rPr lang="da-DK" altLang="da-DK" dirty="0" err="1">
                <a:solidFill>
                  <a:srgbClr val="222222"/>
                </a:solidFill>
                <a:latin typeface="inherit"/>
                <a:cs typeface="Arial" panose="020B0604020202020204" pitchFamily="34" charset="0"/>
              </a:rPr>
              <a:t>group</a:t>
            </a:r>
            <a:r>
              <a:rPr lang="da-DK" altLang="da-DK" dirty="0">
                <a:solidFill>
                  <a:srgbClr val="222222"/>
                </a:solidFill>
                <a:latin typeface="inherit"/>
                <a:cs typeface="Arial" panose="020B0604020202020204" pitchFamily="34" charset="0"/>
              </a:rPr>
              <a:t> interview</a:t>
            </a:r>
            <a:endParaRPr lang="da-DK" altLang="da-DK" sz="900" dirty="0"/>
          </a:p>
          <a:p>
            <a:pPr lvl="1"/>
            <a:endParaRPr lang="da-DK" dirty="0"/>
          </a:p>
          <a:p>
            <a:r>
              <a:rPr lang="da-DK" sz="2400" dirty="0"/>
              <a:t>Find or </a:t>
            </a:r>
            <a:r>
              <a:rPr lang="da-DK" sz="2400" dirty="0" err="1"/>
              <a:t>develop</a:t>
            </a:r>
            <a:r>
              <a:rPr lang="da-DK" sz="2400" dirty="0"/>
              <a:t> new solutions to </a:t>
            </a:r>
            <a:r>
              <a:rPr lang="da-DK" sz="2400" dirty="0" err="1"/>
              <a:t>better</a:t>
            </a:r>
            <a:r>
              <a:rPr lang="da-DK" sz="2400" dirty="0"/>
              <a:t> </a:t>
            </a:r>
            <a:r>
              <a:rPr lang="da-DK" sz="2400" dirty="0" err="1"/>
              <a:t>combined</a:t>
            </a:r>
            <a:r>
              <a:rPr lang="da-DK" sz="2400" dirty="0"/>
              <a:t> transport</a:t>
            </a:r>
          </a:p>
          <a:p>
            <a:pPr lvl="1"/>
            <a:r>
              <a:rPr lang="da-DK" dirty="0"/>
              <a:t>Workshops with </a:t>
            </a:r>
            <a:r>
              <a:rPr lang="da-DK" dirty="0" err="1"/>
              <a:t>citizens</a:t>
            </a:r>
            <a:r>
              <a:rPr lang="da-DK" dirty="0"/>
              <a:t> and </a:t>
            </a:r>
            <a:r>
              <a:rPr lang="da-DK" dirty="0" err="1"/>
              <a:t>different</a:t>
            </a:r>
            <a:r>
              <a:rPr lang="da-DK" dirty="0"/>
              <a:t> </a:t>
            </a:r>
            <a:r>
              <a:rPr lang="da-DK" dirty="0" err="1"/>
              <a:t>suppliers</a:t>
            </a:r>
            <a:endParaRPr lang="da-DK" dirty="0"/>
          </a:p>
          <a:p>
            <a:pPr lvl="1"/>
            <a:r>
              <a:rPr lang="da-DK" dirty="0" err="1"/>
              <a:t>Participate</a:t>
            </a:r>
            <a:r>
              <a:rPr lang="da-DK" dirty="0"/>
              <a:t> in </a:t>
            </a:r>
            <a:r>
              <a:rPr lang="da-DK" dirty="0" err="1"/>
              <a:t>citizens</a:t>
            </a:r>
            <a:r>
              <a:rPr lang="da-DK" dirty="0"/>
              <a:t> meeting</a:t>
            </a:r>
          </a:p>
          <a:p>
            <a:pPr lvl="1"/>
            <a:r>
              <a:rPr lang="da-DK" dirty="0" err="1"/>
              <a:t>Participate</a:t>
            </a:r>
            <a:r>
              <a:rPr lang="da-DK" dirty="0"/>
              <a:t> in </a:t>
            </a:r>
            <a:r>
              <a:rPr lang="da-DK" dirty="0" err="1"/>
              <a:t>local</a:t>
            </a:r>
            <a:r>
              <a:rPr lang="da-DK" dirty="0"/>
              <a:t> </a:t>
            </a:r>
            <a:r>
              <a:rPr lang="da-DK" dirty="0" err="1"/>
              <a:t>activities</a:t>
            </a:r>
            <a:endParaRPr lang="da-DK" dirty="0"/>
          </a:p>
          <a:p>
            <a:pPr lvl="1"/>
            <a:endParaRPr lang="da-DK" sz="1800" dirty="0"/>
          </a:p>
          <a:p>
            <a:r>
              <a:rPr lang="da-DK" sz="2200" dirty="0" err="1"/>
              <a:t>Testing</a:t>
            </a:r>
            <a:r>
              <a:rPr lang="da-DK" sz="2200" dirty="0"/>
              <a:t> solutions</a:t>
            </a:r>
          </a:p>
        </p:txBody>
      </p:sp>
      <p:pic>
        <p:nvPicPr>
          <p:cNvPr id="5" name="Content Placeholder 3">
            <a:extLst>
              <a:ext uri="{FF2B5EF4-FFF2-40B4-BE49-F238E27FC236}">
                <a16:creationId xmlns:a16="http://schemas.microsoft.com/office/drawing/2014/main" id="{13F50F51-B815-47CE-982D-A7EF7EFC47E5}"/>
              </a:ext>
            </a:extLst>
          </p:cNvPr>
          <p:cNvPicPr/>
          <p:nvPr/>
        </p:nvPicPr>
        <p:blipFill>
          <a:blip r:embed="rId3"/>
          <a:stretch>
            <a:fillRect/>
          </a:stretch>
        </p:blipFill>
        <p:spPr>
          <a:xfrm>
            <a:off x="7433482" y="1932507"/>
            <a:ext cx="3234518" cy="4353403"/>
          </a:xfrm>
          <a:prstGeom prst="rect">
            <a:avLst/>
          </a:prstGeom>
        </p:spPr>
      </p:pic>
      <p:pic>
        <p:nvPicPr>
          <p:cNvPr id="6" name="Billede 5" descr="Et billede, der indeholder udendørs, græs, bygning, skiløb&#10;&#10;Automatisk genereret beskrivelse">
            <a:extLst>
              <a:ext uri="{FF2B5EF4-FFF2-40B4-BE49-F238E27FC236}">
                <a16:creationId xmlns:a16="http://schemas.microsoft.com/office/drawing/2014/main" id="{6D2EC6C4-922E-4F75-BD48-188D9A16F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285" y="20851"/>
            <a:ext cx="4247114" cy="6858000"/>
          </a:xfrm>
          <a:prstGeom prst="rect">
            <a:avLst/>
          </a:prstGeom>
        </p:spPr>
      </p:pic>
      <p:sp>
        <p:nvSpPr>
          <p:cNvPr id="4" name="Tekstfelt 3">
            <a:extLst>
              <a:ext uri="{FF2B5EF4-FFF2-40B4-BE49-F238E27FC236}">
                <a16:creationId xmlns:a16="http://schemas.microsoft.com/office/drawing/2014/main" id="{F56E94BE-0592-436C-B7CF-ABB50FECBA85}"/>
              </a:ext>
            </a:extLst>
          </p:cNvPr>
          <p:cNvSpPr txBox="1"/>
          <p:nvPr/>
        </p:nvSpPr>
        <p:spPr>
          <a:xfrm>
            <a:off x="7072355" y="5670582"/>
            <a:ext cx="2651171" cy="769441"/>
          </a:xfrm>
          <a:prstGeom prst="rect">
            <a:avLst/>
          </a:prstGeom>
          <a:noFill/>
        </p:spPr>
        <p:txBody>
          <a:bodyPr wrap="square" rtlCol="0">
            <a:spAutoFit/>
          </a:bodyPr>
          <a:lstStyle/>
          <a:p>
            <a:r>
              <a:rPr lang="da-DK" sz="4400" dirty="0">
                <a:solidFill>
                  <a:schemeClr val="bg1"/>
                </a:solidFill>
              </a:rPr>
              <a:t>Horslunde</a:t>
            </a:r>
          </a:p>
        </p:txBody>
      </p:sp>
      <p:sp>
        <p:nvSpPr>
          <p:cNvPr id="7" name="Rectangle 1">
            <a:extLst>
              <a:ext uri="{FF2B5EF4-FFF2-40B4-BE49-F238E27FC236}">
                <a16:creationId xmlns:a16="http://schemas.microsoft.com/office/drawing/2014/main" id="{82C9C65A-C27E-4240-84E2-7DE469EA9F02}"/>
              </a:ext>
            </a:extLst>
          </p:cNvPr>
          <p:cNvSpPr>
            <a:spLocks noChangeArrowheads="1"/>
          </p:cNvSpPr>
          <p:nvPr/>
        </p:nvSpPr>
        <p:spPr bwMode="auto">
          <a:xfrm>
            <a:off x="0" y="20851"/>
            <a:ext cx="65"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9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57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5">
            <a:extLst>
              <a:ext uri="{FF2B5EF4-FFF2-40B4-BE49-F238E27FC236}">
                <a16:creationId xmlns:a16="http://schemas.microsoft.com/office/drawing/2014/main" id="{23A895EB-14F1-4FC2-B6FB-2DF39C15F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65113"/>
            <a:ext cx="12192001" cy="7828384"/>
          </a:xfrm>
          <a:prstGeom prst="rect">
            <a:avLst/>
          </a:prstGeom>
        </p:spPr>
      </p:pic>
      <p:sp>
        <p:nvSpPr>
          <p:cNvPr id="2" name="Titel 1">
            <a:extLst>
              <a:ext uri="{FF2B5EF4-FFF2-40B4-BE49-F238E27FC236}">
                <a16:creationId xmlns:a16="http://schemas.microsoft.com/office/drawing/2014/main" id="{2CEC4909-FBE4-4805-9EF3-58E36FC61194}"/>
              </a:ext>
            </a:extLst>
          </p:cNvPr>
          <p:cNvSpPr>
            <a:spLocks noGrp="1"/>
          </p:cNvSpPr>
          <p:nvPr>
            <p:ph type="title"/>
          </p:nvPr>
        </p:nvSpPr>
        <p:spPr>
          <a:xfrm>
            <a:off x="304799" y="2820059"/>
            <a:ext cx="5510374" cy="1325563"/>
          </a:xfrm>
        </p:spPr>
        <p:txBody>
          <a:bodyPr/>
          <a:lstStyle/>
          <a:p>
            <a:r>
              <a:rPr lang="da-DK" dirty="0" err="1">
                <a:solidFill>
                  <a:schemeClr val="bg1"/>
                </a:solidFill>
              </a:rPr>
              <a:t>Identified</a:t>
            </a:r>
            <a:r>
              <a:rPr lang="da-DK" dirty="0">
                <a:solidFill>
                  <a:schemeClr val="bg1"/>
                </a:solidFill>
              </a:rPr>
              <a:t> </a:t>
            </a:r>
            <a:r>
              <a:rPr lang="da-DK" dirty="0" err="1">
                <a:solidFill>
                  <a:schemeClr val="bg1"/>
                </a:solidFill>
              </a:rPr>
              <a:t>target</a:t>
            </a:r>
            <a:r>
              <a:rPr lang="da-DK" dirty="0">
                <a:solidFill>
                  <a:schemeClr val="bg1"/>
                </a:solidFill>
              </a:rPr>
              <a:t> </a:t>
            </a:r>
            <a:r>
              <a:rPr lang="da-DK" dirty="0" err="1">
                <a:solidFill>
                  <a:schemeClr val="bg1"/>
                </a:solidFill>
              </a:rPr>
              <a:t>groups</a:t>
            </a:r>
            <a:endParaRPr lang="da-DK" dirty="0">
              <a:solidFill>
                <a:schemeClr val="bg1"/>
              </a:solidFill>
            </a:endParaRPr>
          </a:p>
        </p:txBody>
      </p:sp>
      <p:sp>
        <p:nvSpPr>
          <p:cNvPr id="3" name="Pladsholder til tekst 2">
            <a:extLst>
              <a:ext uri="{FF2B5EF4-FFF2-40B4-BE49-F238E27FC236}">
                <a16:creationId xmlns:a16="http://schemas.microsoft.com/office/drawing/2014/main" id="{195C28B1-981A-421C-84D3-36F6BC49C2A8}"/>
              </a:ext>
            </a:extLst>
          </p:cNvPr>
          <p:cNvSpPr>
            <a:spLocks noGrp="1"/>
          </p:cNvSpPr>
          <p:nvPr>
            <p:ph type="body" idx="1"/>
          </p:nvPr>
        </p:nvSpPr>
        <p:spPr>
          <a:xfrm>
            <a:off x="304799" y="4215417"/>
            <a:ext cx="5624245" cy="2334428"/>
          </a:xfrm>
        </p:spPr>
        <p:txBody>
          <a:bodyPr>
            <a:normAutofit fontScale="92500" lnSpcReduction="20000"/>
          </a:bodyPr>
          <a:lstStyle/>
          <a:p>
            <a:pPr>
              <a:buFont typeface="Wingdings" panose="05000000000000000000" pitchFamily="2" charset="2"/>
              <a:buChar char="Ø"/>
            </a:pPr>
            <a:r>
              <a:rPr lang="da-DK" dirty="0">
                <a:solidFill>
                  <a:schemeClr val="bg1"/>
                </a:solidFill>
              </a:rPr>
              <a:t>Young </a:t>
            </a:r>
            <a:r>
              <a:rPr lang="da-DK" dirty="0" err="1">
                <a:solidFill>
                  <a:schemeClr val="bg1"/>
                </a:solidFill>
              </a:rPr>
              <a:t>people</a:t>
            </a:r>
            <a:r>
              <a:rPr lang="da-DK" dirty="0">
                <a:solidFill>
                  <a:schemeClr val="bg1"/>
                </a:solidFill>
              </a:rPr>
              <a:t> for leisure</a:t>
            </a:r>
          </a:p>
          <a:p>
            <a:pPr>
              <a:buFont typeface="Wingdings" panose="05000000000000000000" pitchFamily="2" charset="2"/>
              <a:buChar char="Ø"/>
            </a:pPr>
            <a:endParaRPr lang="da-DK" dirty="0">
              <a:solidFill>
                <a:schemeClr val="bg1"/>
              </a:solidFill>
            </a:endParaRPr>
          </a:p>
          <a:p>
            <a:pPr>
              <a:buFont typeface="Wingdings" panose="05000000000000000000" pitchFamily="2" charset="2"/>
              <a:buChar char="Ø"/>
            </a:pPr>
            <a:r>
              <a:rPr lang="da-DK" dirty="0" err="1">
                <a:solidFill>
                  <a:schemeClr val="bg1"/>
                </a:solidFill>
              </a:rPr>
              <a:t>Elderly</a:t>
            </a:r>
            <a:r>
              <a:rPr lang="da-DK" dirty="0">
                <a:solidFill>
                  <a:schemeClr val="bg1"/>
                </a:solidFill>
              </a:rPr>
              <a:t> for shopping</a:t>
            </a:r>
          </a:p>
          <a:p>
            <a:pPr>
              <a:buFont typeface="Wingdings" panose="05000000000000000000" pitchFamily="2" charset="2"/>
              <a:buChar char="Ø"/>
            </a:pPr>
            <a:endParaRPr lang="da-DK" dirty="0">
              <a:solidFill>
                <a:schemeClr val="bg1"/>
              </a:solidFill>
            </a:endParaRPr>
          </a:p>
          <a:p>
            <a:pPr>
              <a:buFont typeface="Wingdings" panose="05000000000000000000" pitchFamily="2" charset="2"/>
              <a:buChar char="Ø"/>
            </a:pPr>
            <a:r>
              <a:rPr lang="da-DK" dirty="0">
                <a:solidFill>
                  <a:schemeClr val="bg1"/>
                </a:solidFill>
              </a:rPr>
              <a:t>Families </a:t>
            </a:r>
            <a:r>
              <a:rPr lang="da-DK" dirty="0" err="1">
                <a:solidFill>
                  <a:schemeClr val="bg1"/>
                </a:solidFill>
              </a:rPr>
              <a:t>when</a:t>
            </a:r>
            <a:r>
              <a:rPr lang="da-DK" dirty="0">
                <a:solidFill>
                  <a:schemeClr val="bg1"/>
                </a:solidFill>
              </a:rPr>
              <a:t> </a:t>
            </a:r>
            <a:r>
              <a:rPr lang="da-DK" dirty="0" err="1">
                <a:solidFill>
                  <a:schemeClr val="bg1"/>
                </a:solidFill>
              </a:rPr>
              <a:t>their</a:t>
            </a:r>
            <a:r>
              <a:rPr lang="da-DK" dirty="0">
                <a:solidFill>
                  <a:schemeClr val="bg1"/>
                </a:solidFill>
              </a:rPr>
              <a:t> </a:t>
            </a:r>
            <a:r>
              <a:rPr lang="da-DK" dirty="0" err="1">
                <a:solidFill>
                  <a:schemeClr val="bg1"/>
                </a:solidFill>
              </a:rPr>
              <a:t>children</a:t>
            </a:r>
            <a:r>
              <a:rPr lang="da-DK" dirty="0">
                <a:solidFill>
                  <a:schemeClr val="bg1"/>
                </a:solidFill>
              </a:rPr>
              <a:t> have </a:t>
            </a:r>
            <a:r>
              <a:rPr lang="da-DK" dirty="0" err="1">
                <a:solidFill>
                  <a:schemeClr val="bg1"/>
                </a:solidFill>
              </a:rPr>
              <a:t>activities</a:t>
            </a:r>
            <a:endParaRPr lang="da-DK" dirty="0">
              <a:solidFill>
                <a:schemeClr val="bg1"/>
              </a:solidFill>
            </a:endParaRPr>
          </a:p>
        </p:txBody>
      </p:sp>
      <p:sp>
        <p:nvSpPr>
          <p:cNvPr id="5" name="Rectangle 1">
            <a:extLst>
              <a:ext uri="{FF2B5EF4-FFF2-40B4-BE49-F238E27FC236}">
                <a16:creationId xmlns:a16="http://schemas.microsoft.com/office/drawing/2014/main" id="{06CDA1C5-57C5-457D-8D20-B1F6EA2C1D6F}"/>
              </a:ext>
            </a:extLst>
          </p:cNvPr>
          <p:cNvSpPr>
            <a:spLocks noChangeArrowheads="1"/>
          </p:cNvSpPr>
          <p:nvPr/>
        </p:nvSpPr>
        <p:spPr bwMode="auto">
          <a:xfrm>
            <a:off x="7274105" y="36325"/>
            <a:ext cx="4613096" cy="639150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Most have </a:t>
            </a:r>
            <a:r>
              <a:rPr kumimoji="0" lang="da-DK" altLang="da-DK" sz="2100" b="0" i="0" u="none" strike="noStrike" cap="none" normalizeH="0" baseline="0" dirty="0" err="1">
                <a:ln>
                  <a:noFill/>
                </a:ln>
                <a:solidFill>
                  <a:schemeClr val="bg1"/>
                </a:solidFill>
                <a:effectLst/>
                <a:latin typeface="inherit"/>
              </a:rPr>
              <a:t>cars</a:t>
            </a:r>
            <a:r>
              <a:rPr kumimoji="0" lang="da-DK" altLang="da-DK" sz="2100" b="0" i="0" u="none" strike="noStrike" cap="none" normalizeH="0" baseline="0" dirty="0">
                <a:ln>
                  <a:noFill/>
                </a:ln>
                <a:solidFill>
                  <a:schemeClr val="bg1"/>
                </a:solidFill>
                <a:effectLst/>
                <a:latin typeface="inherit"/>
              </a:rPr>
              <a:t> - </a:t>
            </a:r>
            <a:r>
              <a:rPr kumimoji="0" lang="da-DK" altLang="da-DK" sz="2100" b="0" i="0" u="none" strike="noStrike" cap="none" normalizeH="0" baseline="0" dirty="0" err="1">
                <a:ln>
                  <a:noFill/>
                </a:ln>
                <a:solidFill>
                  <a:schemeClr val="bg1"/>
                </a:solidFill>
                <a:effectLst/>
                <a:latin typeface="inherit"/>
              </a:rPr>
              <a:t>half</a:t>
            </a:r>
            <a:r>
              <a:rPr kumimoji="0" lang="da-DK" altLang="da-DK" sz="2100" b="0" i="0" u="none" strike="noStrike" cap="none" normalizeH="0" baseline="0" dirty="0">
                <a:ln>
                  <a:noFill/>
                </a:ln>
                <a:solidFill>
                  <a:schemeClr val="bg1"/>
                </a:solidFill>
                <a:effectLst/>
                <a:latin typeface="inherit"/>
              </a:rPr>
              <a:t> have more </a:t>
            </a:r>
            <a:r>
              <a:rPr kumimoji="0" lang="da-DK" altLang="da-DK" sz="2100" b="0" i="0" u="none" strike="noStrike" cap="none" normalizeH="0" baseline="0" dirty="0" err="1">
                <a:ln>
                  <a:noFill/>
                </a:ln>
                <a:solidFill>
                  <a:schemeClr val="bg1"/>
                </a:solidFill>
                <a:effectLst/>
                <a:latin typeface="inherit"/>
              </a:rPr>
              <a:t>than</a:t>
            </a:r>
            <a:r>
              <a:rPr kumimoji="0" lang="da-DK" altLang="da-DK" sz="2100" b="0" i="0" u="none" strike="noStrike" cap="none" normalizeH="0" baseline="0" dirty="0">
                <a:ln>
                  <a:noFill/>
                </a:ln>
                <a:solidFill>
                  <a:schemeClr val="bg1"/>
                </a:solidFill>
                <a:effectLst/>
                <a:latin typeface="inherit"/>
              </a:rPr>
              <a:t> 1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87%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car in the </a:t>
            </a:r>
            <a:r>
              <a:rPr kumimoji="0" lang="da-DK" altLang="da-DK" sz="2100" b="0" i="0" u="none" strike="noStrike" cap="none" normalizeH="0" baseline="0" dirty="0" err="1">
                <a:ln>
                  <a:noFill/>
                </a:ln>
                <a:solidFill>
                  <a:schemeClr val="bg1"/>
                </a:solidFill>
                <a:effectLst/>
                <a:latin typeface="inherit"/>
              </a:rPr>
              <a:t>past</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week</a:t>
            </a:r>
            <a:r>
              <a:rPr kumimoji="0" lang="da-DK" altLang="da-DK" sz="2100" b="0" i="0" u="none" strike="noStrike" cap="none" normalizeH="0" baseline="0" dirty="0">
                <a:ln>
                  <a:noFill/>
                </a:ln>
                <a:solidFill>
                  <a:schemeClr val="bg1"/>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38%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bicycles</a:t>
            </a: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22%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bus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400" i="0" u="none" strike="noStrike" cap="none" normalizeH="0" baseline="0" dirty="0">
                <a:ln>
                  <a:noFill/>
                </a:ln>
                <a:solidFill>
                  <a:schemeClr val="bg1"/>
                </a:solidFill>
                <a:effectLst/>
                <a:latin typeface="inherit"/>
              </a:rPr>
              <a:t>But 12% have </a:t>
            </a:r>
            <a:r>
              <a:rPr kumimoji="0" lang="da-DK" altLang="da-DK" sz="2400" i="0" u="none" strike="noStrike" cap="none" normalizeH="0" baseline="0" dirty="0" err="1">
                <a:ln>
                  <a:noFill/>
                </a:ln>
                <a:solidFill>
                  <a:schemeClr val="bg1"/>
                </a:solidFill>
                <a:effectLst/>
                <a:latin typeface="inherit"/>
              </a:rPr>
              <a:t>failed</a:t>
            </a:r>
            <a:r>
              <a:rPr kumimoji="0" lang="da-DK" altLang="da-DK" sz="2400" i="0" u="none" strike="noStrike" cap="none" normalizeH="0" baseline="0" dirty="0">
                <a:ln>
                  <a:noFill/>
                </a:ln>
                <a:solidFill>
                  <a:schemeClr val="bg1"/>
                </a:solidFill>
                <a:effectLst/>
                <a:latin typeface="inherit"/>
              </a:rPr>
              <a:t> to do </a:t>
            </a:r>
            <a:r>
              <a:rPr kumimoji="0" lang="da-DK" altLang="da-DK" sz="2400" i="0" u="none" strike="noStrike" cap="none" normalizeH="0" baseline="0" dirty="0" err="1">
                <a:ln>
                  <a:noFill/>
                </a:ln>
                <a:solidFill>
                  <a:schemeClr val="bg1"/>
                </a:solidFill>
                <a:effectLst/>
                <a:latin typeface="inherit"/>
              </a:rPr>
              <a:t>something</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this</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past</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week</a:t>
            </a:r>
            <a:r>
              <a:rPr kumimoji="0" lang="da-DK" altLang="da-DK" sz="2400" i="0" u="none" strike="noStrike" cap="none" normalizeH="0" baseline="0" dirty="0">
                <a:ln>
                  <a:noFill/>
                </a:ln>
                <a:solidFill>
                  <a:schemeClr val="bg1"/>
                </a:solidFill>
                <a:effectLst/>
                <a:latin typeface="inherit"/>
              </a:rPr>
              <a:t> due to </a:t>
            </a:r>
            <a:r>
              <a:rPr kumimoji="0" lang="da-DK" altLang="da-DK" sz="2400" i="0" u="none" strike="noStrike" cap="none" normalizeH="0" baseline="0" dirty="0" err="1">
                <a:ln>
                  <a:noFill/>
                </a:ln>
                <a:solidFill>
                  <a:schemeClr val="bg1"/>
                </a:solidFill>
                <a:effectLst/>
                <a:latin typeface="inherit"/>
              </a:rPr>
              <a:t>lack</a:t>
            </a:r>
            <a:r>
              <a:rPr kumimoji="0" lang="da-DK" altLang="da-DK" sz="2400" i="0" u="none" strike="noStrike" cap="none" normalizeH="0" baseline="0" dirty="0">
                <a:ln>
                  <a:noFill/>
                </a:ln>
                <a:solidFill>
                  <a:schemeClr val="bg1"/>
                </a:solidFill>
                <a:effectLst/>
                <a:latin typeface="inherit"/>
              </a:rPr>
              <a:t> of transport options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52% never </a:t>
            </a:r>
            <a:r>
              <a:rPr kumimoji="0" lang="da-DK" altLang="da-DK" sz="2100" b="0" i="0" u="none" strike="noStrike" cap="none" normalizeH="0" baseline="0" dirty="0" err="1">
                <a:ln>
                  <a:noFill/>
                </a:ln>
                <a:solidFill>
                  <a:schemeClr val="bg1"/>
                </a:solidFill>
                <a:effectLst/>
                <a:latin typeface="inherit"/>
              </a:rPr>
              <a:t>use</a:t>
            </a:r>
            <a:r>
              <a:rPr kumimoji="0" lang="da-DK" altLang="da-DK" sz="2100" b="0" i="0" u="none" strike="noStrike" cap="none" normalizeH="0" baseline="0" dirty="0">
                <a:ln>
                  <a:noFill/>
                </a:ln>
                <a:solidFill>
                  <a:schemeClr val="bg1"/>
                </a:solidFill>
                <a:effectLst/>
                <a:latin typeface="inherit"/>
              </a:rPr>
              <a:t> the bus, 9% </a:t>
            </a:r>
            <a:r>
              <a:rPr kumimoji="0" lang="da-DK" altLang="da-DK" sz="2100" b="0" i="0" u="none" strike="noStrike" cap="none" normalizeH="0" baseline="0" dirty="0" err="1">
                <a:ln>
                  <a:noFill/>
                </a:ln>
                <a:solidFill>
                  <a:schemeClr val="bg1"/>
                </a:solidFill>
                <a:effectLst/>
                <a:latin typeface="inherit"/>
              </a:rPr>
              <a:t>use</a:t>
            </a:r>
            <a:r>
              <a:rPr kumimoji="0" lang="da-DK" altLang="da-DK" sz="2100" b="0" i="0" u="none" strike="noStrike" cap="none" normalizeH="0" baseline="0" dirty="0">
                <a:ln>
                  <a:noFill/>
                </a:ln>
                <a:solidFill>
                  <a:schemeClr val="bg1"/>
                </a:solidFill>
                <a:effectLst/>
                <a:latin typeface="inherit"/>
              </a:rPr>
              <a:t> Flextur, 30% do not </a:t>
            </a:r>
            <a:r>
              <a:rPr kumimoji="0" lang="da-DK" altLang="da-DK" sz="2100" b="0" i="0" u="none" strike="noStrike" cap="none" normalizeH="0" baseline="0" dirty="0" err="1">
                <a:ln>
                  <a:noFill/>
                </a:ln>
                <a:solidFill>
                  <a:schemeClr val="bg1"/>
                </a:solidFill>
                <a:effectLst/>
                <a:latin typeface="inherit"/>
              </a:rPr>
              <a:t>know</a:t>
            </a:r>
            <a:r>
              <a:rPr lang="da-DK" altLang="da-DK" sz="2100" dirty="0">
                <a:solidFill>
                  <a:schemeClr val="bg1"/>
                </a:solidFill>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err="1">
                <a:ln>
                  <a:noFill/>
                </a:ln>
                <a:solidFill>
                  <a:schemeClr val="bg1"/>
                </a:solidFill>
                <a:effectLst/>
                <a:latin typeface="inherit"/>
              </a:rPr>
              <a:t>Many</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people</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already</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include</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others</a:t>
            </a:r>
            <a:r>
              <a:rPr kumimoji="0" lang="da-DK" altLang="da-DK" sz="2100" b="0" i="0" u="none" strike="noStrike" cap="none" normalizeH="0" baseline="0" dirty="0">
                <a:ln>
                  <a:noFill/>
                </a:ln>
                <a:solidFill>
                  <a:schemeClr val="bg1"/>
                </a:solidFill>
                <a:effectLst/>
                <a:latin typeface="inherit"/>
              </a:rPr>
              <a:t> in </a:t>
            </a:r>
            <a:r>
              <a:rPr kumimoji="0" lang="da-DK" altLang="da-DK" sz="2100" b="0" i="0" u="none" strike="noStrike" cap="none" normalizeH="0" baseline="0" dirty="0" err="1">
                <a:ln>
                  <a:noFill/>
                </a:ln>
                <a:solidFill>
                  <a:schemeClr val="bg1"/>
                </a:solidFill>
                <a:effectLst/>
                <a:latin typeface="inherit"/>
              </a:rPr>
              <a:t>their</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cars</a:t>
            </a:r>
            <a:r>
              <a:rPr kumimoji="0" lang="da-DK" altLang="da-DK" sz="2100" b="0" i="0" u="none" strike="noStrike" cap="none" normalizeH="0" baseline="0" dirty="0">
                <a:ln>
                  <a:noFill/>
                </a:ln>
                <a:solidFill>
                  <a:schemeClr val="bg1"/>
                </a:solidFill>
                <a:effectLst/>
                <a:latin typeface="inherit"/>
              </a:rPr>
              <a:t> - but…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2400" b="1" dirty="0">
                <a:solidFill>
                  <a:schemeClr val="bg1"/>
                </a:solidFill>
                <a:latin typeface="inherit"/>
              </a:rPr>
              <a:t>1/3</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would</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make</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other</a:t>
            </a:r>
            <a:r>
              <a:rPr kumimoji="0" lang="da-DK" altLang="da-DK" sz="2400" b="1" i="0" u="none" strike="noStrike" cap="none" normalizeH="0" baseline="0" dirty="0">
                <a:ln>
                  <a:noFill/>
                </a:ln>
                <a:solidFill>
                  <a:schemeClr val="bg1"/>
                </a:solidFill>
                <a:effectLst/>
                <a:latin typeface="inherit"/>
              </a:rPr>
              <a:t> decisions </a:t>
            </a:r>
            <a:r>
              <a:rPr kumimoji="0" lang="da-DK" altLang="da-DK" sz="2400" b="1" i="0" u="none" strike="noStrike" cap="none" normalizeH="0" baseline="0" dirty="0" err="1">
                <a:ln>
                  <a:noFill/>
                </a:ln>
                <a:solidFill>
                  <a:schemeClr val="bg1"/>
                </a:solidFill>
                <a:effectLst/>
                <a:latin typeface="inherit"/>
              </a:rPr>
              <a:t>about</a:t>
            </a:r>
            <a:r>
              <a:rPr kumimoji="0" lang="da-DK" altLang="da-DK" sz="2400" b="1" i="0" u="none" strike="noStrike" cap="none" normalizeH="0" baseline="0" dirty="0">
                <a:ln>
                  <a:noFill/>
                </a:ln>
                <a:solidFill>
                  <a:schemeClr val="bg1"/>
                </a:solidFill>
                <a:effectLst/>
                <a:latin typeface="inherit"/>
              </a:rPr>
              <a:t> jobs / leisure / shopping </a:t>
            </a:r>
            <a:r>
              <a:rPr kumimoji="0" lang="da-DK" altLang="da-DK" sz="2400" b="1" i="0" u="none" strike="noStrike" cap="none" normalizeH="0" baseline="0" dirty="0" err="1">
                <a:ln>
                  <a:noFill/>
                </a:ln>
                <a:solidFill>
                  <a:schemeClr val="bg1"/>
                </a:solidFill>
                <a:effectLst/>
                <a:latin typeface="inherit"/>
              </a:rPr>
              <a:t>if</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they</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were</a:t>
            </a:r>
            <a:r>
              <a:rPr kumimoji="0" lang="da-DK" altLang="da-DK" sz="2400" b="1" i="0" u="none" strike="noStrike" cap="none" normalizeH="0" baseline="0" dirty="0">
                <a:ln>
                  <a:noFill/>
                </a:ln>
                <a:solidFill>
                  <a:schemeClr val="bg1"/>
                </a:solidFill>
                <a:effectLst/>
                <a:latin typeface="inherit"/>
              </a:rPr>
              <a:t> not </a:t>
            </a:r>
            <a:r>
              <a:rPr kumimoji="0" lang="da-DK" altLang="da-DK" sz="2400" b="1" i="0" u="none" strike="noStrike" cap="none" normalizeH="0" baseline="0" dirty="0" err="1">
                <a:ln>
                  <a:noFill/>
                </a:ln>
                <a:solidFill>
                  <a:schemeClr val="bg1"/>
                </a:solidFill>
                <a:effectLst/>
                <a:latin typeface="inherit"/>
              </a:rPr>
              <a:t>limited</a:t>
            </a:r>
            <a:r>
              <a:rPr kumimoji="0" lang="da-DK" altLang="da-DK" sz="2400" b="1" i="0" u="none" strike="noStrike" cap="none" normalizeH="0" baseline="0" dirty="0">
                <a:ln>
                  <a:noFill/>
                </a:ln>
                <a:solidFill>
                  <a:schemeClr val="bg1"/>
                </a:solidFill>
                <a:effectLst/>
                <a:latin typeface="inherit"/>
              </a:rPr>
              <a:t> by transport</a:t>
            </a:r>
            <a:r>
              <a:rPr kumimoji="0" lang="da-DK" altLang="da-DK" sz="2400" b="1" i="0" u="none" strike="noStrike" cap="none" normalizeH="0" baseline="0" dirty="0">
                <a:ln>
                  <a:noFill/>
                </a:ln>
                <a:solidFill>
                  <a:schemeClr val="bg1"/>
                </a:solidFill>
                <a:effectLst/>
              </a:rPr>
              <a:t> </a:t>
            </a:r>
            <a:endParaRPr kumimoji="0" lang="da-DK" altLang="da-DK" sz="24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2132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B677815-1272-4FA7-8253-5795B7118971}"/>
              </a:ext>
            </a:extLst>
          </p:cNvPr>
          <p:cNvSpPr txBox="1">
            <a:spLocks/>
          </p:cNvSpPr>
          <p:nvPr/>
        </p:nvSpPr>
        <p:spPr>
          <a:xfrm>
            <a:off x="1958384" y="317506"/>
            <a:ext cx="8345548" cy="766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200" dirty="0">
                <a:solidFill>
                  <a:srgbClr val="FF0000"/>
                </a:solidFill>
                <a:latin typeface="Arial" panose="020B0604020202020204" pitchFamily="34" charset="0"/>
                <a:cs typeface="Arial" panose="020B0604020202020204" pitchFamily="34" charset="0"/>
              </a:rPr>
              <a:t>Løsninger i landsbyen</a:t>
            </a:r>
          </a:p>
        </p:txBody>
      </p:sp>
      <p:sp>
        <p:nvSpPr>
          <p:cNvPr id="6" name="Tekstfelt 5">
            <a:extLst>
              <a:ext uri="{FF2B5EF4-FFF2-40B4-BE49-F238E27FC236}">
                <a16:creationId xmlns:a16="http://schemas.microsoft.com/office/drawing/2014/main" id="{305EA626-DF66-4792-A0EA-0D1428A94FD6}"/>
              </a:ext>
            </a:extLst>
          </p:cNvPr>
          <p:cNvSpPr txBox="1"/>
          <p:nvPr/>
        </p:nvSpPr>
        <p:spPr>
          <a:xfrm>
            <a:off x="1913199" y="1382080"/>
            <a:ext cx="1717393" cy="4247317"/>
          </a:xfrm>
          <a:prstGeom prst="rect">
            <a:avLst/>
          </a:prstGeom>
          <a:noFill/>
        </p:spPr>
        <p:txBody>
          <a:bodyPr wrap="none" rtlCol="0">
            <a:spAutoFit/>
          </a:bodyPr>
          <a:lstStyle/>
          <a:p>
            <a:r>
              <a:rPr lang="da-DK" dirty="0"/>
              <a:t>El-Delebiler </a:t>
            </a:r>
          </a:p>
          <a:p>
            <a:r>
              <a:rPr lang="da-DK" dirty="0"/>
              <a:t>El-ladcykler</a:t>
            </a:r>
          </a:p>
          <a:p>
            <a:r>
              <a:rPr lang="da-DK" dirty="0"/>
              <a:t>Nabo biler</a:t>
            </a:r>
          </a:p>
          <a:p>
            <a:r>
              <a:rPr lang="da-DK" dirty="0"/>
              <a:t>Samkørsel</a:t>
            </a:r>
          </a:p>
          <a:p>
            <a:endParaRPr lang="da-DK" dirty="0"/>
          </a:p>
          <a:p>
            <a:endParaRPr lang="da-DK" dirty="0"/>
          </a:p>
          <a:p>
            <a:r>
              <a:rPr lang="da-DK" dirty="0"/>
              <a:t>Bus</a:t>
            </a:r>
          </a:p>
          <a:p>
            <a:r>
              <a:rPr lang="da-DK" dirty="0"/>
              <a:t>Flextrafik</a:t>
            </a:r>
          </a:p>
          <a:p>
            <a:r>
              <a:rPr lang="da-DK" dirty="0"/>
              <a:t>Plusture</a:t>
            </a:r>
          </a:p>
          <a:p>
            <a:r>
              <a:rPr lang="da-DK" dirty="0"/>
              <a:t>Skolebus</a:t>
            </a:r>
          </a:p>
          <a:p>
            <a:endParaRPr lang="da-DK" dirty="0"/>
          </a:p>
          <a:p>
            <a:endParaRPr lang="da-DK" dirty="0"/>
          </a:p>
          <a:p>
            <a:r>
              <a:rPr lang="da-DK" dirty="0" err="1"/>
              <a:t>ViGo</a:t>
            </a:r>
            <a:endParaRPr lang="da-DK" dirty="0"/>
          </a:p>
          <a:p>
            <a:r>
              <a:rPr lang="da-DK" dirty="0"/>
              <a:t>Pakkeudlevering</a:t>
            </a:r>
          </a:p>
          <a:p>
            <a:r>
              <a:rPr lang="da-DK" dirty="0"/>
              <a:t>Pop Up butikker</a:t>
            </a:r>
          </a:p>
        </p:txBody>
      </p:sp>
      <p:sp>
        <p:nvSpPr>
          <p:cNvPr id="7" name="Højre klammeparentes 6">
            <a:extLst>
              <a:ext uri="{FF2B5EF4-FFF2-40B4-BE49-F238E27FC236}">
                <a16:creationId xmlns:a16="http://schemas.microsoft.com/office/drawing/2014/main" id="{80F8C00A-9D97-4666-A098-C1BF76E63147}"/>
              </a:ext>
            </a:extLst>
          </p:cNvPr>
          <p:cNvSpPr/>
          <p:nvPr/>
        </p:nvSpPr>
        <p:spPr>
          <a:xfrm>
            <a:off x="3163658" y="1479076"/>
            <a:ext cx="252919" cy="10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8" name="Tekstfelt 7">
            <a:extLst>
              <a:ext uri="{FF2B5EF4-FFF2-40B4-BE49-F238E27FC236}">
                <a16:creationId xmlns:a16="http://schemas.microsoft.com/office/drawing/2014/main" id="{4B9701E5-F0EF-42D2-91C0-4B22F706C33E}"/>
              </a:ext>
            </a:extLst>
          </p:cNvPr>
          <p:cNvSpPr txBox="1"/>
          <p:nvPr/>
        </p:nvSpPr>
        <p:spPr>
          <a:xfrm>
            <a:off x="3436181" y="1790802"/>
            <a:ext cx="1498060" cy="369332"/>
          </a:xfrm>
          <a:prstGeom prst="rect">
            <a:avLst/>
          </a:prstGeom>
          <a:noFill/>
        </p:spPr>
        <p:txBody>
          <a:bodyPr wrap="square" rtlCol="0">
            <a:spAutoFit/>
          </a:bodyPr>
          <a:lstStyle/>
          <a:p>
            <a:r>
              <a:rPr lang="da-DK" dirty="0"/>
              <a:t>Landsby app?</a:t>
            </a:r>
          </a:p>
        </p:txBody>
      </p:sp>
      <p:sp>
        <p:nvSpPr>
          <p:cNvPr id="9" name="Højre klammeparentes 8">
            <a:extLst>
              <a:ext uri="{FF2B5EF4-FFF2-40B4-BE49-F238E27FC236}">
                <a16:creationId xmlns:a16="http://schemas.microsoft.com/office/drawing/2014/main" id="{75BF6C77-1913-4EC2-BE80-02FA89C8D279}"/>
              </a:ext>
            </a:extLst>
          </p:cNvPr>
          <p:cNvSpPr/>
          <p:nvPr/>
        </p:nvSpPr>
        <p:spPr>
          <a:xfrm>
            <a:off x="3198913" y="3135908"/>
            <a:ext cx="252919" cy="10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Tekstfelt 9">
            <a:extLst>
              <a:ext uri="{FF2B5EF4-FFF2-40B4-BE49-F238E27FC236}">
                <a16:creationId xmlns:a16="http://schemas.microsoft.com/office/drawing/2014/main" id="{1026A061-90FB-4D16-98C6-FD427FF10812}"/>
              </a:ext>
            </a:extLst>
          </p:cNvPr>
          <p:cNvSpPr txBox="1"/>
          <p:nvPr/>
        </p:nvSpPr>
        <p:spPr>
          <a:xfrm>
            <a:off x="3461609" y="3193296"/>
            <a:ext cx="1659596" cy="923330"/>
          </a:xfrm>
          <a:prstGeom prst="rect">
            <a:avLst/>
          </a:prstGeom>
          <a:noFill/>
        </p:spPr>
        <p:txBody>
          <a:bodyPr wrap="square" rtlCol="0">
            <a:spAutoFit/>
          </a:bodyPr>
          <a:lstStyle/>
          <a:p>
            <a:r>
              <a:rPr lang="da-DK" dirty="0"/>
              <a:t>Movia og kommunale tilbud</a:t>
            </a:r>
          </a:p>
        </p:txBody>
      </p:sp>
      <p:pic>
        <p:nvPicPr>
          <p:cNvPr id="11" name="Billede 10" descr="Et billede, der indeholder udendørs, træ, himmel, vej&#10;&#10;Automatisk genereret beskrivelse">
            <a:extLst>
              <a:ext uri="{FF2B5EF4-FFF2-40B4-BE49-F238E27FC236}">
                <a16:creationId xmlns:a16="http://schemas.microsoft.com/office/drawing/2014/main" id="{82C6E5EC-623F-486E-ABA3-23024884E349}"/>
              </a:ext>
            </a:extLst>
          </p:cNvPr>
          <p:cNvPicPr>
            <a:picLocks noChangeAspect="1"/>
          </p:cNvPicPr>
          <p:nvPr/>
        </p:nvPicPr>
        <p:blipFill rotWithShape="1">
          <a:blip r:embed="rId3">
            <a:extLst>
              <a:ext uri="{28A0092B-C50C-407E-A947-70E740481C1C}">
                <a14:useLocalDpi xmlns:a14="http://schemas.microsoft.com/office/drawing/2010/main" val="0"/>
              </a:ext>
            </a:extLst>
          </a:blip>
          <a:srcRect l="3338" r="-2" b="-2"/>
          <a:stretch/>
        </p:blipFill>
        <p:spPr>
          <a:xfrm>
            <a:off x="4910964" y="1382079"/>
            <a:ext cx="5730503" cy="4446284"/>
          </a:xfrm>
          <a:prstGeom prst="rect">
            <a:avLst/>
          </a:prstGeom>
        </p:spPr>
      </p:pic>
      <p:sp>
        <p:nvSpPr>
          <p:cNvPr id="2" name="Ellipse 1">
            <a:extLst>
              <a:ext uri="{FF2B5EF4-FFF2-40B4-BE49-F238E27FC236}">
                <a16:creationId xmlns:a16="http://schemas.microsoft.com/office/drawing/2014/main" id="{499D3E3F-F143-46CC-95D6-B00F096C37FD}"/>
              </a:ext>
            </a:extLst>
          </p:cNvPr>
          <p:cNvSpPr/>
          <p:nvPr/>
        </p:nvSpPr>
        <p:spPr>
          <a:xfrm>
            <a:off x="7301459" y="3596412"/>
            <a:ext cx="2635711" cy="1113423"/>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Forsamlingshuset med mødelokaler, køkken, ”flyverarbejdspladser” m.m.</a:t>
            </a:r>
          </a:p>
        </p:txBody>
      </p:sp>
      <p:sp>
        <p:nvSpPr>
          <p:cNvPr id="12" name="Ellipse 11">
            <a:extLst>
              <a:ext uri="{FF2B5EF4-FFF2-40B4-BE49-F238E27FC236}">
                <a16:creationId xmlns:a16="http://schemas.microsoft.com/office/drawing/2014/main" id="{D2E924DF-3097-424B-8E0E-E1B20224DD7F}"/>
              </a:ext>
            </a:extLst>
          </p:cNvPr>
          <p:cNvSpPr/>
          <p:nvPr/>
        </p:nvSpPr>
        <p:spPr>
          <a:xfrm>
            <a:off x="7585113" y="4849626"/>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a:solidFill>
                  <a:schemeClr val="bg1"/>
                </a:solidFill>
              </a:rPr>
              <a:t>Ladestander</a:t>
            </a:r>
            <a:r>
              <a:rPr lang="da-DK" sz="1400" dirty="0">
                <a:solidFill>
                  <a:schemeClr val="bg1"/>
                </a:solidFill>
              </a:rPr>
              <a:t> el-delebil</a:t>
            </a:r>
          </a:p>
        </p:txBody>
      </p:sp>
      <p:sp>
        <p:nvSpPr>
          <p:cNvPr id="13" name="Ellipse 12">
            <a:extLst>
              <a:ext uri="{FF2B5EF4-FFF2-40B4-BE49-F238E27FC236}">
                <a16:creationId xmlns:a16="http://schemas.microsoft.com/office/drawing/2014/main" id="{E2053D5B-F1CE-427C-9A4D-F8A179D81D21}"/>
              </a:ext>
            </a:extLst>
          </p:cNvPr>
          <p:cNvSpPr/>
          <p:nvPr/>
        </p:nvSpPr>
        <p:spPr>
          <a:xfrm>
            <a:off x="4966887" y="4248174"/>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Cykelstativ og dele-ladcykel</a:t>
            </a:r>
          </a:p>
        </p:txBody>
      </p:sp>
      <p:sp>
        <p:nvSpPr>
          <p:cNvPr id="14" name="Ellipse 13">
            <a:extLst>
              <a:ext uri="{FF2B5EF4-FFF2-40B4-BE49-F238E27FC236}">
                <a16:creationId xmlns:a16="http://schemas.microsoft.com/office/drawing/2014/main" id="{C50BC0AD-B8EF-4188-8A08-E625AF164771}"/>
              </a:ext>
            </a:extLst>
          </p:cNvPr>
          <p:cNvSpPr/>
          <p:nvPr/>
        </p:nvSpPr>
        <p:spPr>
          <a:xfrm>
            <a:off x="6538578" y="2911688"/>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Solcelle med ”real tids” tavle</a:t>
            </a:r>
          </a:p>
        </p:txBody>
      </p:sp>
      <p:sp>
        <p:nvSpPr>
          <p:cNvPr id="15" name="Ellipse 14">
            <a:extLst>
              <a:ext uri="{FF2B5EF4-FFF2-40B4-BE49-F238E27FC236}">
                <a16:creationId xmlns:a16="http://schemas.microsoft.com/office/drawing/2014/main" id="{E31F39E4-FFDC-4FA5-BBBF-8D9A3F0E5046}"/>
              </a:ext>
            </a:extLst>
          </p:cNvPr>
          <p:cNvSpPr/>
          <p:nvPr/>
        </p:nvSpPr>
        <p:spPr>
          <a:xfrm>
            <a:off x="9264249" y="3238724"/>
            <a:ext cx="1576862"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Overnatning for turister</a:t>
            </a:r>
          </a:p>
        </p:txBody>
      </p:sp>
      <p:sp>
        <p:nvSpPr>
          <p:cNvPr id="16" name="Ellipse 15">
            <a:extLst>
              <a:ext uri="{FF2B5EF4-FFF2-40B4-BE49-F238E27FC236}">
                <a16:creationId xmlns:a16="http://schemas.microsoft.com/office/drawing/2014/main" id="{B0EA6A94-B38B-49E8-B35F-9894380AC2C3}"/>
              </a:ext>
            </a:extLst>
          </p:cNvPr>
          <p:cNvSpPr/>
          <p:nvPr/>
        </p:nvSpPr>
        <p:spPr>
          <a:xfrm>
            <a:off x="4871754" y="3039115"/>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a:solidFill>
                  <a:schemeClr val="bg1"/>
                </a:solidFill>
              </a:rPr>
              <a:t>PoP</a:t>
            </a:r>
            <a:r>
              <a:rPr lang="da-DK" sz="1400" dirty="0">
                <a:solidFill>
                  <a:schemeClr val="bg1"/>
                </a:solidFill>
              </a:rPr>
              <a:t> Up butikslokale</a:t>
            </a:r>
          </a:p>
        </p:txBody>
      </p:sp>
      <p:sp>
        <p:nvSpPr>
          <p:cNvPr id="18" name="Ellipse 17">
            <a:extLst>
              <a:ext uri="{FF2B5EF4-FFF2-40B4-BE49-F238E27FC236}">
                <a16:creationId xmlns:a16="http://schemas.microsoft.com/office/drawing/2014/main" id="{24FFD890-4238-400C-8F15-DB52E05A6577}"/>
              </a:ext>
            </a:extLst>
          </p:cNvPr>
          <p:cNvSpPr/>
          <p:nvPr/>
        </p:nvSpPr>
        <p:spPr>
          <a:xfrm>
            <a:off x="9436872" y="4375129"/>
            <a:ext cx="1525763" cy="723567"/>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bg1"/>
                </a:solidFill>
              </a:rPr>
              <a:t> Blafferbænk</a:t>
            </a:r>
          </a:p>
        </p:txBody>
      </p:sp>
      <p:sp>
        <p:nvSpPr>
          <p:cNvPr id="19" name="Ellipse 18">
            <a:extLst>
              <a:ext uri="{FF2B5EF4-FFF2-40B4-BE49-F238E27FC236}">
                <a16:creationId xmlns:a16="http://schemas.microsoft.com/office/drawing/2014/main" id="{19D4D5EB-FF6A-470A-A3B4-20D21F77E247}"/>
              </a:ext>
            </a:extLst>
          </p:cNvPr>
          <p:cNvSpPr/>
          <p:nvPr/>
        </p:nvSpPr>
        <p:spPr>
          <a:xfrm>
            <a:off x="8032582" y="1976011"/>
            <a:ext cx="2738026" cy="1192817"/>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Arial" panose="020B0604020202020204" pitchFamily="34" charset="0"/>
                <a:ea typeface="+mj-ea"/>
                <a:cs typeface="Arial" panose="020B0604020202020204" pitchFamily="34" charset="0"/>
              </a:rPr>
              <a:t>Horslundes </a:t>
            </a:r>
            <a:r>
              <a:rPr lang="da-DK" sz="2400" b="1" dirty="0" err="1">
                <a:solidFill>
                  <a:schemeClr val="bg1"/>
                </a:solidFill>
                <a:latin typeface="Arial" panose="020B0604020202020204" pitchFamily="34" charset="0"/>
                <a:ea typeface="+mj-ea"/>
                <a:cs typeface="Arial" panose="020B0604020202020204" pitchFamily="34" charset="0"/>
              </a:rPr>
              <a:t>TrafikHub</a:t>
            </a:r>
            <a:endParaRPr lang="da-DK" sz="2400" b="1" dirty="0">
              <a:solidFill>
                <a:schemeClr val="bg1"/>
              </a:solidFill>
              <a:latin typeface="Arial" panose="020B0604020202020204" pitchFamily="34" charset="0"/>
              <a:ea typeface="+mj-ea"/>
              <a:cs typeface="Arial" panose="020B0604020202020204" pitchFamily="34" charset="0"/>
            </a:endParaRPr>
          </a:p>
        </p:txBody>
      </p:sp>
      <p:sp>
        <p:nvSpPr>
          <p:cNvPr id="20" name="Ellipse 19">
            <a:extLst>
              <a:ext uri="{FF2B5EF4-FFF2-40B4-BE49-F238E27FC236}">
                <a16:creationId xmlns:a16="http://schemas.microsoft.com/office/drawing/2014/main" id="{8C434E89-957B-4A53-B9BE-460A10BD0171}"/>
              </a:ext>
            </a:extLst>
          </p:cNvPr>
          <p:cNvSpPr/>
          <p:nvPr/>
        </p:nvSpPr>
        <p:spPr>
          <a:xfrm>
            <a:off x="5920040" y="3691459"/>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Nem boks til pakker</a:t>
            </a:r>
          </a:p>
        </p:txBody>
      </p:sp>
      <p:sp>
        <p:nvSpPr>
          <p:cNvPr id="3" name="Tekstfelt 2">
            <a:extLst>
              <a:ext uri="{FF2B5EF4-FFF2-40B4-BE49-F238E27FC236}">
                <a16:creationId xmlns:a16="http://schemas.microsoft.com/office/drawing/2014/main" id="{BD37D359-08C8-4BA6-ABE4-3EFA63CBB641}"/>
              </a:ext>
            </a:extLst>
          </p:cNvPr>
          <p:cNvSpPr txBox="1"/>
          <p:nvPr/>
        </p:nvSpPr>
        <p:spPr>
          <a:xfrm>
            <a:off x="7445803" y="421240"/>
            <a:ext cx="4266736" cy="646331"/>
          </a:xfrm>
          <a:prstGeom prst="rect">
            <a:avLst/>
          </a:prstGeom>
          <a:noFill/>
        </p:spPr>
        <p:txBody>
          <a:bodyPr wrap="square" rtlCol="0">
            <a:spAutoFit/>
          </a:bodyPr>
          <a:lstStyle/>
          <a:p>
            <a:r>
              <a:rPr lang="da-DK" dirty="0"/>
              <a:t>New business models</a:t>
            </a:r>
          </a:p>
          <a:p>
            <a:r>
              <a:rPr lang="da-DK" dirty="0"/>
              <a:t>Local </a:t>
            </a:r>
            <a:r>
              <a:rPr lang="da-DK" dirty="0" err="1"/>
              <a:t>empowerment</a:t>
            </a:r>
            <a:endParaRPr lang="da-DK" dirty="0"/>
          </a:p>
        </p:txBody>
      </p:sp>
      <p:pic>
        <p:nvPicPr>
          <p:cNvPr id="22" name="Billede 21">
            <a:extLst>
              <a:ext uri="{FF2B5EF4-FFF2-40B4-BE49-F238E27FC236}">
                <a16:creationId xmlns:a16="http://schemas.microsoft.com/office/drawing/2014/main" id="{008B9989-DBDF-4195-965A-A11BCF407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6799" y="4703219"/>
            <a:ext cx="2967069" cy="1894137"/>
          </a:xfrm>
          <a:prstGeom prst="rect">
            <a:avLst/>
          </a:prstGeom>
        </p:spPr>
      </p:pic>
    </p:spTree>
    <p:extLst>
      <p:ext uri="{BB962C8B-B14F-4D97-AF65-F5344CB8AC3E}">
        <p14:creationId xmlns:p14="http://schemas.microsoft.com/office/powerpoint/2010/main" val="117727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391030" y="5157338"/>
            <a:ext cx="7503603" cy="715591"/>
          </a:xfrm>
        </p:spPr>
        <p:txBody>
          <a:bodyPr>
            <a:normAutofit fontScale="90000"/>
          </a:bodyPr>
          <a:lstStyle/>
          <a:p>
            <a:br>
              <a:rPr lang="sv-SE" dirty="0"/>
            </a:br>
            <a:br>
              <a:rPr lang="sv-SE" dirty="0"/>
            </a:br>
            <a:br>
              <a:rPr lang="sv-SE" dirty="0"/>
            </a:br>
            <a:br>
              <a:rPr lang="sv-SE" dirty="0"/>
            </a:br>
            <a:br>
              <a:rPr lang="sv-SE" dirty="0"/>
            </a:br>
            <a:r>
              <a:rPr lang="sv-SE" dirty="0"/>
              <a:t>                                                           </a:t>
            </a: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sz="4400" b="1" dirty="0">
                <a:latin typeface="+mn-lt"/>
              </a:rPr>
            </a:br>
            <a:br>
              <a:rPr lang="sv-SE" sz="4400" dirty="0">
                <a:latin typeface="+mn-lt"/>
                <a:ea typeface="Calibri" panose="020F0502020204030204" pitchFamily="34" charset="0"/>
                <a:cs typeface="Times New Roman" panose="02020603050405020304" pitchFamily="18" charset="0"/>
              </a:rPr>
            </a:br>
            <a:br>
              <a:rPr lang="sv-SE" sz="4400" b="1" dirty="0">
                <a:latin typeface="+mn-lt"/>
              </a:rPr>
            </a:br>
            <a:r>
              <a:rPr lang="sv-SE" sz="4000" b="1" dirty="0"/>
              <a:t> </a:t>
            </a:r>
            <a:br>
              <a:rPr lang="sv-SE" sz="3200" dirty="0"/>
            </a:br>
            <a:br>
              <a:rPr lang="sv-SE" sz="3200" dirty="0"/>
            </a:br>
            <a:br>
              <a:rPr lang="sv-SE" dirty="0"/>
            </a:br>
            <a:endParaRPr lang="sv-SE" dirty="0"/>
          </a:p>
        </p:txBody>
      </p:sp>
      <p:sp>
        <p:nvSpPr>
          <p:cNvPr id="3" name="Underrubrik 2"/>
          <p:cNvSpPr>
            <a:spLocks noGrp="1"/>
          </p:cNvSpPr>
          <p:nvPr>
            <p:ph type="subTitle" idx="1"/>
          </p:nvPr>
        </p:nvSpPr>
        <p:spPr/>
        <p:txBody>
          <a:bodyPr/>
          <a:lstStyle/>
          <a:p>
            <a:r>
              <a:rPr lang="sv-SE" b="0" dirty="0"/>
              <a:t>Michael </a:t>
            </a:r>
            <a:r>
              <a:rPr lang="sv-SE" b="0" dirty="0" err="1"/>
              <a:t>johansson</a:t>
            </a:r>
            <a:r>
              <a:rPr lang="sv-SE" b="0" dirty="0"/>
              <a:t> &amp; Torleif </a:t>
            </a:r>
            <a:r>
              <a:rPr lang="sv-SE" b="0" dirty="0" err="1"/>
              <a:t>Bramryd</a:t>
            </a:r>
            <a:r>
              <a:rPr lang="sv-SE" b="0" dirty="0"/>
              <a:t> / Miljöstrategi – ism – lunds universitet</a:t>
            </a:r>
          </a:p>
        </p:txBody>
      </p:sp>
      <p:pic>
        <p:nvPicPr>
          <p:cNvPr id="4" name="Bildobjekt 3"/>
          <p:cNvPicPr>
            <a:picLocks noChangeAspect="1"/>
          </p:cNvPicPr>
          <p:nvPr/>
        </p:nvPicPr>
        <p:blipFill>
          <a:blip r:embed="rId2"/>
          <a:stretch>
            <a:fillRect/>
          </a:stretch>
        </p:blipFill>
        <p:spPr>
          <a:xfrm>
            <a:off x="8377571" y="152474"/>
            <a:ext cx="1737511" cy="627942"/>
          </a:xfrm>
          <a:prstGeom prst="rect">
            <a:avLst/>
          </a:prstGeom>
        </p:spPr>
      </p:pic>
      <p:pic>
        <p:nvPicPr>
          <p:cNvPr id="6" name="Billede 2"/>
          <p:cNvPicPr/>
          <p:nvPr/>
        </p:nvPicPr>
        <p:blipFill>
          <a:blip r:embed="rId3" cstate="print">
            <a:extLst>
              <a:ext uri="{28A0092B-C50C-407E-A947-70E740481C1C}">
                <a14:useLocalDpi xmlns:a14="http://schemas.microsoft.com/office/drawing/2010/main" val="0"/>
              </a:ext>
            </a:extLst>
          </a:blip>
          <a:stretch>
            <a:fillRect/>
          </a:stretch>
        </p:blipFill>
        <p:spPr>
          <a:xfrm>
            <a:off x="10115082" y="92076"/>
            <a:ext cx="1899920" cy="688340"/>
          </a:xfrm>
          <a:prstGeom prst="rect">
            <a:avLst/>
          </a:prstGeom>
        </p:spPr>
      </p:pic>
      <p:sp>
        <p:nvSpPr>
          <p:cNvPr id="5" name="Rektangel 4"/>
          <p:cNvSpPr/>
          <p:nvPr/>
        </p:nvSpPr>
        <p:spPr>
          <a:xfrm>
            <a:off x="4252172" y="1404812"/>
            <a:ext cx="797686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Evaluation of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changes</a:t>
            </a: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 and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processes</a:t>
            </a: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 on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how</a:t>
            </a:r>
            <a:endPar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800" b="1" dirty="0">
                <a:solidFill>
                  <a:srgbClr val="9C6114"/>
                </a:solidFill>
                <a:latin typeface="Arial" panose="020B0604020202020204" pitchFamily="34" charset="0"/>
                <a:cs typeface="Arial" panose="020B0604020202020204" pitchFamily="34" charset="0"/>
              </a:rPr>
              <a:t>It is </a:t>
            </a:r>
            <a:r>
              <a:rPr lang="da-DK" sz="2800" b="1" dirty="0" err="1">
                <a:solidFill>
                  <a:srgbClr val="9C6114"/>
                </a:solidFill>
                <a:latin typeface="Arial" panose="020B0604020202020204" pitchFamily="34" charset="0"/>
                <a:cs typeface="Arial" panose="020B0604020202020204" pitchFamily="34" charset="0"/>
              </a:rPr>
              <a:t>sustainable</a:t>
            </a:r>
            <a:r>
              <a:rPr lang="da-DK" sz="2800" b="1" dirty="0">
                <a:solidFill>
                  <a:srgbClr val="9C6114"/>
                </a:solidFill>
                <a:latin typeface="Arial" panose="020B0604020202020204" pitchFamily="34" charset="0"/>
                <a:cs typeface="Arial" panose="020B0604020202020204" pitchFamily="34" charset="0"/>
              </a:rPr>
              <a:t> - </a:t>
            </a:r>
            <a:r>
              <a:rPr lang="da-DK" sz="2800" b="1" dirty="0" err="1">
                <a:solidFill>
                  <a:srgbClr val="9C6114"/>
                </a:solidFill>
                <a:latin typeface="Arial" panose="020B0604020202020204" pitchFamily="34" charset="0"/>
                <a:cs typeface="Arial" panose="020B0604020202020204" pitchFamily="34" charset="0"/>
              </a:rPr>
              <a:t>governance</a:t>
            </a:r>
            <a:endPar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p:txBody>
      </p:sp>
      <p:graphicFrame>
        <p:nvGraphicFramePr>
          <p:cNvPr id="9" name="Pladsholder til indhold 2">
            <a:extLst>
              <a:ext uri="{FF2B5EF4-FFF2-40B4-BE49-F238E27FC236}">
                <a16:creationId xmlns:a16="http://schemas.microsoft.com/office/drawing/2014/main" id="{C16BE8AA-1937-4BEC-A021-E4F729466049}"/>
              </a:ext>
            </a:extLst>
          </p:cNvPr>
          <p:cNvGraphicFramePr>
            <a:graphicFrameLocks/>
          </p:cNvGraphicFramePr>
          <p:nvPr>
            <p:extLst>
              <p:ext uri="{D42A27DB-BD31-4B8C-83A1-F6EECF244321}">
                <p14:modId xmlns:p14="http://schemas.microsoft.com/office/powerpoint/2010/main" val="1454661094"/>
              </p:ext>
            </p:extLst>
          </p:nvPr>
        </p:nvGraphicFramePr>
        <p:xfrm>
          <a:off x="370554" y="3414203"/>
          <a:ext cx="11644448" cy="22674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82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B7279F-F6CF-4489-BE92-ECD9C4A71E80}"/>
              </a:ext>
            </a:extLst>
          </p:cNvPr>
          <p:cNvSpPr>
            <a:spLocks noGrp="1"/>
          </p:cNvSpPr>
          <p:nvPr>
            <p:ph type="title"/>
          </p:nvPr>
        </p:nvSpPr>
        <p:spPr/>
        <p:txBody>
          <a:bodyPr>
            <a:normAutofit fontScale="90000"/>
          </a:bodyPr>
          <a:lstStyle/>
          <a:p>
            <a:r>
              <a:rPr lang="da-DK" sz="2000" dirty="0"/>
              <a:t>New </a:t>
            </a:r>
            <a:r>
              <a:rPr lang="da-DK" sz="2000" dirty="0" err="1"/>
              <a:t>application</a:t>
            </a:r>
            <a:r>
              <a:rPr lang="da-DK" sz="2000" dirty="0"/>
              <a:t>: </a:t>
            </a:r>
            <a:br>
              <a:rPr lang="da-DK" dirty="0"/>
            </a:br>
            <a:r>
              <a:rPr lang="da-DK" dirty="0" err="1"/>
              <a:t>Mobility</a:t>
            </a:r>
            <a:r>
              <a:rPr lang="da-DK" dirty="0"/>
              <a:t> </a:t>
            </a:r>
            <a:r>
              <a:rPr lang="da-DK" dirty="0" err="1"/>
              <a:t>across</a:t>
            </a:r>
            <a:r>
              <a:rPr lang="da-DK" dirty="0"/>
              <a:t> </a:t>
            </a:r>
            <a:br>
              <a:rPr lang="da-DK" dirty="0"/>
            </a:br>
            <a:r>
              <a:rPr lang="da-DK" dirty="0"/>
              <a:t>– </a:t>
            </a:r>
            <a:r>
              <a:rPr lang="da-DK" dirty="0" err="1"/>
              <a:t>geografies</a:t>
            </a:r>
            <a:r>
              <a:rPr lang="da-DK" dirty="0"/>
              <a:t>, </a:t>
            </a:r>
            <a:r>
              <a:rPr lang="da-DK" dirty="0" err="1"/>
              <a:t>boundaries</a:t>
            </a:r>
            <a:r>
              <a:rPr lang="da-DK" dirty="0"/>
              <a:t> and </a:t>
            </a:r>
            <a:r>
              <a:rPr lang="da-DK" dirty="0" err="1"/>
              <a:t>across</a:t>
            </a:r>
            <a:r>
              <a:rPr lang="da-DK" dirty="0"/>
              <a:t> modes</a:t>
            </a:r>
          </a:p>
        </p:txBody>
      </p:sp>
      <p:sp>
        <p:nvSpPr>
          <p:cNvPr id="5" name="Pladsholder til indhold 4">
            <a:extLst>
              <a:ext uri="{FF2B5EF4-FFF2-40B4-BE49-F238E27FC236}">
                <a16:creationId xmlns:a16="http://schemas.microsoft.com/office/drawing/2014/main" id="{B810F6E5-A8B1-4C2E-B57F-607C3B2E0E49}"/>
              </a:ext>
            </a:extLst>
          </p:cNvPr>
          <p:cNvSpPr>
            <a:spLocks noGrp="1"/>
          </p:cNvSpPr>
          <p:nvPr>
            <p:ph idx="1"/>
          </p:nvPr>
        </p:nvSpPr>
        <p:spPr>
          <a:xfrm>
            <a:off x="725184" y="2085652"/>
            <a:ext cx="5768083" cy="3690617"/>
          </a:xfrm>
        </p:spPr>
        <p:txBody>
          <a:bodyPr>
            <a:normAutofit fontScale="92500" lnSpcReduction="10000"/>
          </a:bodyPr>
          <a:lstStyle/>
          <a:p>
            <a:r>
              <a:rPr lang="da-DK" dirty="0"/>
              <a:t>Living labs in the small </a:t>
            </a:r>
            <a:r>
              <a:rPr lang="da-DK" dirty="0" err="1"/>
              <a:t>village</a:t>
            </a:r>
            <a:r>
              <a:rPr lang="da-DK" dirty="0"/>
              <a:t>: </a:t>
            </a:r>
            <a:r>
              <a:rPr lang="da-DK" dirty="0" err="1"/>
              <a:t>how</a:t>
            </a:r>
            <a:r>
              <a:rPr lang="da-DK" dirty="0"/>
              <a:t> is the model for a </a:t>
            </a:r>
            <a:r>
              <a:rPr lang="da-DK" dirty="0" err="1"/>
              <a:t>sustainable</a:t>
            </a:r>
            <a:r>
              <a:rPr lang="da-DK" dirty="0"/>
              <a:t> transport?</a:t>
            </a:r>
          </a:p>
          <a:p>
            <a:pPr marL="0" indent="0">
              <a:buNone/>
            </a:pPr>
            <a:endParaRPr lang="da-DK" dirty="0"/>
          </a:p>
          <a:p>
            <a:r>
              <a:rPr lang="da-DK" dirty="0" err="1"/>
              <a:t>Combined</a:t>
            </a:r>
            <a:r>
              <a:rPr lang="da-DK" dirty="0"/>
              <a:t> transport from country site to </a:t>
            </a:r>
            <a:r>
              <a:rPr lang="da-DK" dirty="0" err="1"/>
              <a:t>cities</a:t>
            </a:r>
            <a:br>
              <a:rPr lang="da-DK" dirty="0"/>
            </a:br>
            <a:r>
              <a:rPr lang="da-DK" dirty="0" err="1"/>
              <a:t>electric</a:t>
            </a:r>
            <a:r>
              <a:rPr lang="da-DK" dirty="0"/>
              <a:t> bikes to stations, park and ride, ev </a:t>
            </a:r>
            <a:r>
              <a:rPr lang="da-DK" dirty="0" err="1"/>
              <a:t>charging</a:t>
            </a:r>
            <a:r>
              <a:rPr lang="da-DK" dirty="0"/>
              <a:t> in rural stations.</a:t>
            </a:r>
          </a:p>
          <a:p>
            <a:endParaRPr lang="da-DK" dirty="0"/>
          </a:p>
          <a:p>
            <a:r>
              <a:rPr lang="da-DK" dirty="0"/>
              <a:t>Ride </a:t>
            </a:r>
            <a:r>
              <a:rPr lang="da-DK" dirty="0" err="1"/>
              <a:t>sharing</a:t>
            </a:r>
            <a:r>
              <a:rPr lang="da-DK" dirty="0"/>
              <a:t> </a:t>
            </a:r>
            <a:r>
              <a:rPr lang="da-DK" dirty="0" err="1"/>
              <a:t>across</a:t>
            </a:r>
            <a:r>
              <a:rPr lang="da-DK" dirty="0"/>
              <a:t> in </a:t>
            </a:r>
            <a:r>
              <a:rPr lang="da-DK" dirty="0" err="1"/>
              <a:t>travel</a:t>
            </a:r>
            <a:r>
              <a:rPr lang="da-DK" dirty="0"/>
              <a:t> </a:t>
            </a:r>
            <a:r>
              <a:rPr lang="da-DK" dirty="0" err="1"/>
              <a:t>corridors</a:t>
            </a:r>
            <a:endParaRPr lang="da-DK" dirty="0"/>
          </a:p>
          <a:p>
            <a:endParaRPr lang="da-DK" dirty="0"/>
          </a:p>
          <a:p>
            <a:endParaRPr lang="da-DK" dirty="0"/>
          </a:p>
          <a:p>
            <a:endParaRPr lang="da-DK" dirty="0"/>
          </a:p>
          <a:p>
            <a:endParaRPr lang="da-DK" dirty="0"/>
          </a:p>
          <a:p>
            <a:endParaRPr lang="da-DK" dirty="0"/>
          </a:p>
        </p:txBody>
      </p:sp>
      <p:pic>
        <p:nvPicPr>
          <p:cNvPr id="6" name="Picture 2">
            <a:extLst>
              <a:ext uri="{FF2B5EF4-FFF2-40B4-BE49-F238E27FC236}">
                <a16:creationId xmlns:a16="http://schemas.microsoft.com/office/drawing/2014/main" id="{CCEC20A2-46EC-4CA4-A5D6-0B4DB8900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02"/>
          <a:stretch/>
        </p:blipFill>
        <p:spPr bwMode="auto">
          <a:xfrm>
            <a:off x="6751893" y="0"/>
            <a:ext cx="80556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0BBFC2CB-C547-426E-919B-7FD94A77FA84}"/>
              </a:ext>
            </a:extLst>
          </p:cNvPr>
          <p:cNvPicPr>
            <a:picLocks noGrp="1" noChangeAspect="1"/>
          </p:cNvPicPr>
          <p:nvPr>
            <p:ph idx="1"/>
          </p:nvPr>
        </p:nvPicPr>
        <p:blipFill>
          <a:blip r:embed="rId3"/>
          <a:stretch>
            <a:fillRect/>
          </a:stretch>
        </p:blipFill>
        <p:spPr>
          <a:xfrm>
            <a:off x="643467" y="1084410"/>
            <a:ext cx="10905066" cy="4689179"/>
          </a:xfrm>
          <a:prstGeom prst="rect">
            <a:avLst/>
          </a:prstGeom>
        </p:spPr>
      </p:pic>
      <p:sp>
        <p:nvSpPr>
          <p:cNvPr id="2" name="Ellipse 1">
            <a:extLst>
              <a:ext uri="{FF2B5EF4-FFF2-40B4-BE49-F238E27FC236}">
                <a16:creationId xmlns:a16="http://schemas.microsoft.com/office/drawing/2014/main" id="{2988E542-385C-42CB-B9CE-B7E6BCBF7AC3}"/>
              </a:ext>
            </a:extLst>
          </p:cNvPr>
          <p:cNvSpPr/>
          <p:nvPr/>
        </p:nvSpPr>
        <p:spPr>
          <a:xfrm>
            <a:off x="1880171" y="626724"/>
            <a:ext cx="5106256" cy="4109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B2842BA3-4CDD-44F8-8B5A-85251F67FD85}"/>
              </a:ext>
            </a:extLst>
          </p:cNvPr>
          <p:cNvSpPr/>
          <p:nvPr/>
        </p:nvSpPr>
        <p:spPr>
          <a:xfrm>
            <a:off x="5556607" y="532544"/>
            <a:ext cx="5106256" cy="4109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3329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388E8F-898F-47CD-BF37-974E8599FDCE}"/>
              </a:ext>
            </a:extLst>
          </p:cNvPr>
          <p:cNvSpPr>
            <a:spLocks noGrp="1"/>
          </p:cNvSpPr>
          <p:nvPr>
            <p:ph type="title"/>
          </p:nvPr>
        </p:nvSpPr>
        <p:spPr>
          <a:xfrm>
            <a:off x="589560" y="856180"/>
            <a:ext cx="4560584" cy="1128068"/>
          </a:xfrm>
        </p:spPr>
        <p:txBody>
          <a:bodyPr anchor="ctr">
            <a:normAutofit/>
          </a:bodyPr>
          <a:lstStyle/>
          <a:p>
            <a:r>
              <a:rPr lang="da-DK" sz="2500"/>
              <a:t>MOVE – FIMO – (Mobility Across) </a:t>
            </a:r>
            <a:br>
              <a:rPr lang="da-DK" sz="2500"/>
            </a:br>
            <a:r>
              <a:rPr lang="da-DK" sz="2500"/>
              <a:t>Joint meeting 2021</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0C36C42-3161-490E-BC31-A1AB4C8B11B6}"/>
              </a:ext>
            </a:extLst>
          </p:cNvPr>
          <p:cNvSpPr>
            <a:spLocks noGrp="1"/>
          </p:cNvSpPr>
          <p:nvPr>
            <p:ph idx="1"/>
          </p:nvPr>
        </p:nvSpPr>
        <p:spPr>
          <a:xfrm>
            <a:off x="590719" y="2330505"/>
            <a:ext cx="4559425" cy="3979585"/>
          </a:xfrm>
        </p:spPr>
        <p:txBody>
          <a:bodyPr anchor="ctr">
            <a:normAutofit/>
          </a:bodyPr>
          <a:lstStyle/>
          <a:p>
            <a:r>
              <a:rPr lang="da-DK" sz="2000" dirty="0" err="1"/>
              <a:t>Involvement</a:t>
            </a:r>
            <a:r>
              <a:rPr lang="da-DK" sz="2000" dirty="0"/>
              <a:t> of users and stakeholders in new solutions</a:t>
            </a:r>
          </a:p>
          <a:p>
            <a:r>
              <a:rPr lang="da-DK" sz="2000" dirty="0" err="1"/>
              <a:t>Why</a:t>
            </a:r>
            <a:r>
              <a:rPr lang="da-DK" sz="2000" dirty="0"/>
              <a:t> and </a:t>
            </a:r>
            <a:r>
              <a:rPr lang="da-DK" sz="2000" dirty="0" err="1"/>
              <a:t>how</a:t>
            </a:r>
            <a:r>
              <a:rPr lang="da-DK" sz="2000" dirty="0"/>
              <a:t> to do it? </a:t>
            </a:r>
            <a:br>
              <a:rPr lang="da-DK" sz="2000" dirty="0"/>
            </a:br>
            <a:r>
              <a:rPr lang="da-DK" sz="2000" dirty="0"/>
              <a:t>Learnings and </a:t>
            </a:r>
            <a:r>
              <a:rPr lang="da-DK" sz="2000" dirty="0" err="1"/>
              <a:t>effect</a:t>
            </a:r>
            <a:r>
              <a:rPr lang="da-DK" sz="2000" dirty="0"/>
              <a:t> on solutions.</a:t>
            </a:r>
            <a:br>
              <a:rPr lang="da-DK" sz="2000" dirty="0"/>
            </a:br>
            <a:r>
              <a:rPr lang="da-DK" sz="2000" dirty="0" err="1"/>
              <a:t>What</a:t>
            </a:r>
            <a:r>
              <a:rPr lang="da-DK" sz="2000" dirty="0"/>
              <a:t> </a:t>
            </a:r>
            <a:r>
              <a:rPr lang="da-DK" sz="2000" dirty="0" err="1"/>
              <a:t>are</a:t>
            </a:r>
            <a:r>
              <a:rPr lang="da-DK" sz="2000" dirty="0"/>
              <a:t> the </a:t>
            </a:r>
            <a:r>
              <a:rPr lang="da-DK" sz="2000" dirty="0" err="1"/>
              <a:t>role</a:t>
            </a:r>
            <a:r>
              <a:rPr lang="da-DK" sz="2000" dirty="0"/>
              <a:t> for planners?</a:t>
            </a:r>
          </a:p>
          <a:p>
            <a:r>
              <a:rPr lang="da-DK" sz="2000" dirty="0"/>
              <a:t>How is future models for transport – rural and urban </a:t>
            </a:r>
            <a:r>
              <a:rPr lang="da-DK" sz="2000" dirty="0" err="1"/>
              <a:t>connections</a:t>
            </a:r>
            <a:r>
              <a:rPr lang="da-DK" sz="2000" dirty="0"/>
              <a:t>?</a:t>
            </a:r>
          </a:p>
          <a:p>
            <a:r>
              <a:rPr lang="da-DK" sz="2000" dirty="0"/>
              <a:t>New business models / </a:t>
            </a:r>
            <a:r>
              <a:rPr lang="da-DK" sz="2000" dirty="0" err="1"/>
              <a:t>finance</a:t>
            </a:r>
            <a:r>
              <a:rPr lang="da-DK" sz="2000" dirty="0"/>
              <a:t> models /business case</a:t>
            </a:r>
          </a:p>
          <a:p>
            <a:endParaRPr lang="da-DK"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D29E287F-32BC-45CD-8CAD-0FBCD728F6C4}"/>
              </a:ext>
            </a:extLst>
          </p:cNvPr>
          <p:cNvPicPr>
            <a:picLocks noChangeAspect="1"/>
          </p:cNvPicPr>
          <p:nvPr/>
        </p:nvPicPr>
        <p:blipFill rotWithShape="1">
          <a:blip r:embed="rId2">
            <a:extLst>
              <a:ext uri="{28A0092B-C50C-407E-A947-70E740481C1C}">
                <a14:useLocalDpi xmlns:a14="http://schemas.microsoft.com/office/drawing/2010/main" val="0"/>
              </a:ext>
            </a:extLst>
          </a:blip>
          <a:srcRect t="28821" r="1" b="6473"/>
          <a:stretch/>
        </p:blipFill>
        <p:spPr>
          <a:xfrm>
            <a:off x="5977788" y="799352"/>
            <a:ext cx="5425410" cy="5259296"/>
          </a:xfrm>
          <a:prstGeom prst="rect">
            <a:avLst/>
          </a:prstGeom>
        </p:spPr>
      </p:pic>
    </p:spTree>
    <p:extLst>
      <p:ext uri="{BB962C8B-B14F-4D97-AF65-F5344CB8AC3E}">
        <p14:creationId xmlns:p14="http://schemas.microsoft.com/office/powerpoint/2010/main" val="132168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4FCFE339-79C6-47E1-8320-E284C197AB2D}"/>
              </a:ext>
            </a:extLst>
          </p:cNvPr>
          <p:cNvPicPr>
            <a:picLocks noChangeAspect="1"/>
          </p:cNvPicPr>
          <p:nvPr/>
        </p:nvPicPr>
        <p:blipFill rotWithShape="1">
          <a:blip r:embed="rId3">
            <a:extLst>
              <a:ext uri="{28A0092B-C50C-407E-A947-70E740481C1C}">
                <a14:useLocalDpi xmlns:a14="http://schemas.microsoft.com/office/drawing/2010/main" val="0"/>
              </a:ext>
            </a:extLst>
          </a:blip>
          <a:srcRect t="451" b="451"/>
          <a:stretch/>
        </p:blipFill>
        <p:spPr>
          <a:xfrm>
            <a:off x="0" y="9428"/>
            <a:ext cx="12192000" cy="6476999"/>
          </a:xfrm>
          <a:prstGeom prst="rect">
            <a:avLst/>
          </a:prstGeom>
        </p:spPr>
      </p:pic>
      <p:sp>
        <p:nvSpPr>
          <p:cNvPr id="16" name="Rektangel 15">
            <a:extLst>
              <a:ext uri="{FF2B5EF4-FFF2-40B4-BE49-F238E27FC236}">
                <a16:creationId xmlns:a16="http://schemas.microsoft.com/office/drawing/2014/main" id="{D0FD81F2-4E8A-4C56-A7CB-68CAE5416E9F}"/>
              </a:ext>
            </a:extLst>
          </p:cNvPr>
          <p:cNvSpPr/>
          <p:nvPr/>
        </p:nvSpPr>
        <p:spPr>
          <a:xfrm>
            <a:off x="0" y="5643837"/>
            <a:ext cx="12201329" cy="1220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ctangle 5"/>
          <p:cNvSpPr/>
          <p:nvPr/>
        </p:nvSpPr>
        <p:spPr>
          <a:xfrm>
            <a:off x="7241058" y="7467600"/>
            <a:ext cx="5314949" cy="461665"/>
          </a:xfrm>
          <a:prstGeom prst="rect">
            <a:avLst/>
          </a:prstGeom>
        </p:spPr>
        <p:txBody>
          <a:bodyPr wrap="square">
            <a:spAutoFit/>
          </a:bodyPr>
          <a:lstStyle/>
          <a:p>
            <a:pPr algn="r"/>
            <a:r>
              <a:rPr lang="da-DK" sz="2400" dirty="0">
                <a:solidFill>
                  <a:srgbClr val="92D050"/>
                </a:solidFill>
                <a:latin typeface="Arial" panose="020B0604020202020204" pitchFamily="34" charset="0"/>
                <a:ea typeface="Arial Unicode MS" panose="020B0604020202020204" pitchFamily="34" charset="-128"/>
                <a:cs typeface="Arial" panose="020B0604020202020204" pitchFamily="34" charset="0"/>
              </a:rPr>
              <a:t>d. 2. oktober 2018</a:t>
            </a:r>
          </a:p>
        </p:txBody>
      </p:sp>
      <p:pic>
        <p:nvPicPr>
          <p:cNvPr id="5" name="Billede 4">
            <a:extLst>
              <a:ext uri="{FF2B5EF4-FFF2-40B4-BE49-F238E27FC236}">
                <a16:creationId xmlns:a16="http://schemas.microsoft.com/office/drawing/2014/main" id="{48B7AAC9-9447-4481-AA8F-614777788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324" y="5971317"/>
            <a:ext cx="673116" cy="622402"/>
          </a:xfrm>
          <a:prstGeom prst="rect">
            <a:avLst/>
          </a:prstGeom>
        </p:spPr>
      </p:pic>
      <p:pic>
        <p:nvPicPr>
          <p:cNvPr id="15" name="Billede 14">
            <a:extLst>
              <a:ext uri="{FF2B5EF4-FFF2-40B4-BE49-F238E27FC236}">
                <a16:creationId xmlns:a16="http://schemas.microsoft.com/office/drawing/2014/main" id="{138B0EF2-4587-4CD6-BD84-0F8AD1AE1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791200"/>
            <a:ext cx="2061516" cy="954051"/>
          </a:xfrm>
          <a:prstGeom prst="rect">
            <a:avLst/>
          </a:prstGeom>
        </p:spPr>
      </p:pic>
      <p:pic>
        <p:nvPicPr>
          <p:cNvPr id="18" name="Billede 17">
            <a:extLst>
              <a:ext uri="{FF2B5EF4-FFF2-40B4-BE49-F238E27FC236}">
                <a16:creationId xmlns:a16="http://schemas.microsoft.com/office/drawing/2014/main" id="{327DA389-D5F4-4F27-A8EF-B6A58A0EF8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600" y="5986616"/>
            <a:ext cx="2540000" cy="647700"/>
          </a:xfrm>
          <a:prstGeom prst="rect">
            <a:avLst/>
          </a:prstGeom>
        </p:spPr>
      </p:pic>
      <p:pic>
        <p:nvPicPr>
          <p:cNvPr id="12" name="Billede 11">
            <a:extLst>
              <a:ext uri="{FF2B5EF4-FFF2-40B4-BE49-F238E27FC236}">
                <a16:creationId xmlns:a16="http://schemas.microsoft.com/office/drawing/2014/main" id="{7BCD0812-F84C-4BEB-809B-ED1664A068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4613" y="6039447"/>
            <a:ext cx="1720155" cy="516047"/>
          </a:xfrm>
          <a:prstGeom prst="rect">
            <a:avLst/>
          </a:prstGeom>
        </p:spPr>
      </p:pic>
      <p:sp>
        <p:nvSpPr>
          <p:cNvPr id="24" name="Ligebenet trekant 23">
            <a:extLst>
              <a:ext uri="{FF2B5EF4-FFF2-40B4-BE49-F238E27FC236}">
                <a16:creationId xmlns:a16="http://schemas.microsoft.com/office/drawing/2014/main" id="{E436B94F-8D06-42E1-98EA-47D5F9BA7A49}"/>
              </a:ext>
            </a:extLst>
          </p:cNvPr>
          <p:cNvSpPr/>
          <p:nvPr/>
        </p:nvSpPr>
        <p:spPr>
          <a:xfrm rot="8927441">
            <a:off x="4527661" y="1312946"/>
            <a:ext cx="586369" cy="2387956"/>
          </a:xfrm>
          <a:prstGeom prst="triangle">
            <a:avLst>
              <a:gd name="adj" fmla="val 0"/>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Ligebenet trekant 24">
            <a:extLst>
              <a:ext uri="{FF2B5EF4-FFF2-40B4-BE49-F238E27FC236}">
                <a16:creationId xmlns:a16="http://schemas.microsoft.com/office/drawing/2014/main" id="{B1670660-CF58-4C28-9AE3-91F99D066F2F}"/>
              </a:ext>
            </a:extLst>
          </p:cNvPr>
          <p:cNvSpPr/>
          <p:nvPr/>
        </p:nvSpPr>
        <p:spPr>
          <a:xfrm rot="5132158">
            <a:off x="4153271" y="2387297"/>
            <a:ext cx="456109" cy="2870994"/>
          </a:xfrm>
          <a:prstGeom prst="triangle">
            <a:avLst>
              <a:gd name="adj" fmla="val 0"/>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Ligebenet trekant 25">
            <a:extLst>
              <a:ext uri="{FF2B5EF4-FFF2-40B4-BE49-F238E27FC236}">
                <a16:creationId xmlns:a16="http://schemas.microsoft.com/office/drawing/2014/main" id="{05AD1768-7C94-4B70-B90C-FEA050475BC8}"/>
              </a:ext>
            </a:extLst>
          </p:cNvPr>
          <p:cNvSpPr/>
          <p:nvPr/>
        </p:nvSpPr>
        <p:spPr>
          <a:xfrm rot="15347443">
            <a:off x="6467105" y="2120026"/>
            <a:ext cx="545402" cy="1867747"/>
          </a:xfrm>
          <a:prstGeom prst="triangle">
            <a:avLst>
              <a:gd name="adj" fmla="val 25956"/>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e 26">
            <a:extLst>
              <a:ext uri="{FF2B5EF4-FFF2-40B4-BE49-F238E27FC236}">
                <a16:creationId xmlns:a16="http://schemas.microsoft.com/office/drawing/2014/main" id="{F1F10022-D99B-4448-A91B-E99EF26D9BC4}"/>
              </a:ext>
            </a:extLst>
          </p:cNvPr>
          <p:cNvSpPr>
            <a:spLocks noChangeAspect="1"/>
          </p:cNvSpPr>
          <p:nvPr/>
        </p:nvSpPr>
        <p:spPr>
          <a:xfrm>
            <a:off x="7418357" y="1426630"/>
            <a:ext cx="2375049" cy="2239984"/>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e 27">
            <a:extLst>
              <a:ext uri="{FF2B5EF4-FFF2-40B4-BE49-F238E27FC236}">
                <a16:creationId xmlns:a16="http://schemas.microsoft.com/office/drawing/2014/main" id="{55AB9D86-D9FB-488A-A599-EB4BED9544AF}"/>
              </a:ext>
            </a:extLst>
          </p:cNvPr>
          <p:cNvSpPr>
            <a:spLocks noChangeAspect="1"/>
          </p:cNvSpPr>
          <p:nvPr/>
        </p:nvSpPr>
        <p:spPr>
          <a:xfrm>
            <a:off x="712323" y="2906129"/>
            <a:ext cx="2375049" cy="2239984"/>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Ellipse 28">
            <a:extLst>
              <a:ext uri="{FF2B5EF4-FFF2-40B4-BE49-F238E27FC236}">
                <a16:creationId xmlns:a16="http://schemas.microsoft.com/office/drawing/2014/main" id="{6AA10229-F629-40CD-A7E1-2B0C6EBDD47A}"/>
              </a:ext>
            </a:extLst>
          </p:cNvPr>
          <p:cNvSpPr>
            <a:spLocks noChangeAspect="1"/>
          </p:cNvSpPr>
          <p:nvPr/>
        </p:nvSpPr>
        <p:spPr>
          <a:xfrm>
            <a:off x="2296049" y="-229830"/>
            <a:ext cx="2375049" cy="2239984"/>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Tekstfelt 29">
            <a:extLst>
              <a:ext uri="{FF2B5EF4-FFF2-40B4-BE49-F238E27FC236}">
                <a16:creationId xmlns:a16="http://schemas.microsoft.com/office/drawing/2014/main" id="{08A88FF4-EA59-4DD8-873A-C3C4371B264F}"/>
              </a:ext>
            </a:extLst>
          </p:cNvPr>
          <p:cNvSpPr txBox="1"/>
          <p:nvPr/>
        </p:nvSpPr>
        <p:spPr>
          <a:xfrm>
            <a:off x="2824869" y="1041775"/>
            <a:ext cx="1317412" cy="646331"/>
          </a:xfrm>
          <a:prstGeom prst="rect">
            <a:avLst/>
          </a:prstGeom>
          <a:noFill/>
          <a:effectLst>
            <a:outerShdw blurRad="177800" algn="ctr" rotWithShape="0">
              <a:prstClr val="black">
                <a:alpha val="49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FUTURE </a:t>
            </a:r>
          </a:p>
          <a:p>
            <a:pPr algn="ctr"/>
            <a:r>
              <a:rPr lang="sv-SE" b="1" dirty="0">
                <a:solidFill>
                  <a:schemeClr val="bg1"/>
                </a:solidFill>
                <a:latin typeface="Arial" panose="020B0604020202020204" pitchFamily="34" charset="0"/>
                <a:cs typeface="Arial" panose="020B0604020202020204" pitchFamily="34" charset="0"/>
              </a:rPr>
              <a:t>STATIONS</a:t>
            </a:r>
          </a:p>
        </p:txBody>
      </p:sp>
      <p:sp>
        <p:nvSpPr>
          <p:cNvPr id="31" name="Tekstfelt 30">
            <a:extLst>
              <a:ext uri="{FF2B5EF4-FFF2-40B4-BE49-F238E27FC236}">
                <a16:creationId xmlns:a16="http://schemas.microsoft.com/office/drawing/2014/main" id="{6AD7AADE-219F-4E46-9341-C3EFD18A85AF}"/>
              </a:ext>
            </a:extLst>
          </p:cNvPr>
          <p:cNvSpPr txBox="1"/>
          <p:nvPr/>
        </p:nvSpPr>
        <p:spPr>
          <a:xfrm>
            <a:off x="724993" y="3320354"/>
            <a:ext cx="2232341" cy="1200329"/>
          </a:xfrm>
          <a:prstGeom prst="rect">
            <a:avLst/>
          </a:prstGeom>
          <a:noFill/>
          <a:effectLst>
            <a:outerShdw blurRad="241300" dist="38100" dir="2700000" algn="tl" rotWithShape="0">
              <a:prstClr val="black">
                <a:alpha val="48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NEW </a:t>
            </a:r>
          </a:p>
          <a:p>
            <a:pPr algn="ctr"/>
            <a:r>
              <a:rPr lang="sv-SE" b="1" dirty="0">
                <a:solidFill>
                  <a:schemeClr val="bg1"/>
                </a:solidFill>
                <a:latin typeface="Arial" panose="020B0604020202020204" pitchFamily="34" charset="0"/>
                <a:cs typeface="Arial" panose="020B0604020202020204" pitchFamily="34" charset="0"/>
              </a:rPr>
              <a:t>COLLECTIVE </a:t>
            </a:r>
            <a:br>
              <a:rPr lang="sv-SE" b="1" dirty="0">
                <a:solidFill>
                  <a:schemeClr val="bg1"/>
                </a:solidFill>
                <a:latin typeface="Arial" panose="020B0604020202020204" pitchFamily="34" charset="0"/>
                <a:cs typeface="Arial" panose="020B0604020202020204" pitchFamily="34" charset="0"/>
              </a:rPr>
            </a:br>
            <a:r>
              <a:rPr lang="sv-SE" b="1" dirty="0">
                <a:solidFill>
                  <a:schemeClr val="bg1"/>
                </a:solidFill>
                <a:latin typeface="Arial" panose="020B0604020202020204" pitchFamily="34" charset="0"/>
                <a:cs typeface="Arial" panose="020B0604020202020204" pitchFamily="34" charset="0"/>
              </a:rPr>
              <a:t>MOBILITY IN THE  </a:t>
            </a:r>
          </a:p>
          <a:p>
            <a:pPr algn="ctr"/>
            <a:r>
              <a:rPr lang="sv-SE" b="1" dirty="0">
                <a:solidFill>
                  <a:schemeClr val="bg1"/>
                </a:solidFill>
                <a:latin typeface="Arial" panose="020B0604020202020204" pitchFamily="34" charset="0"/>
                <a:cs typeface="Arial" panose="020B0604020202020204" pitchFamily="34" charset="0"/>
              </a:rPr>
              <a:t>COUNTRY SITE</a:t>
            </a:r>
          </a:p>
        </p:txBody>
      </p:sp>
      <p:sp>
        <p:nvSpPr>
          <p:cNvPr id="32" name="Tekstfelt 31">
            <a:extLst>
              <a:ext uri="{FF2B5EF4-FFF2-40B4-BE49-F238E27FC236}">
                <a16:creationId xmlns:a16="http://schemas.microsoft.com/office/drawing/2014/main" id="{6B4CD5D7-88F3-4C03-98E4-806E254BC134}"/>
              </a:ext>
            </a:extLst>
          </p:cNvPr>
          <p:cNvSpPr txBox="1"/>
          <p:nvPr/>
        </p:nvSpPr>
        <p:spPr>
          <a:xfrm>
            <a:off x="7712046" y="2505549"/>
            <a:ext cx="1787670" cy="646331"/>
          </a:xfrm>
          <a:prstGeom prst="rect">
            <a:avLst/>
          </a:prstGeom>
          <a:noFill/>
          <a:effectLst>
            <a:outerShdw blurRad="241300" dist="38100" dir="2700000" algn="tl" rotWithShape="0">
              <a:prstClr val="black">
                <a:alpha val="48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INTELLIGENT</a:t>
            </a:r>
          </a:p>
          <a:p>
            <a:pPr algn="ctr"/>
            <a:r>
              <a:rPr lang="sv-SE" b="1" dirty="0">
                <a:solidFill>
                  <a:schemeClr val="bg1"/>
                </a:solidFill>
                <a:latin typeface="Arial" panose="020B0604020202020204" pitchFamily="34" charset="0"/>
                <a:cs typeface="Arial" panose="020B0604020202020204" pitchFamily="34" charset="0"/>
              </a:rPr>
              <a:t>TRAFFIC INFO</a:t>
            </a:r>
          </a:p>
        </p:txBody>
      </p:sp>
      <p:sp>
        <p:nvSpPr>
          <p:cNvPr id="2" name="Tekstfelt 1">
            <a:extLst>
              <a:ext uri="{FF2B5EF4-FFF2-40B4-BE49-F238E27FC236}">
                <a16:creationId xmlns:a16="http://schemas.microsoft.com/office/drawing/2014/main" id="{9E238F9A-2A4E-47A6-BB7B-E98BBDD39EAE}"/>
              </a:ext>
            </a:extLst>
          </p:cNvPr>
          <p:cNvSpPr txBox="1"/>
          <p:nvPr/>
        </p:nvSpPr>
        <p:spPr>
          <a:xfrm>
            <a:off x="279400" y="5874629"/>
            <a:ext cx="4263775" cy="646331"/>
          </a:xfrm>
          <a:prstGeom prst="rect">
            <a:avLst/>
          </a:prstGeom>
          <a:noFill/>
        </p:spPr>
        <p:txBody>
          <a:bodyPr wrap="square" rtlCol="0">
            <a:spAutoFit/>
          </a:bodyPr>
          <a:lstStyle/>
          <a:p>
            <a:r>
              <a:rPr lang="da-DK" b="1" dirty="0"/>
              <a:t>FUTURE INTELLIGENT MOBILITY IN GREATER COPENHAGEN</a:t>
            </a:r>
          </a:p>
        </p:txBody>
      </p:sp>
      <p:sp>
        <p:nvSpPr>
          <p:cNvPr id="3" name="Tekstfelt 2">
            <a:extLst>
              <a:ext uri="{FF2B5EF4-FFF2-40B4-BE49-F238E27FC236}">
                <a16:creationId xmlns:a16="http://schemas.microsoft.com/office/drawing/2014/main" id="{739222BE-329F-485D-8503-027CC5BED6E8}"/>
              </a:ext>
            </a:extLst>
          </p:cNvPr>
          <p:cNvSpPr txBox="1"/>
          <p:nvPr/>
        </p:nvSpPr>
        <p:spPr>
          <a:xfrm>
            <a:off x="7520904" y="4520683"/>
            <a:ext cx="4489586" cy="1200329"/>
          </a:xfrm>
          <a:prstGeom prst="rect">
            <a:avLst/>
          </a:prstGeom>
          <a:noFill/>
        </p:spPr>
        <p:txBody>
          <a:bodyPr wrap="square" rtlCol="0">
            <a:spAutoFit/>
          </a:bodyPr>
          <a:lstStyle/>
          <a:p>
            <a:r>
              <a:rPr lang="da-DK" i="1" dirty="0" err="1"/>
              <a:t>We</a:t>
            </a:r>
            <a:r>
              <a:rPr lang="da-DK" i="1" dirty="0"/>
              <a:t> </a:t>
            </a:r>
            <a:r>
              <a:rPr lang="da-DK" i="1" dirty="0" err="1"/>
              <a:t>want</a:t>
            </a:r>
            <a:r>
              <a:rPr lang="da-DK" i="1" dirty="0"/>
              <a:t> to </a:t>
            </a:r>
            <a:r>
              <a:rPr lang="da-DK" i="1" dirty="0" err="1"/>
              <a:t>develop</a:t>
            </a:r>
            <a:r>
              <a:rPr lang="da-DK" i="1" dirty="0"/>
              <a:t>, test and </a:t>
            </a:r>
            <a:r>
              <a:rPr lang="da-DK" i="1" dirty="0" err="1"/>
              <a:t>learn</a:t>
            </a:r>
            <a:r>
              <a:rPr lang="da-DK" i="1" dirty="0"/>
              <a:t> </a:t>
            </a:r>
            <a:r>
              <a:rPr lang="da-DK" i="1" dirty="0" err="1"/>
              <a:t>how</a:t>
            </a:r>
            <a:r>
              <a:rPr lang="da-DK" i="1" dirty="0"/>
              <a:t> new intelligent </a:t>
            </a:r>
            <a:r>
              <a:rPr lang="da-DK" i="1" dirty="0" err="1"/>
              <a:t>mobility</a:t>
            </a:r>
            <a:r>
              <a:rPr lang="da-DK" i="1" dirty="0"/>
              <a:t> solutions </a:t>
            </a:r>
            <a:r>
              <a:rPr lang="da-DK" i="1" dirty="0" err="1"/>
              <a:t>can</a:t>
            </a:r>
            <a:r>
              <a:rPr lang="da-DK" i="1" dirty="0"/>
              <a:t> </a:t>
            </a:r>
            <a:r>
              <a:rPr lang="da-DK" i="1" dirty="0" err="1"/>
              <a:t>enhance</a:t>
            </a:r>
            <a:r>
              <a:rPr lang="da-DK" i="1" dirty="0"/>
              <a:t> a more </a:t>
            </a:r>
            <a:r>
              <a:rPr lang="da-DK" i="1" dirty="0" err="1"/>
              <a:t>sustainable</a:t>
            </a:r>
            <a:r>
              <a:rPr lang="da-DK" i="1" dirty="0"/>
              <a:t> transportsystem.</a:t>
            </a:r>
          </a:p>
          <a:p>
            <a:endParaRPr lang="da-DK" i="1" dirty="0"/>
          </a:p>
        </p:txBody>
      </p:sp>
      <p:pic>
        <p:nvPicPr>
          <p:cNvPr id="21" name="Picture 4">
            <a:extLst>
              <a:ext uri="{FF2B5EF4-FFF2-40B4-BE49-F238E27FC236}">
                <a16:creationId xmlns:a16="http://schemas.microsoft.com/office/drawing/2014/main" id="{D081AFE5-E07F-4F3A-9AA3-1EEAB3ECE1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52965" y="96221"/>
            <a:ext cx="3057525" cy="1210780"/>
          </a:xfrm>
          <a:prstGeom prst="rect">
            <a:avLst/>
          </a:prstGeom>
        </p:spPr>
      </p:pic>
    </p:spTree>
    <p:extLst>
      <p:ext uri="{BB962C8B-B14F-4D97-AF65-F5344CB8AC3E}">
        <p14:creationId xmlns:p14="http://schemas.microsoft.com/office/powerpoint/2010/main" val="40504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760A981-3B8B-4EEA-B601-FAD0DE9DA781}"/>
              </a:ext>
            </a:extLst>
          </p:cNvPr>
          <p:cNvPicPr>
            <a:picLocks noChangeAspect="1"/>
          </p:cNvPicPr>
          <p:nvPr/>
        </p:nvPicPr>
        <p:blipFill>
          <a:blip r:embed="rId2"/>
          <a:stretch>
            <a:fillRect/>
          </a:stretch>
        </p:blipFill>
        <p:spPr>
          <a:xfrm>
            <a:off x="1295400" y="304800"/>
            <a:ext cx="8583838" cy="6080021"/>
          </a:xfrm>
          <a:prstGeom prst="rect">
            <a:avLst/>
          </a:prstGeom>
        </p:spPr>
      </p:pic>
    </p:spTree>
    <p:extLst>
      <p:ext uri="{BB962C8B-B14F-4D97-AF65-F5344CB8AC3E}">
        <p14:creationId xmlns:p14="http://schemas.microsoft.com/office/powerpoint/2010/main" val="163167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7AA71-5F9A-4065-9BB4-E031E91EE74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4A458DF-2073-4E08-918C-DBAF4688945C}"/>
              </a:ext>
            </a:extLst>
          </p:cNvPr>
          <p:cNvSpPr>
            <a:spLocks noGrp="1"/>
          </p:cNvSpPr>
          <p:nvPr>
            <p:ph idx="1"/>
          </p:nvPr>
        </p:nvSpPr>
        <p:spPr/>
        <p:txBody>
          <a:bodyPr/>
          <a:lstStyle/>
          <a:p>
            <a:endParaRPr lang="da-DK"/>
          </a:p>
        </p:txBody>
      </p:sp>
      <p:pic>
        <p:nvPicPr>
          <p:cNvPr id="4" name="Picture 2">
            <a:extLst>
              <a:ext uri="{FF2B5EF4-FFF2-40B4-BE49-F238E27FC236}">
                <a16:creationId xmlns:a16="http://schemas.microsoft.com/office/drawing/2014/main" id="{CF753158-2A6D-4B1F-88DE-6B85B76E1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41"/>
          <a:stretch>
            <a:fillRect/>
          </a:stretch>
        </p:blipFill>
        <p:spPr bwMode="auto">
          <a:xfrm>
            <a:off x="762000" y="600613"/>
            <a:ext cx="9360981" cy="58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leboble: rektangel 4">
            <a:extLst>
              <a:ext uri="{FF2B5EF4-FFF2-40B4-BE49-F238E27FC236}">
                <a16:creationId xmlns:a16="http://schemas.microsoft.com/office/drawing/2014/main" id="{689A4415-AD94-4EF1-89AF-906A4A7AA256}"/>
              </a:ext>
            </a:extLst>
          </p:cNvPr>
          <p:cNvSpPr/>
          <p:nvPr/>
        </p:nvSpPr>
        <p:spPr>
          <a:xfrm>
            <a:off x="445143" y="2043113"/>
            <a:ext cx="3206187" cy="1052512"/>
          </a:xfrm>
          <a:prstGeom prst="wedgeRectCallout">
            <a:avLst>
              <a:gd name="adj1" fmla="val -53215"/>
              <a:gd name="adj2" fmla="val 114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enhance</a:t>
            </a:r>
            <a:r>
              <a:rPr lang="da-DK" dirty="0"/>
              <a:t> the green and not </a:t>
            </a:r>
            <a:r>
              <a:rPr lang="da-DK" dirty="0" err="1"/>
              <a:t>be</a:t>
            </a:r>
            <a:r>
              <a:rPr lang="da-DK" dirty="0"/>
              <a:t> dependent on single car </a:t>
            </a:r>
            <a:r>
              <a:rPr lang="da-DK" dirty="0" err="1"/>
              <a:t>use</a:t>
            </a:r>
            <a:r>
              <a:rPr lang="da-DK" dirty="0"/>
              <a:t>?</a:t>
            </a:r>
          </a:p>
        </p:txBody>
      </p:sp>
      <p:sp>
        <p:nvSpPr>
          <p:cNvPr id="6" name="Taleboble: rektangel 5">
            <a:extLst>
              <a:ext uri="{FF2B5EF4-FFF2-40B4-BE49-F238E27FC236}">
                <a16:creationId xmlns:a16="http://schemas.microsoft.com/office/drawing/2014/main" id="{824F691D-A324-4062-9507-9BE0BC9AACC1}"/>
              </a:ext>
            </a:extLst>
          </p:cNvPr>
          <p:cNvSpPr/>
          <p:nvPr/>
        </p:nvSpPr>
        <p:spPr>
          <a:xfrm>
            <a:off x="1124208" y="4285551"/>
            <a:ext cx="3206187" cy="1052512"/>
          </a:xfrm>
          <a:prstGeom prst="wedgeRectCallout">
            <a:avLst>
              <a:gd name="adj1" fmla="val -79655"/>
              <a:gd name="adj2" fmla="val 12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a:t>
            </a:r>
            <a:r>
              <a:rPr lang="da-DK" dirty="0" err="1"/>
              <a:t>are</a:t>
            </a:r>
            <a:r>
              <a:rPr lang="da-DK" dirty="0"/>
              <a:t> the right solutions?</a:t>
            </a:r>
          </a:p>
        </p:txBody>
      </p:sp>
      <p:sp>
        <p:nvSpPr>
          <p:cNvPr id="7" name="Taleboble: rektangel 6">
            <a:extLst>
              <a:ext uri="{FF2B5EF4-FFF2-40B4-BE49-F238E27FC236}">
                <a16:creationId xmlns:a16="http://schemas.microsoft.com/office/drawing/2014/main" id="{78823301-D529-4341-A9F1-D83E405157D8}"/>
              </a:ext>
            </a:extLst>
          </p:cNvPr>
          <p:cNvSpPr/>
          <p:nvPr/>
        </p:nvSpPr>
        <p:spPr>
          <a:xfrm>
            <a:off x="4832439" y="4988813"/>
            <a:ext cx="3206187" cy="1052512"/>
          </a:xfrm>
          <a:prstGeom prst="wedgeRectCallout">
            <a:avLst>
              <a:gd name="adj1" fmla="val -67178"/>
              <a:gd name="adj2" fmla="val 116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data do </a:t>
            </a:r>
            <a:r>
              <a:rPr lang="da-DK" dirty="0" err="1"/>
              <a:t>we</a:t>
            </a:r>
            <a:r>
              <a:rPr lang="da-DK" dirty="0"/>
              <a:t> </a:t>
            </a:r>
            <a:r>
              <a:rPr lang="da-DK" dirty="0" err="1"/>
              <a:t>need</a:t>
            </a:r>
            <a:r>
              <a:rPr lang="da-DK" dirty="0"/>
              <a:t> to </a:t>
            </a:r>
            <a:r>
              <a:rPr lang="da-DK" dirty="0" err="1"/>
              <a:t>share</a:t>
            </a:r>
            <a:r>
              <a:rPr lang="da-DK" dirty="0"/>
              <a:t> and acces?</a:t>
            </a:r>
          </a:p>
        </p:txBody>
      </p:sp>
      <p:sp>
        <p:nvSpPr>
          <p:cNvPr id="8" name="Taleboble: rektangel 7">
            <a:extLst>
              <a:ext uri="{FF2B5EF4-FFF2-40B4-BE49-F238E27FC236}">
                <a16:creationId xmlns:a16="http://schemas.microsoft.com/office/drawing/2014/main" id="{375F997F-EF32-4397-922B-F931E93426B2}"/>
              </a:ext>
            </a:extLst>
          </p:cNvPr>
          <p:cNvSpPr/>
          <p:nvPr/>
        </p:nvSpPr>
        <p:spPr>
          <a:xfrm>
            <a:off x="8540670" y="4001294"/>
            <a:ext cx="3206187" cy="1052512"/>
          </a:xfrm>
          <a:prstGeom prst="wedgeRectCallout">
            <a:avLst>
              <a:gd name="adj1" fmla="val 51655"/>
              <a:gd name="adj2" fmla="val 10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Who</a:t>
            </a:r>
            <a:r>
              <a:rPr lang="da-DK" dirty="0"/>
              <a:t> </a:t>
            </a:r>
            <a:r>
              <a:rPr lang="da-DK" dirty="0" err="1"/>
              <a:t>own</a:t>
            </a:r>
            <a:r>
              <a:rPr lang="da-DK" dirty="0"/>
              <a:t> data and </a:t>
            </a:r>
            <a:r>
              <a:rPr lang="da-DK" dirty="0" err="1"/>
              <a:t>how</a:t>
            </a:r>
            <a:r>
              <a:rPr lang="da-DK" dirty="0"/>
              <a:t> </a:t>
            </a:r>
            <a:r>
              <a:rPr lang="da-DK" dirty="0" err="1"/>
              <a:t>can</a:t>
            </a:r>
            <a:r>
              <a:rPr lang="da-DK" dirty="0"/>
              <a:t> public </a:t>
            </a:r>
            <a:r>
              <a:rPr lang="da-DK" dirty="0" err="1"/>
              <a:t>authorities</a:t>
            </a:r>
            <a:r>
              <a:rPr lang="da-DK" dirty="0"/>
              <a:t> </a:t>
            </a:r>
            <a:r>
              <a:rPr lang="da-DK" dirty="0" err="1"/>
              <a:t>get</a:t>
            </a:r>
            <a:r>
              <a:rPr lang="da-DK" dirty="0"/>
              <a:t> hold of it?</a:t>
            </a:r>
          </a:p>
        </p:txBody>
      </p:sp>
      <p:sp>
        <p:nvSpPr>
          <p:cNvPr id="11" name="Taleboble: rektangel 10">
            <a:extLst>
              <a:ext uri="{FF2B5EF4-FFF2-40B4-BE49-F238E27FC236}">
                <a16:creationId xmlns:a16="http://schemas.microsoft.com/office/drawing/2014/main" id="{B9786A6E-0C4F-4803-9F9E-567884C66D8D}"/>
              </a:ext>
            </a:extLst>
          </p:cNvPr>
          <p:cNvSpPr/>
          <p:nvPr/>
        </p:nvSpPr>
        <p:spPr>
          <a:xfrm>
            <a:off x="8731565" y="2387204"/>
            <a:ext cx="3206187" cy="1052512"/>
          </a:xfrm>
          <a:prstGeom prst="wedgeRectCallout">
            <a:avLst>
              <a:gd name="adj1" fmla="val 48981"/>
              <a:gd name="adj2" fmla="val -117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a:t>
            </a:r>
            <a:r>
              <a:rPr lang="da-DK" dirty="0" err="1"/>
              <a:t>are</a:t>
            </a:r>
            <a:r>
              <a:rPr lang="da-DK" dirty="0"/>
              <a:t> </a:t>
            </a:r>
            <a:r>
              <a:rPr lang="da-DK" dirty="0" err="1"/>
              <a:t>our</a:t>
            </a:r>
            <a:r>
              <a:rPr lang="da-DK" dirty="0"/>
              <a:t> new </a:t>
            </a:r>
            <a:r>
              <a:rPr lang="da-DK" dirty="0" err="1"/>
              <a:t>role</a:t>
            </a:r>
            <a:r>
              <a:rPr lang="da-DK" dirty="0"/>
              <a:t> as planners?</a:t>
            </a:r>
          </a:p>
        </p:txBody>
      </p:sp>
      <p:sp>
        <p:nvSpPr>
          <p:cNvPr id="12" name="Taleboble: rektangel 11">
            <a:extLst>
              <a:ext uri="{FF2B5EF4-FFF2-40B4-BE49-F238E27FC236}">
                <a16:creationId xmlns:a16="http://schemas.microsoft.com/office/drawing/2014/main" id="{23C440B2-41B6-49E5-A4F0-3092846C4542}"/>
              </a:ext>
            </a:extLst>
          </p:cNvPr>
          <p:cNvSpPr/>
          <p:nvPr/>
        </p:nvSpPr>
        <p:spPr>
          <a:xfrm>
            <a:off x="1932008" y="230188"/>
            <a:ext cx="3206187" cy="1052512"/>
          </a:xfrm>
          <a:prstGeom prst="wedgeRectCallout">
            <a:avLst>
              <a:gd name="adj1" fmla="val -92430"/>
              <a:gd name="adj2" fmla="val -50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lead</a:t>
            </a:r>
            <a:r>
              <a:rPr lang="da-DK" dirty="0"/>
              <a:t> </a:t>
            </a:r>
            <a:r>
              <a:rPr lang="da-DK" dirty="0" err="1"/>
              <a:t>change</a:t>
            </a:r>
            <a:r>
              <a:rPr lang="da-DK" dirty="0"/>
              <a:t>?</a:t>
            </a:r>
          </a:p>
        </p:txBody>
      </p:sp>
      <p:sp>
        <p:nvSpPr>
          <p:cNvPr id="13" name="Taleboble: rektangel 12">
            <a:extLst>
              <a:ext uri="{FF2B5EF4-FFF2-40B4-BE49-F238E27FC236}">
                <a16:creationId xmlns:a16="http://schemas.microsoft.com/office/drawing/2014/main" id="{3C879E69-C834-4421-A19B-C92DB8AE5D5F}"/>
              </a:ext>
            </a:extLst>
          </p:cNvPr>
          <p:cNvSpPr/>
          <p:nvPr/>
        </p:nvSpPr>
        <p:spPr>
          <a:xfrm>
            <a:off x="7128471" y="296023"/>
            <a:ext cx="3206187" cy="1052512"/>
          </a:xfrm>
          <a:prstGeom prst="wedgeRectCallout">
            <a:avLst>
              <a:gd name="adj1" fmla="val 95623"/>
              <a:gd name="adj2" fmla="val -24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cooperate</a:t>
            </a:r>
            <a:r>
              <a:rPr lang="da-DK" dirty="0"/>
              <a:t> </a:t>
            </a:r>
            <a:r>
              <a:rPr lang="da-DK" dirty="0" err="1"/>
              <a:t>between</a:t>
            </a:r>
            <a:r>
              <a:rPr lang="da-DK" dirty="0"/>
              <a:t> public and private </a:t>
            </a:r>
            <a:r>
              <a:rPr lang="da-DK" dirty="0" err="1"/>
              <a:t>sectors</a:t>
            </a:r>
            <a:r>
              <a:rPr lang="da-DK" dirty="0"/>
              <a:t>? </a:t>
            </a:r>
          </a:p>
        </p:txBody>
      </p:sp>
    </p:spTree>
    <p:extLst>
      <p:ext uri="{BB962C8B-B14F-4D97-AF65-F5344CB8AC3E}">
        <p14:creationId xmlns:p14="http://schemas.microsoft.com/office/powerpoint/2010/main" val="3531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udendørs, foto, bygning, mand&#10;&#10;Automatisk genereret beskrivelse">
            <a:extLst>
              <a:ext uri="{FF2B5EF4-FFF2-40B4-BE49-F238E27FC236}">
                <a16:creationId xmlns:a16="http://schemas.microsoft.com/office/drawing/2014/main" id="{CAE4D315-4F15-44E0-9464-C6C48B8D0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260" y="1755272"/>
            <a:ext cx="4536820" cy="3402615"/>
          </a:xfrm>
          <a:prstGeom prst="rect">
            <a:avLst/>
          </a:prstGeom>
        </p:spPr>
      </p:pic>
      <p:sp>
        <p:nvSpPr>
          <p:cNvPr id="6" name="Pil: højre 5">
            <a:extLst>
              <a:ext uri="{FF2B5EF4-FFF2-40B4-BE49-F238E27FC236}">
                <a16:creationId xmlns:a16="http://schemas.microsoft.com/office/drawing/2014/main" id="{613BB503-4835-4881-B2B3-6CE2D71BF0F7}"/>
              </a:ext>
            </a:extLst>
          </p:cNvPr>
          <p:cNvSpPr/>
          <p:nvPr/>
        </p:nvSpPr>
        <p:spPr>
          <a:xfrm>
            <a:off x="3614388" y="2650883"/>
            <a:ext cx="648072" cy="437295"/>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kredsløb&#10;&#10;Automatisk genereret beskrivelse">
            <a:extLst>
              <a:ext uri="{FF2B5EF4-FFF2-40B4-BE49-F238E27FC236}">
                <a16:creationId xmlns:a16="http://schemas.microsoft.com/office/drawing/2014/main" id="{CA18BC03-D047-4E81-A6DC-37D5250940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0691" y="1925105"/>
            <a:ext cx="3217623" cy="2145082"/>
          </a:xfrm>
          <a:prstGeom prst="rect">
            <a:avLst/>
          </a:prstGeom>
        </p:spPr>
      </p:pic>
      <p:sp>
        <p:nvSpPr>
          <p:cNvPr id="9" name="Tekstfelt 8">
            <a:extLst>
              <a:ext uri="{FF2B5EF4-FFF2-40B4-BE49-F238E27FC236}">
                <a16:creationId xmlns:a16="http://schemas.microsoft.com/office/drawing/2014/main" id="{0128E45E-7B54-4D8F-BEA7-04206B865F82}"/>
              </a:ext>
            </a:extLst>
          </p:cNvPr>
          <p:cNvSpPr txBox="1"/>
          <p:nvPr/>
        </p:nvSpPr>
        <p:spPr>
          <a:xfrm>
            <a:off x="5054572" y="4149775"/>
            <a:ext cx="2433948" cy="1569660"/>
          </a:xfrm>
          <a:prstGeom prst="rect">
            <a:avLst/>
          </a:prstGeom>
          <a:noFill/>
        </p:spPr>
        <p:txBody>
          <a:bodyPr wrap="square" rtlCol="0">
            <a:spAutoFit/>
          </a:bodyPr>
          <a:lstStyle/>
          <a:p>
            <a:pPr algn="ctr"/>
            <a:r>
              <a:rPr lang="da-DK" sz="2400" b="1" dirty="0">
                <a:latin typeface="Arial Narrow" panose="020B0606020202030204" pitchFamily="34" charset="0"/>
              </a:rPr>
              <a:t>”40 % of cardrivers </a:t>
            </a:r>
            <a:r>
              <a:rPr lang="da-DK" sz="2400" b="1" dirty="0" err="1">
                <a:latin typeface="Arial Narrow" panose="020B0606020202030204" pitchFamily="34" charset="0"/>
              </a:rPr>
              <a:t>want</a:t>
            </a:r>
            <a:r>
              <a:rPr lang="da-DK" sz="2400" b="1" dirty="0">
                <a:latin typeface="Arial Narrow" panose="020B0606020202030204" pitchFamily="34" charset="0"/>
              </a:rPr>
              <a:t> to go by bike”</a:t>
            </a:r>
            <a:r>
              <a:rPr lang="da-DK" sz="2400" dirty="0">
                <a:latin typeface="Arial Narrow" panose="020B0606020202030204" pitchFamily="34" charset="0"/>
              </a:rPr>
              <a:t> </a:t>
            </a:r>
          </a:p>
          <a:p>
            <a:pPr algn="ctr"/>
            <a:r>
              <a:rPr lang="da-DK" sz="2400" dirty="0">
                <a:latin typeface="Arial Narrow" panose="020B0606020202030204" pitchFamily="34" charset="0"/>
              </a:rPr>
              <a:t>(Cowi rapport 2014)</a:t>
            </a:r>
          </a:p>
        </p:txBody>
      </p:sp>
      <p:sp>
        <p:nvSpPr>
          <p:cNvPr id="10" name="Pil: højre 9">
            <a:extLst>
              <a:ext uri="{FF2B5EF4-FFF2-40B4-BE49-F238E27FC236}">
                <a16:creationId xmlns:a16="http://schemas.microsoft.com/office/drawing/2014/main" id="{E7F3207B-06E1-4031-85AC-1A73A0B6BDCA}"/>
              </a:ext>
            </a:extLst>
          </p:cNvPr>
          <p:cNvSpPr/>
          <p:nvPr/>
        </p:nvSpPr>
        <p:spPr>
          <a:xfrm>
            <a:off x="7917934" y="2653135"/>
            <a:ext cx="648072" cy="437295"/>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descr="Et billede, der indeholder spil&#10;&#10;Automatisk genereret beskrivelse">
            <a:extLst>
              <a:ext uri="{FF2B5EF4-FFF2-40B4-BE49-F238E27FC236}">
                <a16:creationId xmlns:a16="http://schemas.microsoft.com/office/drawing/2014/main" id="{6E13C4D7-9D72-4EBC-9A23-99636F5586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2666" y="1484784"/>
            <a:ext cx="3512991" cy="2634744"/>
          </a:xfrm>
          <a:prstGeom prst="rect">
            <a:avLst/>
          </a:prstGeom>
        </p:spPr>
      </p:pic>
      <p:sp>
        <p:nvSpPr>
          <p:cNvPr id="13" name="Tekstfelt 12">
            <a:extLst>
              <a:ext uri="{FF2B5EF4-FFF2-40B4-BE49-F238E27FC236}">
                <a16:creationId xmlns:a16="http://schemas.microsoft.com/office/drawing/2014/main" id="{6E341670-21F0-45F5-9BC4-CF3C26053341}"/>
              </a:ext>
            </a:extLst>
          </p:cNvPr>
          <p:cNvSpPr txBox="1"/>
          <p:nvPr/>
        </p:nvSpPr>
        <p:spPr>
          <a:xfrm>
            <a:off x="9189645" y="4223524"/>
            <a:ext cx="2505814" cy="830997"/>
          </a:xfrm>
          <a:prstGeom prst="rect">
            <a:avLst/>
          </a:prstGeom>
          <a:noFill/>
        </p:spPr>
        <p:txBody>
          <a:bodyPr wrap="none" rtlCol="0">
            <a:spAutoFit/>
          </a:bodyPr>
          <a:lstStyle/>
          <a:p>
            <a:pPr algn="ctr"/>
            <a:r>
              <a:rPr lang="da-DK" sz="2400" b="1" dirty="0">
                <a:latin typeface="Arial Narrow" panose="020B0606020202030204" pitchFamily="34" charset="0"/>
              </a:rPr>
              <a:t>2050 I </a:t>
            </a:r>
            <a:r>
              <a:rPr lang="da-DK" sz="2400" b="1" dirty="0" err="1">
                <a:latin typeface="Arial Narrow" panose="020B0606020202030204" pitchFamily="34" charset="0"/>
              </a:rPr>
              <a:t>would</a:t>
            </a:r>
            <a:r>
              <a:rPr lang="da-DK" sz="2400" b="1" dirty="0">
                <a:latin typeface="Arial Narrow" panose="020B0606020202030204" pitchFamily="34" charset="0"/>
              </a:rPr>
              <a:t> never </a:t>
            </a:r>
          </a:p>
          <a:p>
            <a:pPr algn="ctr"/>
            <a:r>
              <a:rPr lang="da-DK" sz="2400" b="1" dirty="0" err="1">
                <a:latin typeface="Arial Narrow" panose="020B0606020202030204" pitchFamily="34" charset="0"/>
              </a:rPr>
              <a:t>own</a:t>
            </a:r>
            <a:r>
              <a:rPr lang="da-DK" sz="2400" b="1" dirty="0">
                <a:latin typeface="Arial Narrow" panose="020B0606020202030204" pitchFamily="34" charset="0"/>
              </a:rPr>
              <a:t> </a:t>
            </a:r>
            <a:r>
              <a:rPr lang="da-DK" sz="2400" b="1" dirty="0" err="1">
                <a:latin typeface="Arial Narrow" panose="020B0606020202030204" pitchFamily="34" charset="0"/>
              </a:rPr>
              <a:t>my</a:t>
            </a:r>
            <a:r>
              <a:rPr lang="da-DK" sz="2400" b="1" dirty="0">
                <a:latin typeface="Arial Narrow" panose="020B0606020202030204" pitchFamily="34" charset="0"/>
              </a:rPr>
              <a:t> </a:t>
            </a:r>
            <a:r>
              <a:rPr lang="da-DK" sz="2400" b="1" dirty="0" err="1">
                <a:latin typeface="Arial Narrow" panose="020B0606020202030204" pitchFamily="34" charset="0"/>
              </a:rPr>
              <a:t>own</a:t>
            </a:r>
            <a:r>
              <a:rPr lang="da-DK" sz="2400" b="1" dirty="0">
                <a:latin typeface="Arial Narrow" panose="020B0606020202030204" pitchFamily="34" charset="0"/>
              </a:rPr>
              <a:t> car</a:t>
            </a:r>
            <a:endParaRPr lang="da-DK" sz="2400" dirty="0">
              <a:latin typeface="Arial Narrow" panose="020B0606020202030204" pitchFamily="34" charset="0"/>
            </a:endParaRPr>
          </a:p>
        </p:txBody>
      </p:sp>
      <p:sp>
        <p:nvSpPr>
          <p:cNvPr id="7" name="Tekstfelt 6">
            <a:extLst>
              <a:ext uri="{FF2B5EF4-FFF2-40B4-BE49-F238E27FC236}">
                <a16:creationId xmlns:a16="http://schemas.microsoft.com/office/drawing/2014/main" id="{8750BF9B-BBCD-46C9-BAFD-7DD8D43462AC}"/>
              </a:ext>
            </a:extLst>
          </p:cNvPr>
          <p:cNvSpPr txBox="1"/>
          <p:nvPr/>
        </p:nvSpPr>
        <p:spPr>
          <a:xfrm>
            <a:off x="527004" y="695631"/>
            <a:ext cx="6174768" cy="707886"/>
          </a:xfrm>
          <a:prstGeom prst="rect">
            <a:avLst/>
          </a:prstGeom>
          <a:noFill/>
        </p:spPr>
        <p:txBody>
          <a:bodyPr wrap="square" rtlCol="0">
            <a:spAutoFit/>
          </a:bodyPr>
          <a:lstStyle/>
          <a:p>
            <a:r>
              <a:rPr lang="da-DK" sz="4000" dirty="0"/>
              <a:t>WE HAVE A DREAM….</a:t>
            </a:r>
          </a:p>
        </p:txBody>
      </p:sp>
    </p:spTree>
    <p:extLst>
      <p:ext uri="{BB962C8B-B14F-4D97-AF65-F5344CB8AC3E}">
        <p14:creationId xmlns:p14="http://schemas.microsoft.com/office/powerpoint/2010/main" val="161443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H:\Cosmobilities Network\Veröffentlichungen\Mobilities Regimes\Archiv\Beiträge Künstler\Perjovschi1\past 1999.jpg">
            <a:extLst>
              <a:ext uri="{FF2B5EF4-FFF2-40B4-BE49-F238E27FC236}">
                <a16:creationId xmlns:a16="http://schemas.microsoft.com/office/drawing/2014/main" id="{692180B4-CAAD-44EC-A5A6-65E3C65A997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5951984" y="1124942"/>
            <a:ext cx="4876054" cy="4684117"/>
          </a:xfrm>
          <a:prstGeom prst="rect">
            <a:avLst/>
          </a:prstGeom>
          <a:noFill/>
          <a:ln>
            <a:noFill/>
          </a:ln>
        </p:spPr>
      </p:pic>
      <p:sp>
        <p:nvSpPr>
          <p:cNvPr id="3" name="Pladsholder til tekst 1">
            <a:extLst>
              <a:ext uri="{FF2B5EF4-FFF2-40B4-BE49-F238E27FC236}">
                <a16:creationId xmlns:a16="http://schemas.microsoft.com/office/drawing/2014/main" id="{51C3C0F7-9B7E-468A-A205-4A00842374A9}"/>
              </a:ext>
            </a:extLst>
          </p:cNvPr>
          <p:cNvSpPr>
            <a:spLocks noGrp="1"/>
          </p:cNvSpPr>
          <p:nvPr>
            <p:ph type="body" sz="quarter" idx="10"/>
          </p:nvPr>
        </p:nvSpPr>
        <p:spPr>
          <a:xfrm>
            <a:off x="191344" y="548680"/>
            <a:ext cx="8064896" cy="1152525"/>
          </a:xfrm>
        </p:spPr>
        <p:txBody>
          <a:bodyPr/>
          <a:lstStyle/>
          <a:p>
            <a:r>
              <a:rPr lang="da-DK" dirty="0"/>
              <a:t>Help </a:t>
            </a:r>
            <a:r>
              <a:rPr lang="da-DK" dirty="0" err="1"/>
              <a:t>us</a:t>
            </a:r>
            <a:r>
              <a:rPr lang="da-DK" dirty="0"/>
              <a:t> </a:t>
            </a:r>
            <a:r>
              <a:rPr lang="da-DK" dirty="0" err="1"/>
              <a:t>change</a:t>
            </a:r>
            <a:r>
              <a:rPr lang="da-DK" dirty="0"/>
              <a:t> …</a:t>
            </a:r>
          </a:p>
        </p:txBody>
      </p:sp>
    </p:spTree>
    <p:extLst>
      <p:ext uri="{BB962C8B-B14F-4D97-AF65-F5344CB8AC3E}">
        <p14:creationId xmlns:p14="http://schemas.microsoft.com/office/powerpoint/2010/main" val="376767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45F9D-04CC-4FD7-A0EA-A87F2A8538AB}"/>
              </a:ext>
            </a:extLst>
          </p:cNvPr>
          <p:cNvSpPr>
            <a:spLocks noGrp="1"/>
          </p:cNvSpPr>
          <p:nvPr>
            <p:ph type="title"/>
          </p:nvPr>
        </p:nvSpPr>
        <p:spPr>
          <a:xfrm>
            <a:off x="1370693" y="4435229"/>
            <a:ext cx="9440034" cy="1059644"/>
          </a:xfrm>
        </p:spPr>
        <p:txBody>
          <a:bodyPr vert="horz" lIns="91440" tIns="45720" rIns="91440" bIns="45720" rtlCol="0" anchor="b">
            <a:normAutofit/>
          </a:bodyPr>
          <a:lstStyle/>
          <a:p>
            <a:r>
              <a:rPr lang="en-US" sz="3400" dirty="0"/>
              <a:t>The challenge is to  - not built the wrong thing</a:t>
            </a:r>
            <a:br>
              <a:rPr lang="en-US" sz="3400" dirty="0"/>
            </a:br>
            <a:r>
              <a:rPr lang="en-US" sz="3400" dirty="0"/>
              <a:t>- test and prototype</a:t>
            </a:r>
          </a:p>
        </p:txBody>
      </p:sp>
      <p:pic>
        <p:nvPicPr>
          <p:cNvPr id="4" name="Picture 2" descr="Et billede, der indeholder tegning&#10;&#10;Automatisk genereret beskrivelse">
            <a:extLst>
              <a:ext uri="{FF2B5EF4-FFF2-40B4-BE49-F238E27FC236}">
                <a16:creationId xmlns:a16="http://schemas.microsoft.com/office/drawing/2014/main" id="{9860475D-5A14-4232-92B3-1061B991C4B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6984"/>
          <a:stretch/>
        </p:blipFill>
        <p:spPr bwMode="auto">
          <a:xfrm>
            <a:off x="317692" y="272859"/>
            <a:ext cx="11556616" cy="413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0BBFC2CB-C547-426E-919B-7FD94A77FA84}"/>
              </a:ext>
            </a:extLst>
          </p:cNvPr>
          <p:cNvPicPr>
            <a:picLocks noGrp="1" noChangeAspect="1"/>
          </p:cNvPicPr>
          <p:nvPr>
            <p:ph idx="1"/>
          </p:nvPr>
        </p:nvPicPr>
        <p:blipFill>
          <a:blip r:embed="rId3"/>
          <a:stretch>
            <a:fillRect/>
          </a:stretch>
        </p:blipFill>
        <p:spPr>
          <a:xfrm>
            <a:off x="725661" y="1978261"/>
            <a:ext cx="10905066" cy="4689179"/>
          </a:xfrm>
          <a:prstGeom prst="rect">
            <a:avLst/>
          </a:prstGeom>
        </p:spPr>
      </p:pic>
      <p:sp>
        <p:nvSpPr>
          <p:cNvPr id="2" name="Tekstfelt 1">
            <a:extLst>
              <a:ext uri="{FF2B5EF4-FFF2-40B4-BE49-F238E27FC236}">
                <a16:creationId xmlns:a16="http://schemas.microsoft.com/office/drawing/2014/main" id="{997FE6DE-C061-468E-9A60-F66EFF66534F}"/>
              </a:ext>
            </a:extLst>
          </p:cNvPr>
          <p:cNvSpPr txBox="1"/>
          <p:nvPr/>
        </p:nvSpPr>
        <p:spPr>
          <a:xfrm>
            <a:off x="1273996" y="460011"/>
            <a:ext cx="3780890" cy="1200329"/>
          </a:xfrm>
          <a:prstGeom prst="rect">
            <a:avLst/>
          </a:prstGeom>
          <a:noFill/>
        </p:spPr>
        <p:txBody>
          <a:bodyPr wrap="square" rtlCol="0">
            <a:spAutoFit/>
          </a:bodyPr>
          <a:lstStyle/>
          <a:p>
            <a:r>
              <a:rPr lang="da-DK" dirty="0"/>
              <a:t>Users – </a:t>
            </a:r>
            <a:r>
              <a:rPr lang="da-DK" dirty="0" err="1"/>
              <a:t>citizens</a:t>
            </a:r>
            <a:r>
              <a:rPr lang="da-DK" dirty="0"/>
              <a:t>  and the </a:t>
            </a:r>
            <a:r>
              <a:rPr lang="da-DK" dirty="0" err="1"/>
              <a:t>surroundings</a:t>
            </a:r>
            <a:endParaRPr lang="da-DK" dirty="0"/>
          </a:p>
          <a:p>
            <a:r>
              <a:rPr lang="da-DK" dirty="0"/>
              <a:t>Data </a:t>
            </a:r>
            <a:r>
              <a:rPr lang="da-DK" dirty="0" err="1"/>
              <a:t>availability</a:t>
            </a:r>
            <a:endParaRPr lang="da-DK" dirty="0"/>
          </a:p>
          <a:p>
            <a:r>
              <a:rPr lang="da-DK" dirty="0"/>
              <a:t>Public – private innovation </a:t>
            </a:r>
            <a:r>
              <a:rPr lang="da-DK" dirty="0" err="1"/>
              <a:t>contracts</a:t>
            </a:r>
            <a:endParaRPr lang="da-DK" dirty="0"/>
          </a:p>
          <a:p>
            <a:r>
              <a:rPr lang="da-DK" dirty="0" err="1"/>
              <a:t>Climate</a:t>
            </a:r>
            <a:r>
              <a:rPr lang="da-DK" dirty="0"/>
              <a:t> </a:t>
            </a:r>
            <a:r>
              <a:rPr lang="da-DK" dirty="0" err="1"/>
              <a:t>goals</a:t>
            </a:r>
            <a:endParaRPr lang="da-DK" dirty="0"/>
          </a:p>
        </p:txBody>
      </p:sp>
      <p:pic>
        <p:nvPicPr>
          <p:cNvPr id="5" name="Grafik 4" descr="Filter">
            <a:extLst>
              <a:ext uri="{FF2B5EF4-FFF2-40B4-BE49-F238E27FC236}">
                <a16:creationId xmlns:a16="http://schemas.microsoft.com/office/drawing/2014/main" id="{26AAF19F-D6C4-4296-B239-42BB8FB69C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1254" y="460011"/>
            <a:ext cx="1532562" cy="1532562"/>
          </a:xfrm>
          <a:prstGeom prst="rect">
            <a:avLst/>
          </a:prstGeom>
        </p:spPr>
      </p:pic>
    </p:spTree>
    <p:extLst>
      <p:ext uri="{BB962C8B-B14F-4D97-AF65-F5344CB8AC3E}">
        <p14:creationId xmlns:p14="http://schemas.microsoft.com/office/powerpoint/2010/main" val="38895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29EB5387-AC4B-4E40-9DBA-0395D8FC1E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300" r="2712"/>
          <a:stretch/>
        </p:blipFill>
        <p:spPr>
          <a:xfrm>
            <a:off x="-211429" y="453189"/>
            <a:ext cx="7711564" cy="5228419"/>
          </a:xfrm>
        </p:spPr>
      </p:pic>
      <p:pic>
        <p:nvPicPr>
          <p:cNvPr id="3" name="Billede 2">
            <a:extLst>
              <a:ext uri="{FF2B5EF4-FFF2-40B4-BE49-F238E27FC236}">
                <a16:creationId xmlns:a16="http://schemas.microsoft.com/office/drawing/2014/main" id="{0BD50024-AF1A-4125-B06F-5DC6915F8244}"/>
              </a:ext>
            </a:extLst>
          </p:cNvPr>
          <p:cNvPicPr>
            <a:picLocks noChangeAspect="1"/>
          </p:cNvPicPr>
          <p:nvPr/>
        </p:nvPicPr>
        <p:blipFill>
          <a:blip r:embed="rId4"/>
          <a:stretch>
            <a:fillRect/>
          </a:stretch>
        </p:blipFill>
        <p:spPr>
          <a:xfrm>
            <a:off x="6328880" y="85391"/>
            <a:ext cx="5698959" cy="5698959"/>
          </a:xfrm>
          <a:prstGeom prst="rect">
            <a:avLst/>
          </a:prstGeom>
        </p:spPr>
      </p:pic>
    </p:spTree>
    <p:extLst>
      <p:ext uri="{BB962C8B-B14F-4D97-AF65-F5344CB8AC3E}">
        <p14:creationId xmlns:p14="http://schemas.microsoft.com/office/powerpoint/2010/main" val="37842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5C932BFF6634BA5C0FC748D321B1E" ma:contentTypeVersion="13" ma:contentTypeDescription="Create a new document." ma:contentTypeScope="" ma:versionID="06a5b6cd856a819d125a94d85199987d">
  <xsd:schema xmlns:xsd="http://www.w3.org/2001/XMLSchema" xmlns:xs="http://www.w3.org/2001/XMLSchema" xmlns:p="http://schemas.microsoft.com/office/2006/metadata/properties" xmlns:ns2="a0f191de-7369-4fd3-9f72-ea1495548401" xmlns:ns3="c8ce457b-4b4c-485e-8ccb-e05bd9b7c081" targetNamespace="http://schemas.microsoft.com/office/2006/metadata/properties" ma:root="true" ma:fieldsID="74eb34cd1b3e6fbe083b5fb47a7ddf71" ns2:_="" ns3:_="">
    <xsd:import namespace="a0f191de-7369-4fd3-9f72-ea1495548401"/>
    <xsd:import namespace="c8ce457b-4b4c-485e-8ccb-e05bd9b7c0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191de-7369-4fd3-9f72-ea1495548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ce457b-4b4c-485e-8ccb-e05bd9b7c0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4552A6-CC74-4BF1-AC12-0BEC2A1744BA}"/>
</file>

<file path=customXml/itemProps2.xml><?xml version="1.0" encoding="utf-8"?>
<ds:datastoreItem xmlns:ds="http://schemas.openxmlformats.org/officeDocument/2006/customXml" ds:itemID="{F6EBC0C9-F19B-45BA-9B4A-2E92DDAE63D0}"/>
</file>

<file path=customXml/itemProps3.xml><?xml version="1.0" encoding="utf-8"?>
<ds:datastoreItem xmlns:ds="http://schemas.openxmlformats.org/officeDocument/2006/customXml" ds:itemID="{900A78B9-F588-492B-96B9-DBDBFD0D6B06}"/>
</file>

<file path=docProps/app.xml><?xml version="1.0" encoding="utf-8"?>
<Properties xmlns="http://schemas.openxmlformats.org/officeDocument/2006/extended-properties" xmlns:vt="http://schemas.openxmlformats.org/officeDocument/2006/docPropsVTypes">
  <TotalTime>395</TotalTime>
  <Words>1052</Words>
  <Application>Microsoft Office PowerPoint</Application>
  <PresentationFormat>Breedbeeld</PresentationFormat>
  <Paragraphs>157</Paragraphs>
  <Slides>18</Slides>
  <Notes>11</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6" baseType="lpstr">
      <vt:lpstr>Arial</vt:lpstr>
      <vt:lpstr>Arial Narrow</vt:lpstr>
      <vt:lpstr>Calibri</vt:lpstr>
      <vt:lpstr>Calibri Light</vt:lpstr>
      <vt:lpstr>inherit</vt:lpstr>
      <vt:lpstr>Wingdings</vt:lpstr>
      <vt:lpstr>Office-tema</vt:lpstr>
      <vt:lpstr>think-cell Slide</vt:lpstr>
      <vt:lpstr>Mobility Oppurtunities Valuable to Everybody (MOVE)</vt:lpstr>
      <vt:lpstr>PowerPoint-presentatie</vt:lpstr>
      <vt:lpstr>PowerPoint-presentatie</vt:lpstr>
      <vt:lpstr>PowerPoint-presentatie</vt:lpstr>
      <vt:lpstr>PowerPoint-presentatie</vt:lpstr>
      <vt:lpstr>PowerPoint-presentatie</vt:lpstr>
      <vt:lpstr>The challenge is to  - not built the wrong thing - test and prototype</vt:lpstr>
      <vt:lpstr>PowerPoint-presentatie</vt:lpstr>
      <vt:lpstr>PowerPoint-presentatie</vt:lpstr>
      <vt:lpstr>PowerPoint-presentatie</vt:lpstr>
      <vt:lpstr>PowerPoint-presentatie</vt:lpstr>
      <vt:lpstr>Proces is involving citizens!</vt:lpstr>
      <vt:lpstr>Identified target groups</vt:lpstr>
      <vt:lpstr>PowerPoint-presentatie</vt:lpstr>
      <vt:lpstr>                                                                                    </vt:lpstr>
      <vt:lpstr>New application:  Mobility across  – geografies, boundaries and across modes</vt:lpstr>
      <vt:lpstr>PowerPoint-presentatie</vt:lpstr>
      <vt:lpstr>MOVE – FIMO – (Mobility Across)  Joint meeting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Thormann</dc:creator>
  <cp:lastModifiedBy>Elke Kroft (Advier)</cp:lastModifiedBy>
  <cp:revision>25</cp:revision>
  <dcterms:created xsi:type="dcterms:W3CDTF">2019-05-03T11:49:43Z</dcterms:created>
  <dcterms:modified xsi:type="dcterms:W3CDTF">2021-12-14T10:33:54Z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0x010100A225C932BFF6634BA5C0FC748D321B1E</vt:lpwstr>
  </property>
</Properties>
</file>