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7" r:id="rId6"/>
    <p:sldMasterId id="2147483696" r:id="rId7"/>
  </p:sldMasterIdLst>
  <p:notesMasterIdLst>
    <p:notesMasterId r:id="rId48"/>
  </p:notesMasterIdLst>
  <p:handoutMasterIdLst>
    <p:handoutMasterId r:id="rId49"/>
  </p:handoutMasterIdLst>
  <p:sldIdLst>
    <p:sldId id="569" r:id="rId8"/>
    <p:sldId id="599" r:id="rId9"/>
    <p:sldId id="575" r:id="rId10"/>
    <p:sldId id="731" r:id="rId11"/>
    <p:sldId id="732" r:id="rId12"/>
    <p:sldId id="733" r:id="rId13"/>
    <p:sldId id="687" r:id="rId14"/>
    <p:sldId id="679" r:id="rId15"/>
    <p:sldId id="700" r:id="rId16"/>
    <p:sldId id="718" r:id="rId17"/>
    <p:sldId id="717" r:id="rId18"/>
    <p:sldId id="646" r:id="rId19"/>
    <p:sldId id="701" r:id="rId20"/>
    <p:sldId id="517" r:id="rId21"/>
    <p:sldId id="712" r:id="rId22"/>
    <p:sldId id="644" r:id="rId23"/>
    <p:sldId id="689" r:id="rId24"/>
    <p:sldId id="699" r:id="rId25"/>
    <p:sldId id="703" r:id="rId26"/>
    <p:sldId id="649" r:id="rId27"/>
    <p:sldId id="710" r:id="rId28"/>
    <p:sldId id="704" r:id="rId29"/>
    <p:sldId id="705" r:id="rId30"/>
    <p:sldId id="707" r:id="rId31"/>
    <p:sldId id="706" r:id="rId32"/>
    <p:sldId id="708" r:id="rId33"/>
    <p:sldId id="594" r:id="rId34"/>
    <p:sldId id="713" r:id="rId35"/>
    <p:sldId id="726" r:id="rId36"/>
    <p:sldId id="727" r:id="rId37"/>
    <p:sldId id="728" r:id="rId38"/>
    <p:sldId id="729" r:id="rId39"/>
    <p:sldId id="730" r:id="rId40"/>
    <p:sldId id="715" r:id="rId41"/>
    <p:sldId id="719" r:id="rId42"/>
    <p:sldId id="723" r:id="rId43"/>
    <p:sldId id="720" r:id="rId44"/>
    <p:sldId id="722" r:id="rId45"/>
    <p:sldId id="724" r:id="rId46"/>
    <p:sldId id="725" r:id="rId47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Korteweg Maris" initials="DKM" lastIdx="11" clrIdx="0">
    <p:extLst>
      <p:ext uri="{19B8F6BF-5375-455C-9EA6-DF929625EA0E}">
        <p15:presenceInfo xmlns:p15="http://schemas.microsoft.com/office/powerpoint/2012/main" userId="S-1-5-21-2460750629-677076624-3224607421-39730" providerId="AD"/>
      </p:ext>
    </p:extLst>
  </p:cmAuthor>
  <p:cmAuthor id="2" name="Monteyne I.I.H. (Inge)" initials="MI(" lastIdx="6" clrIdx="1">
    <p:extLst>
      <p:ext uri="{19B8F6BF-5375-455C-9EA6-DF929625EA0E}">
        <p15:presenceInfo xmlns:p15="http://schemas.microsoft.com/office/powerpoint/2012/main" userId="S-1-5-21-1153138198-226783966-1476992662-17614" providerId="AD"/>
      </p:ext>
    </p:extLst>
  </p:cmAuthor>
  <p:cmAuthor id="3" name="H. IJben" initials="HI" lastIdx="10" clrIdx="2">
    <p:extLst>
      <p:ext uri="{19B8F6BF-5375-455C-9EA6-DF929625EA0E}">
        <p15:presenceInfo xmlns:p15="http://schemas.microsoft.com/office/powerpoint/2012/main" userId="S-1-5-21-2460750629-677076624-3224607421-56119" providerId="AD"/>
      </p:ext>
    </p:extLst>
  </p:cmAuthor>
  <p:cmAuthor id="4" name="Diana Korteweg Maris" initials="DKM [2]" lastIdx="5" clrIdx="3">
    <p:extLst>
      <p:ext uri="{19B8F6BF-5375-455C-9EA6-DF929625EA0E}">
        <p15:presenceInfo xmlns:p15="http://schemas.microsoft.com/office/powerpoint/2012/main" userId="S::kort0029@hz.nl::464f7c5d-25da-4c01-a168-dae0c09531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298"/>
    <a:srgbClr val="B0338C"/>
    <a:srgbClr val="8FB03D"/>
    <a:srgbClr val="1C9ED9"/>
    <a:srgbClr val="A4C7DA"/>
    <a:srgbClr val="009999"/>
    <a:srgbClr val="E88F24"/>
    <a:srgbClr val="FF5362"/>
    <a:srgbClr val="009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725" autoAdjust="0"/>
  </p:normalViewPr>
  <p:slideViewPr>
    <p:cSldViewPr snapToGrid="0">
      <p:cViewPr varScale="1">
        <p:scale>
          <a:sx n="62" d="100"/>
          <a:sy n="62" d="100"/>
        </p:scale>
        <p:origin x="106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2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Korteweg Maris" userId="464f7c5d-25da-4c01-a168-dae0c09531f8" providerId="ADAL" clId="{2501594A-8DF1-476B-84D8-C2B4F564BDA8}"/>
    <pc:docChg chg="custSel modSld">
      <pc:chgData name="Diana Korteweg Maris" userId="464f7c5d-25da-4c01-a168-dae0c09531f8" providerId="ADAL" clId="{2501594A-8DF1-476B-84D8-C2B4F564BDA8}" dt="2025-02-20T11:57:50.075" v="2" actId="1035"/>
      <pc:docMkLst>
        <pc:docMk/>
      </pc:docMkLst>
      <pc:sldChg chg="addSp delSp mod">
        <pc:chgData name="Diana Korteweg Maris" userId="464f7c5d-25da-4c01-a168-dae0c09531f8" providerId="ADAL" clId="{2501594A-8DF1-476B-84D8-C2B4F564BDA8}" dt="2025-02-20T11:53:42.646" v="1" actId="478"/>
        <pc:sldMkLst>
          <pc:docMk/>
          <pc:sldMk cId="1916404264" sldId="719"/>
        </pc:sldMkLst>
        <pc:graphicFrameChg chg="add del">
          <ac:chgData name="Diana Korteweg Maris" userId="464f7c5d-25da-4c01-a168-dae0c09531f8" providerId="ADAL" clId="{2501594A-8DF1-476B-84D8-C2B4F564BDA8}" dt="2025-02-20T11:53:42.646" v="1" actId="478"/>
          <ac:graphicFrameMkLst>
            <pc:docMk/>
            <pc:sldMk cId="1916404264" sldId="719"/>
            <ac:graphicFrameMk id="2" creationId="{8DB24512-F19E-4829-8FCC-4D619007EC70}"/>
          </ac:graphicFrameMkLst>
        </pc:graphicFrameChg>
      </pc:sldChg>
      <pc:sldChg chg="modSp mod">
        <pc:chgData name="Diana Korteweg Maris" userId="464f7c5d-25da-4c01-a168-dae0c09531f8" providerId="ADAL" clId="{2501594A-8DF1-476B-84D8-C2B4F564BDA8}" dt="2025-02-20T11:57:50.075" v="2" actId="1035"/>
        <pc:sldMkLst>
          <pc:docMk/>
          <pc:sldMk cId="1100425090" sldId="723"/>
        </pc:sldMkLst>
        <pc:graphicFrameChg chg="mod">
          <ac:chgData name="Diana Korteweg Maris" userId="464f7c5d-25da-4c01-a168-dae0c09531f8" providerId="ADAL" clId="{2501594A-8DF1-476B-84D8-C2B4F564BDA8}" dt="2025-02-20T11:57:50.075" v="2" actId="1035"/>
          <ac:graphicFrameMkLst>
            <pc:docMk/>
            <pc:sldMk cId="1100425090" sldId="723"/>
            <ac:graphicFrameMk id="3" creationId="{BFD07B66-B5CF-4A05-B662-F15305B76FC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yhz.nl\dfsroots2\vosf201\Lectoraat_Kusttoerisme\Publicaties\KCKT%20jaarrapportage\2024\Teksten%20en%20concept-versies\Data%20voor%20figur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81888859793288"/>
          <c:y val="0.13191075642952035"/>
          <c:w val="0.38236222280413418"/>
          <c:h val="0.818443312268490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3B-496A-ADA4-C460912062C7}"/>
              </c:ext>
            </c:extLst>
          </c:dPt>
          <c:dPt>
            <c:idx val="1"/>
            <c:bubble3D val="0"/>
            <c:spPr>
              <a:solidFill>
                <a:srgbClr val="1C9E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3B-496A-ADA4-C460912062C7}"/>
              </c:ext>
            </c:extLst>
          </c:dPt>
          <c:dPt>
            <c:idx val="2"/>
            <c:bubble3D val="0"/>
            <c:spPr>
              <a:solidFill>
                <a:srgbClr val="8FB0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3B-496A-ADA4-C460912062C7}"/>
              </c:ext>
            </c:extLst>
          </c:dPt>
          <c:dPt>
            <c:idx val="3"/>
            <c:bubble3D val="0"/>
            <c:spPr>
              <a:solidFill>
                <a:srgbClr val="E88F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3B-496A-ADA4-C460912062C7}"/>
              </c:ext>
            </c:extLst>
          </c:dPt>
          <c:dPt>
            <c:idx val="4"/>
            <c:bubble3D val="0"/>
            <c:spPr>
              <a:solidFill>
                <a:srgbClr val="B033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3B-496A-ADA4-C460912062C7}"/>
              </c:ext>
            </c:extLst>
          </c:dPt>
          <c:dPt>
            <c:idx val="5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3B-496A-ADA4-C460912062C7}"/>
              </c:ext>
            </c:extLst>
          </c:dPt>
          <c:dLbls>
            <c:dLbl>
              <c:idx val="0"/>
              <c:layout>
                <c:manualLayout>
                  <c:x val="-4.8040836981080642E-3"/>
                  <c:y val="2.3136982067118277E-2"/>
                </c:manualLayout>
              </c:layout>
              <c:tx>
                <c:rich>
                  <a:bodyPr/>
                  <a:lstStyle/>
                  <a:p>
                    <a:fld id="{317C3B6D-2314-4214-BDEC-685B5FBBB7BF}" type="CATEGORYNAME">
                      <a:rPr lang="en-US" smtClean="0"/>
                      <a:pPr/>
                      <a:t>[CATEGORY NAME]</a:t>
                    </a:fld>
                    <a:endParaRPr lang="nl-N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3B-496A-ADA4-C460912062C7}"/>
                </c:ext>
              </c:extLst>
            </c:dLbl>
            <c:dLbl>
              <c:idx val="1"/>
              <c:layout>
                <c:manualLayout>
                  <c:x val="8.4071464716888693E-3"/>
                  <c:y val="-5.3986291489942703E-2"/>
                </c:manualLayout>
              </c:layout>
              <c:tx>
                <c:rich>
                  <a:bodyPr/>
                  <a:lstStyle/>
                  <a:p>
                    <a:fld id="{66DD4EAF-7EE3-4045-8CBF-65F98F4F9ECA}" type="CATEGORYNAME">
                      <a:rPr lang="en-US" smtClean="0"/>
                      <a:pPr/>
                      <a:t>[CATEGORY NAME]</a:t>
                    </a:fld>
                    <a:endParaRPr lang="nl-N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3B-496A-ADA4-C460912062C7}"/>
                </c:ext>
              </c:extLst>
            </c:dLbl>
            <c:dLbl>
              <c:idx val="2"/>
              <c:layout>
                <c:manualLayout>
                  <c:x val="-9.3679584828817192E-2"/>
                  <c:y val="-2.5707757852353758E-2"/>
                </c:manualLayout>
              </c:layout>
              <c:tx>
                <c:rich>
                  <a:bodyPr/>
                  <a:lstStyle/>
                  <a:p>
                    <a:fld id="{5B8239D2-6697-4FFB-A66B-960BF591E414}" type="CATEGORYNAME">
                      <a:rPr lang="nl-NL" smtClean="0"/>
                      <a:pPr/>
                      <a:t>[CATEGORY NAME]</a:t>
                    </a:fld>
                    <a:r>
                      <a:rPr lang="nl-NL" baseline="0" dirty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49733434824328"/>
                      <c:h val="0.1223432196193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3B-496A-ADA4-C460912062C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nl-NL" sz="1600" b="0" i="0" u="none" strike="noStrike" kern="1200" baseline="0" smtClean="0">
                        <a:solidFill>
                          <a:srgbClr val="01629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72E3DA-FFA7-4826-9470-C0292E7BBFE1}" type="CATEGORYNAME">
                      <a:rPr lang="en-US" sz="1600" b="0" i="0" u="none" strike="noStrike" kern="1200" baseline="0" smtClean="0">
                        <a:solidFill>
                          <a:srgbClr val="016298"/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nl-NL" smtClean="0"/>
                      </a:pPr>
                      <a:t>[CATEGORY NAME]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nl-NL" sz="1600" b="0" i="0" u="none" strike="noStrike" kern="1200" baseline="0" smtClean="0">
                      <a:solidFill>
                        <a:srgbClr val="0162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D3B-496A-ADA4-C460912062C7}"/>
                </c:ext>
              </c:extLst>
            </c:dLbl>
            <c:dLbl>
              <c:idx val="4"/>
              <c:layout>
                <c:manualLayout>
                  <c:x val="4.0834758718206139E-2"/>
                  <c:y val="-1.671004260402989E-2"/>
                </c:manualLayout>
              </c:layout>
              <c:tx>
                <c:rich>
                  <a:bodyPr/>
                  <a:lstStyle/>
                  <a:p>
                    <a:fld id="{EA504B9D-5C05-469A-81F6-D8BE75A28A7D}" type="CATEGORYNAME">
                      <a:rPr lang="en-US" smtClean="0"/>
                      <a:pPr/>
                      <a:t>[CATEGORY NAME]</a:t>
                    </a:fld>
                    <a:endParaRPr lang="nl-N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77080936610967"/>
                      <c:h val="0.124913995404586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D3B-496A-ADA4-C460912062C7}"/>
                </c:ext>
              </c:extLst>
            </c:dLbl>
            <c:dLbl>
              <c:idx val="5"/>
              <c:layout>
                <c:manualLayout>
                  <c:x val="2.1618376641485849E-2"/>
                  <c:y val="-7.7123273557061015E-3"/>
                </c:manualLayout>
              </c:layout>
              <c:tx>
                <c:rich>
                  <a:bodyPr/>
                  <a:lstStyle/>
                  <a:p>
                    <a:fld id="{BAF2521A-D4C6-41BF-B77D-1E88BB38E6FA}" type="CATEGORYNAME">
                      <a:rPr lang="nl-NL"/>
                      <a:pPr/>
                      <a:t>[CATEGORY NAME]</a:t>
                    </a:fld>
                    <a:r>
                      <a:rPr lang="nl-NL" baseline="0" dirty="0"/>
                      <a:t>; € 294 miljoen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D3B-496A-ADA4-C46091206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16298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Vrijetijdsactiviteiten Zeeuwen</c:v>
                </c:pt>
                <c:pt idx="1">
                  <c:v>Dagbezoek Nederlanders</c:v>
                </c:pt>
                <c:pt idx="2">
                  <c:v>Dagbezoek vanuit België en Duitsland</c:v>
                </c:pt>
                <c:pt idx="3">
                  <c:v>Verblijfsbezoek - toeristische gasten</c:v>
                </c:pt>
                <c:pt idx="4">
                  <c:v>Verblijfsbezoek - vaste gasten</c:v>
                </c:pt>
              </c:strCache>
            </c:strRef>
          </c:cat>
          <c:val>
            <c:numRef>
              <c:f>Sheet1!$B$2:$B$6</c:f>
              <c:numCache>
                <c:formatCode>_ [$€-2]\ * #,##0.00_ ;_ [$€-2]\ * \-#,##0.00_ ;_ [$€-2]\ * "-"??_ ;_ @_ </c:formatCode>
                <c:ptCount val="5"/>
                <c:pt idx="0">
                  <c:v>1027386000</c:v>
                </c:pt>
                <c:pt idx="1">
                  <c:v>394423000</c:v>
                </c:pt>
                <c:pt idx="2" formatCode="General">
                  <c:v>1213985000</c:v>
                </c:pt>
                <c:pt idx="3" formatCode="General">
                  <c:v>810600000</c:v>
                </c:pt>
                <c:pt idx="4" formatCode="General">
                  <c:v>317020000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3B-496A-ADA4-C460912062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16298"/>
          </a:solidFill>
        </a:defRPr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81888859793288"/>
          <c:y val="0.13191075642952035"/>
          <c:w val="0.38236222280413418"/>
          <c:h val="0.818443312268490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3B-496A-ADA4-C460912062C7}"/>
              </c:ext>
            </c:extLst>
          </c:dPt>
          <c:dPt>
            <c:idx val="1"/>
            <c:bubble3D val="0"/>
            <c:spPr>
              <a:solidFill>
                <a:srgbClr val="1C9E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3B-496A-ADA4-C460912062C7}"/>
              </c:ext>
            </c:extLst>
          </c:dPt>
          <c:dPt>
            <c:idx val="2"/>
            <c:bubble3D val="0"/>
            <c:spPr>
              <a:solidFill>
                <a:srgbClr val="8FB0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3B-496A-ADA4-C460912062C7}"/>
              </c:ext>
            </c:extLst>
          </c:dPt>
          <c:dPt>
            <c:idx val="3"/>
            <c:bubble3D val="0"/>
            <c:explosion val="24"/>
            <c:spPr>
              <a:solidFill>
                <a:srgbClr val="E88F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3B-496A-ADA4-C460912062C7}"/>
              </c:ext>
            </c:extLst>
          </c:dPt>
          <c:dPt>
            <c:idx val="4"/>
            <c:bubble3D val="0"/>
            <c:spPr>
              <a:solidFill>
                <a:srgbClr val="B033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3B-496A-ADA4-C460912062C7}"/>
              </c:ext>
            </c:extLst>
          </c:dPt>
          <c:dPt>
            <c:idx val="5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3B-496A-ADA4-C460912062C7}"/>
              </c:ext>
            </c:extLst>
          </c:dPt>
          <c:dLbls>
            <c:dLbl>
              <c:idx val="0"/>
              <c:layout>
                <c:manualLayout>
                  <c:x val="-4.8040836981080642E-3"/>
                  <c:y val="2.3136982067118277E-2"/>
                </c:manualLayout>
              </c:layout>
              <c:tx>
                <c:rich>
                  <a:bodyPr/>
                  <a:lstStyle/>
                  <a:p>
                    <a:fld id="{317C3B6D-2314-4214-BDEC-685B5FBBB7BF}" type="CATEGORYNAME">
                      <a:rPr lang="en-US" smtClean="0"/>
                      <a:pPr/>
                      <a:t>[CATEGORY NAME]</a:t>
                    </a:fld>
                    <a:endParaRPr lang="nl-N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3B-496A-ADA4-C460912062C7}"/>
                </c:ext>
              </c:extLst>
            </c:dLbl>
            <c:dLbl>
              <c:idx val="1"/>
              <c:layout>
                <c:manualLayout>
                  <c:x val="8.4071464716888693E-3"/>
                  <c:y val="-5.3986291489942703E-2"/>
                </c:manualLayout>
              </c:layout>
              <c:tx>
                <c:rich>
                  <a:bodyPr/>
                  <a:lstStyle/>
                  <a:p>
                    <a:fld id="{66DD4EAF-7EE3-4045-8CBF-65F98F4F9ECA}" type="CATEGORYNAME">
                      <a:rPr lang="en-US" smtClean="0"/>
                      <a:pPr/>
                      <a:t>[CATEGORY NAME]</a:t>
                    </a:fld>
                    <a:endParaRPr lang="nl-N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3B-496A-ADA4-C460912062C7}"/>
                </c:ext>
              </c:extLst>
            </c:dLbl>
            <c:dLbl>
              <c:idx val="2"/>
              <c:layout>
                <c:manualLayout>
                  <c:x val="-9.3679584828817192E-2"/>
                  <c:y val="-2.5707757852353758E-2"/>
                </c:manualLayout>
              </c:layout>
              <c:tx>
                <c:rich>
                  <a:bodyPr/>
                  <a:lstStyle/>
                  <a:p>
                    <a:fld id="{5B8239D2-6697-4FFB-A66B-960BF591E414}" type="CATEGORYNAME">
                      <a:rPr lang="nl-NL" smtClean="0"/>
                      <a:pPr/>
                      <a:t>[CATEGORY NAME]</a:t>
                    </a:fld>
                    <a:r>
                      <a:rPr lang="nl-NL" baseline="0" dirty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49733434824328"/>
                      <c:h val="0.1223432196193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3B-496A-ADA4-C460912062C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nl-NL" sz="1600" b="0" i="0" u="none" strike="noStrike" kern="1200" baseline="0" smtClean="0">
                        <a:solidFill>
                          <a:srgbClr val="01629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72E3DA-FFA7-4826-9470-C0292E7BBFE1}" type="CATEGORYNAME">
                      <a:rPr lang="en-US" sz="1600" b="0" i="0" u="none" strike="noStrike" kern="1200" baseline="0" smtClean="0">
                        <a:solidFill>
                          <a:srgbClr val="016298"/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nl-NL" smtClean="0"/>
                      </a:pPr>
                      <a:t>[CATEGORY NAME]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nl-NL" sz="1600" b="0" i="0" u="none" strike="noStrike" kern="1200" baseline="0" smtClean="0">
                      <a:solidFill>
                        <a:srgbClr val="0162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D3B-496A-ADA4-C460912062C7}"/>
                </c:ext>
              </c:extLst>
            </c:dLbl>
            <c:dLbl>
              <c:idx val="4"/>
              <c:layout>
                <c:manualLayout>
                  <c:x val="4.0834758718206139E-2"/>
                  <c:y val="-1.671004260402989E-2"/>
                </c:manualLayout>
              </c:layout>
              <c:tx>
                <c:rich>
                  <a:bodyPr/>
                  <a:lstStyle/>
                  <a:p>
                    <a:fld id="{EA504B9D-5C05-469A-81F6-D8BE75A28A7D}" type="CATEGORYNAME">
                      <a:rPr lang="en-US" smtClean="0"/>
                      <a:pPr/>
                      <a:t>[CATEGORY NAME]</a:t>
                    </a:fld>
                    <a:endParaRPr lang="nl-N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77080936610967"/>
                      <c:h val="0.124913995404586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D3B-496A-ADA4-C460912062C7}"/>
                </c:ext>
              </c:extLst>
            </c:dLbl>
            <c:dLbl>
              <c:idx val="5"/>
              <c:layout>
                <c:manualLayout>
                  <c:x val="2.1618376641485849E-2"/>
                  <c:y val="-7.7123273557061015E-3"/>
                </c:manualLayout>
              </c:layout>
              <c:tx>
                <c:rich>
                  <a:bodyPr/>
                  <a:lstStyle/>
                  <a:p>
                    <a:fld id="{BAF2521A-D4C6-41BF-B77D-1E88BB38E6FA}" type="CATEGORYNAME">
                      <a:rPr lang="nl-NL"/>
                      <a:pPr/>
                      <a:t>[CATEGORY NAME]</a:t>
                    </a:fld>
                    <a:r>
                      <a:rPr lang="nl-NL" baseline="0" dirty="0"/>
                      <a:t>; € 294 miljoen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D3B-496A-ADA4-C46091206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16298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Vrijetijdsactiviteiten Zeeuwen</c:v>
                </c:pt>
                <c:pt idx="1">
                  <c:v>Dagbezoek Nederlanders</c:v>
                </c:pt>
                <c:pt idx="2">
                  <c:v>Dagbezoek vanuit België en Duitsland</c:v>
                </c:pt>
                <c:pt idx="3">
                  <c:v>Verblijfsbezoek - toeristische gasten</c:v>
                </c:pt>
                <c:pt idx="4">
                  <c:v>Verblijfsbezoek - vaste gasten</c:v>
                </c:pt>
              </c:strCache>
            </c:strRef>
          </c:cat>
          <c:val>
            <c:numRef>
              <c:f>Sheet1!$B$2:$B$6</c:f>
              <c:numCache>
                <c:formatCode>_ [$€-2]\ * #,##0.00_ ;_ [$€-2]\ * \-#,##0.00_ ;_ [$€-2]\ * "-"??_ ;_ @_ </c:formatCode>
                <c:ptCount val="5"/>
                <c:pt idx="0">
                  <c:v>1027386000</c:v>
                </c:pt>
                <c:pt idx="1">
                  <c:v>394423000</c:v>
                </c:pt>
                <c:pt idx="2" formatCode="General">
                  <c:v>1213985000</c:v>
                </c:pt>
                <c:pt idx="3" formatCode="General">
                  <c:v>810600000</c:v>
                </c:pt>
                <c:pt idx="4" formatCode="General">
                  <c:v>317020000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3B-496A-ADA4-C460912062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16298"/>
          </a:solidFill>
        </a:defRPr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9428300448131"/>
          <c:y val="2.4440774908663244E-2"/>
          <c:w val="0.88680571699551869"/>
          <c:h val="0.785650838865789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Totaal overnachtingen</c:v>
                </c:pt>
              </c:strCache>
            </c:strRef>
          </c:tx>
          <c:spPr>
            <a:ln w="38100" cap="rnd">
              <a:solidFill>
                <a:srgbClr val="1C9ED9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2024**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8095000</c:v>
                </c:pt>
                <c:pt idx="1">
                  <c:v>8981000</c:v>
                </c:pt>
                <c:pt idx="2">
                  <c:v>9830000</c:v>
                </c:pt>
                <c:pt idx="3">
                  <c:v>9901000</c:v>
                </c:pt>
                <c:pt idx="4">
                  <c:v>10116000</c:v>
                </c:pt>
                <c:pt idx="5">
                  <c:v>10089000</c:v>
                </c:pt>
                <c:pt idx="6">
                  <c:v>10494000</c:v>
                </c:pt>
                <c:pt idx="7">
                  <c:v>11110000</c:v>
                </c:pt>
                <c:pt idx="8">
                  <c:v>9029000</c:v>
                </c:pt>
                <c:pt idx="9">
                  <c:v>11109000</c:v>
                </c:pt>
                <c:pt idx="10">
                  <c:v>12851000</c:v>
                </c:pt>
                <c:pt idx="11">
                  <c:v>13541000</c:v>
                </c:pt>
                <c:pt idx="12">
                  <c:v>13172000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74-4154-A51A-618FCFD03F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Overnachtingen van Nederlanders</c:v>
                </c:pt>
              </c:strCache>
            </c:strRef>
          </c:tx>
          <c:spPr>
            <a:ln w="38100" cap="rnd">
              <a:solidFill>
                <a:srgbClr val="E88F2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2024**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4683000</c:v>
                </c:pt>
                <c:pt idx="1">
                  <c:v>5085000</c:v>
                </c:pt>
                <c:pt idx="2">
                  <c:v>5350000</c:v>
                </c:pt>
                <c:pt idx="3">
                  <c:v>5051000</c:v>
                </c:pt>
                <c:pt idx="4">
                  <c:v>5126000</c:v>
                </c:pt>
                <c:pt idx="5">
                  <c:v>4816000</c:v>
                </c:pt>
                <c:pt idx="6">
                  <c:v>4735000</c:v>
                </c:pt>
                <c:pt idx="7">
                  <c:v>4832000</c:v>
                </c:pt>
                <c:pt idx="8">
                  <c:v>5109000</c:v>
                </c:pt>
                <c:pt idx="9">
                  <c:v>7584000</c:v>
                </c:pt>
                <c:pt idx="10">
                  <c:v>6105000</c:v>
                </c:pt>
                <c:pt idx="11">
                  <c:v>5863000</c:v>
                </c:pt>
                <c:pt idx="12">
                  <c:v>5364000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74-4154-A51A-618FCFD03F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Overnachtingen van buitenlandse gasten</c:v>
                </c:pt>
              </c:strCache>
            </c:strRef>
          </c:tx>
          <c:spPr>
            <a:ln w="38100" cap="rnd">
              <a:solidFill>
                <a:srgbClr val="8FB03D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2024**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3412000</c:v>
                </c:pt>
                <c:pt idx="1">
                  <c:v>3896000</c:v>
                </c:pt>
                <c:pt idx="2">
                  <c:v>4481000</c:v>
                </c:pt>
                <c:pt idx="3">
                  <c:v>4850000</c:v>
                </c:pt>
                <c:pt idx="4">
                  <c:v>4990000</c:v>
                </c:pt>
                <c:pt idx="5">
                  <c:v>5274000</c:v>
                </c:pt>
                <c:pt idx="6">
                  <c:v>5759000</c:v>
                </c:pt>
                <c:pt idx="7">
                  <c:v>6278000</c:v>
                </c:pt>
                <c:pt idx="8">
                  <c:v>3921000</c:v>
                </c:pt>
                <c:pt idx="9">
                  <c:v>3525000</c:v>
                </c:pt>
                <c:pt idx="10">
                  <c:v>6744000</c:v>
                </c:pt>
                <c:pt idx="11">
                  <c:v>7527000</c:v>
                </c:pt>
                <c:pt idx="12">
                  <c:v>7808000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74-4154-A51A-618FCFD03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850352"/>
        <c:axId val="1996215136"/>
      </c:lineChart>
      <c:catAx>
        <c:axId val="3785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16298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96215136"/>
        <c:crosses val="autoZero"/>
        <c:auto val="1"/>
        <c:lblAlgn val="ctr"/>
        <c:lblOffset val="100"/>
        <c:noMultiLvlLbl val="0"/>
      </c:catAx>
      <c:valAx>
        <c:axId val="1996215136"/>
        <c:scaling>
          <c:orientation val="minMax"/>
          <c:max val="14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16298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785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16298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16298"/>
          </a:solidFill>
        </a:defRPr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2549124459981E-2"/>
          <c:y val="4.0617339546497905E-2"/>
          <c:w val="0.89296191538530367"/>
          <c:h val="0.75438072073488804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1C9ED9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421000</c:v>
                </c:pt>
                <c:pt idx="1">
                  <c:v>401000</c:v>
                </c:pt>
                <c:pt idx="2">
                  <c:v>526000</c:v>
                </c:pt>
                <c:pt idx="3">
                  <c:v>1181000</c:v>
                </c:pt>
                <c:pt idx="4">
                  <c:v>1475000</c:v>
                </c:pt>
                <c:pt idx="5">
                  <c:v>1784000</c:v>
                </c:pt>
                <c:pt idx="6">
                  <c:v>2160000</c:v>
                </c:pt>
                <c:pt idx="7">
                  <c:v>2171000</c:v>
                </c:pt>
                <c:pt idx="8">
                  <c:v>1359000</c:v>
                </c:pt>
                <c:pt idx="9">
                  <c:v>1239000</c:v>
                </c:pt>
                <c:pt idx="10">
                  <c:v>461000</c:v>
                </c:pt>
                <c:pt idx="11">
                  <c:v>364000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E9-480B-9C24-BFFAE3427908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2024 (voorlopig)</c:v>
                </c:pt>
              </c:strCache>
            </c:strRef>
          </c:tx>
          <c:spPr>
            <a:ln w="28575" cap="rnd">
              <a:solidFill>
                <a:srgbClr val="8FB03D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442000</c:v>
                </c:pt>
                <c:pt idx="1">
                  <c:v>421000</c:v>
                </c:pt>
                <c:pt idx="2">
                  <c:v>585000</c:v>
                </c:pt>
                <c:pt idx="3">
                  <c:v>982000</c:v>
                </c:pt>
                <c:pt idx="4">
                  <c:v>1551000</c:v>
                </c:pt>
                <c:pt idx="5">
                  <c:v>1494000</c:v>
                </c:pt>
                <c:pt idx="6">
                  <c:v>1915000</c:v>
                </c:pt>
                <c:pt idx="7">
                  <c:v>2310000</c:v>
                </c:pt>
                <c:pt idx="8">
                  <c:v>1358000</c:v>
                </c:pt>
                <c:pt idx="9">
                  <c:v>1201000</c:v>
                </c:pt>
                <c:pt idx="10">
                  <c:v>547000</c:v>
                </c:pt>
                <c:pt idx="11">
                  <c:v>388000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E9-480B-9C24-BFFAE3427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0161296"/>
        <c:axId val="1400150896"/>
      </c:lineChart>
      <c:catAx>
        <c:axId val="140016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16298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00150896"/>
        <c:crosses val="autoZero"/>
        <c:auto val="1"/>
        <c:lblAlgn val="ctr"/>
        <c:lblOffset val="100"/>
        <c:noMultiLvlLbl val="0"/>
      </c:catAx>
      <c:valAx>
        <c:axId val="140015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16298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0016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99390820945618"/>
          <c:y val="0.9193029402928401"/>
          <c:w val="0.39745302721272402"/>
          <c:h val="8.0696973269105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16298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016298"/>
          </a:solidFill>
        </a:defRPr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16298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Hotels/pensions</c:v>
                </c:pt>
                <c:pt idx="1">
                  <c:v>Toeristisch kamperen</c:v>
                </c:pt>
                <c:pt idx="2">
                  <c:v>Vakantiewoningen &amp; verhuurchalets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1858000</c:v>
                </c:pt>
                <c:pt idx="1">
                  <c:v>3710000</c:v>
                </c:pt>
                <c:pt idx="2">
                  <c:v>5385000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9-4D94-8B39-75D3B069F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8FB03D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Hotels/pensions</c:v>
                </c:pt>
                <c:pt idx="1">
                  <c:v>Toeristisch kamperen</c:v>
                </c:pt>
                <c:pt idx="2">
                  <c:v>Vakantiewoningen &amp; verhuurchalets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1344000</c:v>
                </c:pt>
                <c:pt idx="1">
                  <c:v>3369000</c:v>
                </c:pt>
                <c:pt idx="2">
                  <c:v>4255000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9-4D94-8B39-75D3B069FF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C9ED9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Hotels/pensions</c:v>
                </c:pt>
                <c:pt idx="1">
                  <c:v>Toeristisch kamperen</c:v>
                </c:pt>
                <c:pt idx="2">
                  <c:v>Vakantiewoningen &amp; verhuurchalets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1471000</c:v>
                </c:pt>
                <c:pt idx="1">
                  <c:v>3898000</c:v>
                </c:pt>
                <c:pt idx="2">
                  <c:v>5662000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D9-4D94-8B39-75D3B069FF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88F2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Hotels/pensions</c:v>
                </c:pt>
                <c:pt idx="1">
                  <c:v>Toeristisch kamperen</c:v>
                </c:pt>
                <c:pt idx="2">
                  <c:v>Vakantiewoningen &amp; verhuurchalets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1942000</c:v>
                </c:pt>
                <c:pt idx="1">
                  <c:v>4394000</c:v>
                </c:pt>
                <c:pt idx="2">
                  <c:v>6356000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D9-4D94-8B39-75D3B069FFC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B0338C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Hotels/pensions</c:v>
                </c:pt>
                <c:pt idx="1">
                  <c:v>Toeristisch kamperen</c:v>
                </c:pt>
                <c:pt idx="2">
                  <c:v>Vakantiewoningen &amp; verhuurchalets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2062000</c:v>
                </c:pt>
                <c:pt idx="1">
                  <c:v>4867000</c:v>
                </c:pt>
                <c:pt idx="2">
                  <c:v>6268000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D9-4D94-8B39-75D3B069FFC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 (voorlopig)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Hotels/pensions</c:v>
                </c:pt>
                <c:pt idx="1">
                  <c:v>Toeristisch kamperen</c:v>
                </c:pt>
                <c:pt idx="2">
                  <c:v>Vakantiewoningen &amp; verhuurchalets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2128000</c:v>
                </c:pt>
                <c:pt idx="1">
                  <c:v>3965000</c:v>
                </c:pt>
                <c:pt idx="2">
                  <c:v>6928000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D9-4D94-8B39-75D3B069F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0164624"/>
        <c:axId val="1400152976"/>
      </c:barChart>
      <c:catAx>
        <c:axId val="140016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16298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00152976"/>
        <c:crosses val="autoZero"/>
        <c:auto val="1"/>
        <c:lblAlgn val="ctr"/>
        <c:lblOffset val="100"/>
        <c:noMultiLvlLbl val="0"/>
      </c:catAx>
      <c:valAx>
        <c:axId val="140015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16298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0016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16298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016298"/>
          </a:solidFill>
        </a:defRPr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10654817665502E-2"/>
          <c:y val="0.16649251712616703"/>
          <c:w val="0.76567536774944933"/>
          <c:h val="0.73386733343568822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8FB0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E8-4058-8796-5B4B0DED06C9}"/>
              </c:ext>
            </c:extLst>
          </c:dPt>
          <c:dPt>
            <c:idx val="1"/>
            <c:bubble3D val="0"/>
            <c:spPr>
              <a:solidFill>
                <a:srgbClr val="1C9E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E8-4058-8796-5B4B0DED06C9}"/>
              </c:ext>
            </c:extLst>
          </c:dPt>
          <c:dPt>
            <c:idx val="2"/>
            <c:bubble3D val="0"/>
            <c:spPr>
              <a:solidFill>
                <a:srgbClr val="E88F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E8-4058-8796-5B4B0DED06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E8-4058-8796-5B4B0DED06C9}"/>
              </c:ext>
            </c:extLst>
          </c:dPt>
          <c:dPt>
            <c:idx val="4"/>
            <c:bubble3D val="0"/>
            <c:spPr>
              <a:solidFill>
                <a:srgbClr val="B033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E8-4058-8796-5B4B0DED06C9}"/>
              </c:ext>
            </c:extLst>
          </c:dPt>
          <c:dPt>
            <c:idx val="5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E8-4058-8796-5B4B0DED06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DE8-4058-8796-5B4B0DED06C9}"/>
              </c:ext>
            </c:extLst>
          </c:dPt>
          <c:dPt>
            <c:idx val="7"/>
            <c:bubble3D val="0"/>
            <c:spPr>
              <a:solidFill>
                <a:srgbClr val="A4C7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DE8-4058-8796-5B4B0DED06C9}"/>
              </c:ext>
            </c:extLst>
          </c:dPt>
          <c:dPt>
            <c:idx val="8"/>
            <c:bubble3D val="0"/>
            <c:spPr>
              <a:solidFill>
                <a:srgbClr val="0162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DE8-4058-8796-5B4B0DED06C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2A3BC23-7CF6-4C4A-A034-D0F01677CC57}" type="CATEGORYNAME">
                      <a:rPr lang="en-US" smtClean="0"/>
                      <a:pPr/>
                      <a:t>[CATEGORY NAME]</a:t>
                    </a:fld>
                    <a:endParaRPr lang="nl-NL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E8-4058-8796-5B4B0DED06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854DFC-2FD0-41C4-BA7F-C8AF4720B130}" type="CATEGORYNAME">
                      <a:rPr lang="nl-NL" smtClean="0"/>
                      <a:pPr/>
                      <a:t>[CATEGORY NAME]</a:t>
                    </a:fld>
                    <a:endParaRPr lang="nl-NL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E8-4058-8796-5B4B0DED06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07B3EC1-06D6-45F3-83A9-14AEA6DCC74D}" type="CATEGORYNAME">
                      <a:rPr lang="en-US" smtClean="0"/>
                      <a:pPr/>
                      <a:t>[CATEGORY NAME]</a:t>
                    </a:fld>
                    <a:endParaRPr lang="nl-NL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E8-4058-8796-5B4B0DED06C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rgbClr val="01629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FF7444-BDE0-4236-A862-8BAE980A2409}" type="CATEGORYNAME">
                      <a:rPr lang="en-US" smtClean="0"/>
                      <a:pPr algn="l">
                        <a:defRPr/>
                      </a:pPr>
                      <a:t>[CATEGORY NAME]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rgbClr val="0162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DE8-4058-8796-5B4B0DED06C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F4DCEC7-0E23-4074-B0FF-EB18F8FD96B4}" type="CATEGORYNAME">
                      <a:rPr lang="en-US" smtClean="0"/>
                      <a:pPr/>
                      <a:t>[CATEGORY NAME]</a:t>
                    </a:fld>
                    <a:endParaRPr lang="nl-NL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DE8-4058-8796-5B4B0DED06C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752378E-948C-4517-91F8-2E0662D25A85}" type="CATEGORYNAME">
                      <a:rPr lang="en-US" smtClean="0"/>
                      <a:pPr/>
                      <a:t>[CATEGORY NAME]</a:t>
                    </a:fld>
                    <a:endParaRPr lang="nl-NL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DE8-4058-8796-5B4B0DED06C9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rgbClr val="01629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73CC62-A7E3-4B85-A7CC-074FDE311BD5}" type="CATEGORYNAME">
                      <a:rPr lang="nl-NL" smtClean="0"/>
                      <a:pPr algn="l">
                        <a:defRPr/>
                      </a:pPr>
                      <a:t>[CATEGORY NAME]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rgbClr val="0162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DE8-4058-8796-5B4B0DED06C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E8-4058-8796-5B4B0DED06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16298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'Figuur 3'!$A$1:$A$8</c:f>
              <c:strCache>
                <c:ptCount val="8"/>
                <c:pt idx="0">
                  <c:v>Toeristisch kamperen</c:v>
                </c:pt>
                <c:pt idx="1">
                  <c:v>Huisjesterreinen (vakantiewoningen, appartementen en verhuurchalets)</c:v>
                </c:pt>
                <c:pt idx="2">
                  <c:v>Hotels, B&amp;B, groepsaccommodaties</c:v>
                </c:pt>
                <c:pt idx="3">
                  <c:v>Niet geregistreerd door CBS</c:v>
                </c:pt>
                <c:pt idx="4">
                  <c:v>Vast kamperen op camping</c:v>
                </c:pt>
                <c:pt idx="5">
                  <c:v>Tweede woningen</c:v>
                </c:pt>
                <c:pt idx="6">
                  <c:v>Jachthavens</c:v>
                </c:pt>
                <c:pt idx="7">
                  <c:v>Overig (o.a. particuliere verhuur)</c:v>
                </c:pt>
              </c:strCache>
            </c:strRef>
          </c:cat>
          <c:val>
            <c:numRef>
              <c:f>'Figuur 3'!$B$1:$B$8</c:f>
              <c:numCache>
                <c:formatCode>_ * #,##0_ ;_ * \-#,##0_ ;_ * "-"??_ ;_ @_ </c:formatCode>
                <c:ptCount val="8"/>
                <c:pt idx="0">
                  <c:v>4867000</c:v>
                </c:pt>
                <c:pt idx="1">
                  <c:v>6268000</c:v>
                </c:pt>
                <c:pt idx="2">
                  <c:v>2254000</c:v>
                </c:pt>
                <c:pt idx="4">
                  <c:v>3462700</c:v>
                </c:pt>
                <c:pt idx="5">
                  <c:v>2353500</c:v>
                </c:pt>
                <c:pt idx="6">
                  <c:v>530500</c:v>
                </c:pt>
                <c:pt idx="7">
                  <c:v>1997800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DE8-4058-8796-5B4B0DED06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16298"/>
          </a:solidFill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89B4C-A020-42A6-8CD7-59069B89419B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DA94E-7717-466A-90C4-8FD4E390E91F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81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13CA9-D8EF-4CF9-9750-0997E8902E58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9ADA-B906-45B7-8877-58FBFB416A8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51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50" dirty="0"/>
              <a:t>Effect van weer?</a:t>
            </a:r>
            <a:br>
              <a:rPr lang="nl-NL" sz="1050" dirty="0"/>
            </a:br>
            <a:r>
              <a:rPr lang="nl-NL" sz="1050" dirty="0"/>
              <a:t>Kortere verblijfsduur alleen op campings, bij hotels &amp; huisjesterreinen gelijk gebleven</a:t>
            </a:r>
            <a:br>
              <a:rPr lang="nl-NL" sz="1050" dirty="0"/>
            </a:br>
            <a:r>
              <a:rPr lang="nl-NL" sz="1050" dirty="0"/>
              <a:t>Zeeuwse campings zien daling overnachtingen, campings elders aan NL kust zien toename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F9ADA-B906-45B7-8877-58FBFB416A87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7525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Vrijetijdssector investeert het minst in digitalisering – na bouwsector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7C66-154D-4057-9A06-F80A3EFADDEA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833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7C66-154D-4057-9A06-F80A3EFADDEA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2561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7C66-154D-4057-9A06-F80A3EFADDEA}" type="slidenum">
              <a:rPr lang="nl-NL" smtClean="0"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71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Raming volgt in de zomer, op basis van cijfers toeristenbelasting &amp; forensenbelasting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F9ADA-B906-45B7-8877-58FBFB416A87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61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Denk aan trend adult-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27A02-9AC3-4904-BAF3-B362EE8C30F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09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27A02-9AC3-4904-BAF3-B362EE8C30F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84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7C66-154D-4057-9A06-F80A3EFADDE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177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7C66-154D-4057-9A06-F80A3EFADDE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76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7C66-154D-4057-9A06-F80A3EFADDE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7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7C66-154D-4057-9A06-F80A3EFADDE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28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7C66-154D-4057-9A06-F80A3EFADDEA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592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B38E-8BA7-4958-BF90-BCC8A39FC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2A496-9749-47EE-81BD-F9346D768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7AFDC-C75A-434F-9627-321DD0AE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C0DB5-4CFD-4897-B620-4260A7A3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4C963-AA70-466A-B6BA-813B00EE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220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D202-2A94-43C4-8EEE-73A599AC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A22B3-DEC9-4B1B-9886-0AF91BF2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C85DB-83CC-4999-B8EC-3A758699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DA0FF-B64A-4936-86BB-BA0CB2F0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F3221-AD9B-40D1-8856-CFDF09DB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41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71D99-9C25-4A5D-9906-3439F00C1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D38A0-48FC-46DC-8A4F-37F238CB4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73568-803D-4A4E-B8B9-4AF800B0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CBBE2-2E73-47F4-8EFD-E565147F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C88B8-75D0-4132-AC88-AAFC0459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547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(wi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rgbClr val="016298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rgbClr val="01629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10573246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1pPr>
            <a:lvl2pPr marL="6000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2pPr>
            <a:lvl3pPr marL="9429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3pPr>
            <a:lvl4pPr marL="12430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4pPr>
            <a:lvl5pPr marL="15859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539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764" cy="6454114"/>
          </a:xfrm>
          <a:custGeom>
            <a:avLst/>
            <a:gdLst>
              <a:gd name="connsiteX0" fmla="*/ 0 w 12192000"/>
              <a:gd name="connsiteY0" fmla="*/ 0 h 5849815"/>
              <a:gd name="connsiteX1" fmla="*/ 12192000 w 12192000"/>
              <a:gd name="connsiteY1" fmla="*/ 0 h 5849815"/>
              <a:gd name="connsiteX2" fmla="*/ 12192000 w 12192000"/>
              <a:gd name="connsiteY2" fmla="*/ 5849815 h 5849815"/>
              <a:gd name="connsiteX3" fmla="*/ 0 w 12192000"/>
              <a:gd name="connsiteY3" fmla="*/ 5849815 h 5849815"/>
              <a:gd name="connsiteX4" fmla="*/ 0 w 12192000"/>
              <a:gd name="connsiteY4" fmla="*/ 0 h 5849815"/>
              <a:gd name="connsiteX0" fmla="*/ 0 w 12192000"/>
              <a:gd name="connsiteY0" fmla="*/ 0 h 6454114"/>
              <a:gd name="connsiteX1" fmla="*/ 12192000 w 12192000"/>
              <a:gd name="connsiteY1" fmla="*/ 0 h 6454114"/>
              <a:gd name="connsiteX2" fmla="*/ 12192000 w 12192000"/>
              <a:gd name="connsiteY2" fmla="*/ 5849815 h 6454114"/>
              <a:gd name="connsiteX3" fmla="*/ 0 w 12192000"/>
              <a:gd name="connsiteY3" fmla="*/ 6454114 h 6454114"/>
              <a:gd name="connsiteX4" fmla="*/ 0 w 12192000"/>
              <a:gd name="connsiteY4" fmla="*/ 0 h 6454114"/>
              <a:gd name="connsiteX0" fmla="*/ 0 w 12199951"/>
              <a:gd name="connsiteY0" fmla="*/ 0 h 6454114"/>
              <a:gd name="connsiteX1" fmla="*/ 12192000 w 12199951"/>
              <a:gd name="connsiteY1" fmla="*/ 0 h 6454114"/>
              <a:gd name="connsiteX2" fmla="*/ 12199951 w 12199951"/>
              <a:gd name="connsiteY2" fmla="*/ 4816146 h 6454114"/>
              <a:gd name="connsiteX3" fmla="*/ 0 w 12199951"/>
              <a:gd name="connsiteY3" fmla="*/ 6454114 h 6454114"/>
              <a:gd name="connsiteX4" fmla="*/ 0 w 12199951"/>
              <a:gd name="connsiteY4" fmla="*/ 0 h 6454114"/>
              <a:gd name="connsiteX0" fmla="*/ 0 w 12192764"/>
              <a:gd name="connsiteY0" fmla="*/ 0 h 6454114"/>
              <a:gd name="connsiteX1" fmla="*/ 12192000 w 12192764"/>
              <a:gd name="connsiteY1" fmla="*/ 0 h 6454114"/>
              <a:gd name="connsiteX2" fmla="*/ 12192000 w 12192764"/>
              <a:gd name="connsiteY2" fmla="*/ 5285273 h 6454114"/>
              <a:gd name="connsiteX3" fmla="*/ 0 w 12192764"/>
              <a:gd name="connsiteY3" fmla="*/ 6454114 h 6454114"/>
              <a:gd name="connsiteX4" fmla="*/ 0 w 12192764"/>
              <a:gd name="connsiteY4" fmla="*/ 0 h 6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764" h="6454114">
                <a:moveTo>
                  <a:pt x="0" y="0"/>
                </a:moveTo>
                <a:lnTo>
                  <a:pt x="12192000" y="0"/>
                </a:lnTo>
                <a:cubicBezTo>
                  <a:pt x="12194650" y="1605382"/>
                  <a:pt x="12189350" y="3679891"/>
                  <a:pt x="12192000" y="5285273"/>
                </a:cubicBezTo>
                <a:lnTo>
                  <a:pt x="0" y="6454114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>
            <a:normAutofit/>
          </a:bodyPr>
          <a:lstStyle>
            <a:lvl1pPr marL="0" indent="0">
              <a:buNone/>
              <a:defRPr sz="1050" i="1">
                <a:solidFill>
                  <a:srgbClr val="81808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863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1F61D-622D-4CDE-9598-C8DC4C068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CB8B3F-D147-4C0A-8F06-BF56DA506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85BEEE-DC84-47E2-839F-13BF2821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8A7C5-97D6-427F-B118-695CF457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D7C795-8B91-49BB-A0AE-E26F4369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16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F80CC-90FB-4F35-84F5-3DC734B5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56D92E-82CB-405B-9007-A4B10B5B0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287EED-AE6C-4831-8B6B-2E0A32FD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AA9EFA-52E4-49CB-97AA-EA2315EC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E49A51-658A-4816-AB4F-9DEB14B1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06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4753A-929F-40FB-990B-5D160CCC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B13CD9-ED19-4F08-ABC2-0F7319735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3B1A0-291B-4B05-9060-175ECEE9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E1AFB0-39BA-4208-9D5C-52CD130E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4CD52B-C269-4908-86EA-99AF57EB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309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E37F0-888B-43D2-822F-006CAE55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047267-4513-4C3C-B34C-A93F9317F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810A97-4ECE-4B78-955C-08F411233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68F3C9-C5E1-4393-8EE4-E115AD4A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0BBC93-8383-40A2-96A4-EC0BE5B6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662CCF-C92A-41ED-9C74-0BB262AA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021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926D0-0C3B-4FF6-B304-41E56C7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5F322F-FDC0-458A-97E2-D512DF8DA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266456-FDB8-42CA-BF6D-5125AAC3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278ABA-FD20-40E5-BF3A-28C079C15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EF51C4-3979-4D46-BD7B-8F67EEE29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C93068-9638-41F1-9DD0-9E0193CE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5B82E8-9845-4E11-8A67-84623D10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827BC5-565A-4271-A049-8B61DDFF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217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C0DE8-25F6-443B-BB0A-96D771CD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FC1C30-0FCC-4661-BF53-38B574BB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2C04EA-116D-41A2-BE5E-0A4EA5C0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9787A4-7795-49E1-A849-8BFD6266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46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39A6-C3E2-4DD9-8AD5-9FFAC6AA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5ABE-391F-440C-A6A3-125C76F0E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6E8D5-8880-48ED-B2DE-98113ADF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C3F1A-C4DC-4274-BFBF-2A1F16FC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BD0A-D0F2-4369-9B75-17FE2535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691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F32EF33-24FE-4BB8-BE17-A85CEE7B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1F395A-92B5-4130-B83A-E7E9754B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7E7466-DF77-499E-A6B3-745706EE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2218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C3144-7937-4142-8EEA-55045BC2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E67CE-BCC4-4732-BCE2-6C4C2F6B6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402B09-80AF-479E-BE38-F85B2E864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F81747-1729-4FDE-8566-521D2575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86AFF1-D609-4F7E-A1EE-E21A5845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E53F34-E0A2-4EFC-883C-EE628D4F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251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EB846-C1A6-4F06-8C41-C1BEE7D8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E5AE18-8AA0-4155-8B25-76997BE13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8E3906-2EBE-461A-95BA-2EBAB5350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F4D021-8052-4A6A-B219-EF309439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F5D22F-D4DA-4D84-8AAC-36F84261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8E184C-7188-4A26-8FF3-81B6B3F3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5374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5C2E7-7E05-4D9A-9B6D-F63D1EF0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C315B6-2F33-4AFF-BA29-24F9F37D1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B88D4F-54A2-4E1F-9920-929D9768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CA66C5-99A5-4B26-B404-63D8D218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302448-3865-46A2-85A7-93727B24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197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9EB2F5B-1D82-4651-B8D2-2D9E3CC23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0D8CF9-9960-4FEC-84DB-58523AEB1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1585AB-8CDE-4D89-9514-63400E41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27ED2A-28BD-4D20-A192-BA8AA2DD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FF8F56-E57F-4FC8-A9F0-4E2819E7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105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(wi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2250" b="1" i="0" cap="none" baseline="0">
                <a:solidFill>
                  <a:srgbClr val="016298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7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800" b="1" i="0" cap="none" baseline="0">
                <a:solidFill>
                  <a:srgbClr val="016298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4" y="2504662"/>
            <a:ext cx="10573247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425" baseline="0">
                <a:solidFill>
                  <a:srgbClr val="016298"/>
                </a:solidFill>
              </a:defRPr>
            </a:lvl1pPr>
            <a:lvl2pPr marL="450056" indent="-192881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425" baseline="0">
                <a:solidFill>
                  <a:srgbClr val="016298"/>
                </a:solidFill>
              </a:defRPr>
            </a:lvl2pPr>
            <a:lvl3pPr marL="707231" indent="-192881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425" baseline="0">
                <a:solidFill>
                  <a:srgbClr val="016298"/>
                </a:solidFill>
              </a:defRPr>
            </a:lvl3pPr>
            <a:lvl4pPr marL="932260" indent="-16073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425" baseline="0">
                <a:solidFill>
                  <a:srgbClr val="016298"/>
                </a:solidFill>
              </a:defRPr>
            </a:lvl4pPr>
            <a:lvl5pPr marL="1189435" indent="-16073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425" baseline="0">
                <a:solidFill>
                  <a:srgbClr val="016298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7228769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764" cy="6454114"/>
          </a:xfrm>
          <a:custGeom>
            <a:avLst/>
            <a:gdLst>
              <a:gd name="connsiteX0" fmla="*/ 0 w 12192000"/>
              <a:gd name="connsiteY0" fmla="*/ 0 h 5849815"/>
              <a:gd name="connsiteX1" fmla="*/ 12192000 w 12192000"/>
              <a:gd name="connsiteY1" fmla="*/ 0 h 5849815"/>
              <a:gd name="connsiteX2" fmla="*/ 12192000 w 12192000"/>
              <a:gd name="connsiteY2" fmla="*/ 5849815 h 5849815"/>
              <a:gd name="connsiteX3" fmla="*/ 0 w 12192000"/>
              <a:gd name="connsiteY3" fmla="*/ 5849815 h 5849815"/>
              <a:gd name="connsiteX4" fmla="*/ 0 w 12192000"/>
              <a:gd name="connsiteY4" fmla="*/ 0 h 5849815"/>
              <a:gd name="connsiteX0" fmla="*/ 0 w 12192000"/>
              <a:gd name="connsiteY0" fmla="*/ 0 h 6454114"/>
              <a:gd name="connsiteX1" fmla="*/ 12192000 w 12192000"/>
              <a:gd name="connsiteY1" fmla="*/ 0 h 6454114"/>
              <a:gd name="connsiteX2" fmla="*/ 12192000 w 12192000"/>
              <a:gd name="connsiteY2" fmla="*/ 5849815 h 6454114"/>
              <a:gd name="connsiteX3" fmla="*/ 0 w 12192000"/>
              <a:gd name="connsiteY3" fmla="*/ 6454114 h 6454114"/>
              <a:gd name="connsiteX4" fmla="*/ 0 w 12192000"/>
              <a:gd name="connsiteY4" fmla="*/ 0 h 6454114"/>
              <a:gd name="connsiteX0" fmla="*/ 0 w 12199951"/>
              <a:gd name="connsiteY0" fmla="*/ 0 h 6454114"/>
              <a:gd name="connsiteX1" fmla="*/ 12192000 w 12199951"/>
              <a:gd name="connsiteY1" fmla="*/ 0 h 6454114"/>
              <a:gd name="connsiteX2" fmla="*/ 12199951 w 12199951"/>
              <a:gd name="connsiteY2" fmla="*/ 4816146 h 6454114"/>
              <a:gd name="connsiteX3" fmla="*/ 0 w 12199951"/>
              <a:gd name="connsiteY3" fmla="*/ 6454114 h 6454114"/>
              <a:gd name="connsiteX4" fmla="*/ 0 w 12199951"/>
              <a:gd name="connsiteY4" fmla="*/ 0 h 6454114"/>
              <a:gd name="connsiteX0" fmla="*/ 0 w 12192764"/>
              <a:gd name="connsiteY0" fmla="*/ 0 h 6454114"/>
              <a:gd name="connsiteX1" fmla="*/ 12192000 w 12192764"/>
              <a:gd name="connsiteY1" fmla="*/ 0 h 6454114"/>
              <a:gd name="connsiteX2" fmla="*/ 12192000 w 12192764"/>
              <a:gd name="connsiteY2" fmla="*/ 5285273 h 6454114"/>
              <a:gd name="connsiteX3" fmla="*/ 0 w 12192764"/>
              <a:gd name="connsiteY3" fmla="*/ 6454114 h 6454114"/>
              <a:gd name="connsiteX4" fmla="*/ 0 w 12192764"/>
              <a:gd name="connsiteY4" fmla="*/ 0 h 6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764" h="6454114">
                <a:moveTo>
                  <a:pt x="0" y="0"/>
                </a:moveTo>
                <a:lnTo>
                  <a:pt x="12192000" y="0"/>
                </a:lnTo>
                <a:cubicBezTo>
                  <a:pt x="12194650" y="1605382"/>
                  <a:pt x="12189350" y="3679891"/>
                  <a:pt x="12192000" y="5285273"/>
                </a:cubicBezTo>
                <a:lnTo>
                  <a:pt x="0" y="6454114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>
            <a:normAutofit/>
          </a:bodyPr>
          <a:lstStyle>
            <a:lvl1pPr marL="0" indent="0">
              <a:buNone/>
              <a:defRPr sz="1050" i="1">
                <a:solidFill>
                  <a:srgbClr val="81808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8306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NL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767" y="1413725"/>
            <a:ext cx="10060786" cy="1776044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lnSpc>
                <a:spcPts val="6000"/>
              </a:lnSpc>
              <a:defRPr sz="60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De titel van de </a:t>
            </a:r>
            <a:r>
              <a:rPr lang="nl-NL" err="1"/>
              <a:t>powerpoint</a:t>
            </a:r>
            <a:r>
              <a:rPr lang="nl-NL"/>
              <a:t> eventueel over 2 regels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2767" y="3216340"/>
            <a:ext cx="10060786" cy="78150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0" i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Plaats voor een eventueel </a:t>
            </a:r>
            <a:r>
              <a:rPr lang="nl-NL" err="1"/>
              <a:t>subtekstje</a:t>
            </a:r>
            <a:endParaRPr lang="nl-NL"/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57BBD295-75D0-4948-AD46-6F4ED37946B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77831" y="5497440"/>
            <a:ext cx="1872208" cy="2880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cap="all" baseline="0">
                <a:solidFill>
                  <a:schemeClr val="bg1"/>
                </a:solidFill>
              </a:defRPr>
            </a:lvl1pPr>
          </a:lstStyle>
          <a:p>
            <a:fld id="{78D564B3-4129-4BC3-A5C5-8817E408C712}" type="datetime3">
              <a:rPr lang="nl-NL" smtClean="0"/>
              <a:pPr/>
              <a:t>21/2/25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7866845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EN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767" y="1413725"/>
            <a:ext cx="10060786" cy="1776044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lnSpc>
                <a:spcPts val="6000"/>
              </a:lnSpc>
              <a:defRPr sz="60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De titel van de </a:t>
            </a:r>
            <a:r>
              <a:rPr lang="nl-NL" err="1"/>
              <a:t>powerpoint</a:t>
            </a:r>
            <a:r>
              <a:rPr lang="nl-NL"/>
              <a:t> eventueel over 2 regels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2767" y="3216340"/>
            <a:ext cx="10060786" cy="78150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0" i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Plaats voor een eventueel </a:t>
            </a:r>
            <a:r>
              <a:rPr lang="nl-NL" err="1"/>
              <a:t>subtekstje</a:t>
            </a:r>
            <a:endParaRPr lang="nl-NL"/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57BBD295-75D0-4948-AD46-6F4ED37946B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77831" y="5497440"/>
            <a:ext cx="1872208" cy="2880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cap="all" baseline="0">
                <a:solidFill>
                  <a:schemeClr val="bg1"/>
                </a:solidFill>
              </a:defRPr>
            </a:lvl1pPr>
          </a:lstStyle>
          <a:p>
            <a:fld id="{78D564B3-4129-4BC3-A5C5-8817E408C712}" type="datetime3">
              <a:rPr lang="nl-NL" smtClean="0"/>
              <a:pPr/>
              <a:t>21/2/25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803477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(blauw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10573246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8082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8922-144D-4AB8-BE9B-9740D94F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AF7D-44A9-4D59-9528-E5975F9FC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253E9-2BA5-4A39-9FF2-FA7BF2BA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EB8E9-B51F-40FE-92A4-DF752235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EAB7A-8D11-4C07-8FAE-C8EB4C41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222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(blauw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5211415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DA009AEB-C1EE-4E2D-BBD7-DD78F4BB5C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6416" y="2494724"/>
            <a:ext cx="5211415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3035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(oranj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10573246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82331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(oranj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5211415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DA009AEB-C1EE-4E2D-BBD7-DD78F4BB5C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6416" y="2494724"/>
            <a:ext cx="5211415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15016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(paar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10573246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27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(paar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5211415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DA009AEB-C1EE-4E2D-BBD7-DD78F4BB5C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6416" y="2494724"/>
            <a:ext cx="5211415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17239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(lichtblauw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10573246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3666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(lichtblauw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5211415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DA009AEB-C1EE-4E2D-BBD7-DD78F4BB5C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6416" y="2494724"/>
            <a:ext cx="5211415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24877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(wi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rgbClr val="016298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rgbClr val="01629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10573246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1pPr>
            <a:lvl2pPr marL="6000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2pPr>
            <a:lvl3pPr marL="9429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3pPr>
            <a:lvl4pPr marL="12430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4pPr>
            <a:lvl5pPr marL="15859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84689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(wi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rgbClr val="016298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rgbClr val="01629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5211415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1pPr>
            <a:lvl2pPr marL="6000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2pPr>
            <a:lvl3pPr marL="9429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3pPr>
            <a:lvl4pPr marL="12430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4pPr>
            <a:lvl5pPr marL="15859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DA009AEB-C1EE-4E2D-BBD7-DD78F4BB5C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6416" y="2494724"/>
            <a:ext cx="5211415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1pPr>
            <a:lvl2pPr marL="6000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2pPr>
            <a:lvl3pPr marL="9429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3pPr>
            <a:lvl4pPr marL="12430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4pPr>
            <a:lvl5pPr marL="15859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16324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&amp; teks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2E2E2"/>
          </a:solidFill>
        </p:spPr>
        <p:txBody>
          <a:bodyPr>
            <a:normAutofit/>
          </a:bodyPr>
          <a:lstStyle>
            <a:lvl1pPr marL="0" indent="0">
              <a:buNone/>
              <a:defRPr sz="1050" i="1">
                <a:solidFill>
                  <a:srgbClr val="016298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F64DA41-6DB2-4260-9AA2-E471DC97D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9707" y="382300"/>
            <a:ext cx="4578366" cy="1002322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rgbClr val="016298"/>
                </a:solidFill>
                <a:latin typeface="+mn-lt"/>
              </a:defRPr>
            </a:lvl1pPr>
          </a:lstStyle>
          <a:p>
            <a:r>
              <a:rPr lang="nl-NL"/>
              <a:t>Kop van onderwerp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E534649A-709A-4B85-ADA8-E89F98A9AE9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39707" y="1742204"/>
            <a:ext cx="4578366" cy="390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1pPr>
            <a:lvl2pPr marL="6000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2pPr>
            <a:lvl3pPr marL="9429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3pPr>
            <a:lvl4pPr marL="12430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4pPr>
            <a:lvl5pPr marL="15859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7401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D5B6-83BB-4FDA-A0D8-A5B0120D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3F06A-02DC-4C2C-BEDF-D22EE0DAF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D26F7-B88A-4A25-9A41-4FCE36877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C7BD6-9034-4AAE-9B18-2F08AB3C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B7847-6D8D-463E-ACA8-4C84B666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3380E-DE8C-4A40-92C7-2506B23B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9978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764" cy="6454114"/>
          </a:xfrm>
          <a:custGeom>
            <a:avLst/>
            <a:gdLst>
              <a:gd name="connsiteX0" fmla="*/ 0 w 12192000"/>
              <a:gd name="connsiteY0" fmla="*/ 0 h 5849815"/>
              <a:gd name="connsiteX1" fmla="*/ 12192000 w 12192000"/>
              <a:gd name="connsiteY1" fmla="*/ 0 h 5849815"/>
              <a:gd name="connsiteX2" fmla="*/ 12192000 w 12192000"/>
              <a:gd name="connsiteY2" fmla="*/ 5849815 h 5849815"/>
              <a:gd name="connsiteX3" fmla="*/ 0 w 12192000"/>
              <a:gd name="connsiteY3" fmla="*/ 5849815 h 5849815"/>
              <a:gd name="connsiteX4" fmla="*/ 0 w 12192000"/>
              <a:gd name="connsiteY4" fmla="*/ 0 h 5849815"/>
              <a:gd name="connsiteX0" fmla="*/ 0 w 12192000"/>
              <a:gd name="connsiteY0" fmla="*/ 0 h 6454114"/>
              <a:gd name="connsiteX1" fmla="*/ 12192000 w 12192000"/>
              <a:gd name="connsiteY1" fmla="*/ 0 h 6454114"/>
              <a:gd name="connsiteX2" fmla="*/ 12192000 w 12192000"/>
              <a:gd name="connsiteY2" fmla="*/ 5849815 h 6454114"/>
              <a:gd name="connsiteX3" fmla="*/ 0 w 12192000"/>
              <a:gd name="connsiteY3" fmla="*/ 6454114 h 6454114"/>
              <a:gd name="connsiteX4" fmla="*/ 0 w 12192000"/>
              <a:gd name="connsiteY4" fmla="*/ 0 h 6454114"/>
              <a:gd name="connsiteX0" fmla="*/ 0 w 12199951"/>
              <a:gd name="connsiteY0" fmla="*/ 0 h 6454114"/>
              <a:gd name="connsiteX1" fmla="*/ 12192000 w 12199951"/>
              <a:gd name="connsiteY1" fmla="*/ 0 h 6454114"/>
              <a:gd name="connsiteX2" fmla="*/ 12199951 w 12199951"/>
              <a:gd name="connsiteY2" fmla="*/ 4816146 h 6454114"/>
              <a:gd name="connsiteX3" fmla="*/ 0 w 12199951"/>
              <a:gd name="connsiteY3" fmla="*/ 6454114 h 6454114"/>
              <a:gd name="connsiteX4" fmla="*/ 0 w 12199951"/>
              <a:gd name="connsiteY4" fmla="*/ 0 h 6454114"/>
              <a:gd name="connsiteX0" fmla="*/ 0 w 12192764"/>
              <a:gd name="connsiteY0" fmla="*/ 0 h 6454114"/>
              <a:gd name="connsiteX1" fmla="*/ 12192000 w 12192764"/>
              <a:gd name="connsiteY1" fmla="*/ 0 h 6454114"/>
              <a:gd name="connsiteX2" fmla="*/ 12192000 w 12192764"/>
              <a:gd name="connsiteY2" fmla="*/ 5285273 h 6454114"/>
              <a:gd name="connsiteX3" fmla="*/ 0 w 12192764"/>
              <a:gd name="connsiteY3" fmla="*/ 6454114 h 6454114"/>
              <a:gd name="connsiteX4" fmla="*/ 0 w 12192764"/>
              <a:gd name="connsiteY4" fmla="*/ 0 h 6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764" h="6454114">
                <a:moveTo>
                  <a:pt x="0" y="0"/>
                </a:moveTo>
                <a:lnTo>
                  <a:pt x="12192000" y="0"/>
                </a:lnTo>
                <a:cubicBezTo>
                  <a:pt x="12194650" y="1605382"/>
                  <a:pt x="12189350" y="3679891"/>
                  <a:pt x="12192000" y="5285273"/>
                </a:cubicBezTo>
                <a:lnTo>
                  <a:pt x="0" y="6454114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>
            <a:normAutofit/>
          </a:bodyPr>
          <a:lstStyle>
            <a:lvl1pPr marL="0" indent="0">
              <a:buNone/>
              <a:defRPr sz="1050" i="1">
                <a:solidFill>
                  <a:srgbClr val="81808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4428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D12AD-0EE8-4650-9542-10DCFA0F9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3BE85-055C-4CD4-9721-AA9427542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57A9F-95BA-4667-9A04-A6666404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641FC-F7FC-478F-9195-56BEE774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75BAE-A94A-48B7-BA78-C8832E8D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907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52BC-CA19-464A-98FA-F6B55815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140BD-43A7-47C6-9508-BD40C4070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B898D-F62D-414B-A0F3-8EA89EEE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7EB3E-5088-4076-9CBF-D3311088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960A6-2F21-441A-9E0C-D3A5867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1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5D69-A326-4DEA-AD48-EBBF0AAC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53595-5022-4444-A25D-6C7776D03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A548A-313A-432C-BBDD-14F5550C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A3C93-230E-4491-ABCE-72D292E8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13BBD-3302-4B28-A165-60E5CF94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72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620A-A4C4-408D-9AB7-C2F59769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7DBE-D404-414A-B58D-CDD560B33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5A11F-EBEF-4CC8-91FF-786B3C51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0B388-DA05-4D53-A6EA-9CE5D710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F8B11-2BB0-4E1D-A1FC-913E5D41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4D245-4A2B-4F2C-802F-82C349B4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858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FE36-256F-4F47-A248-1A34A82C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A5FDF-9843-4926-80A7-766CA1B27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5FBBE-01F3-436C-8DF9-1002990E3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4F187-C4E0-480F-BF86-ACC6439F5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2F7CF-820B-4782-BB06-C29A53D24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792F5-23F6-4B7A-88AD-D2C784D7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5016D-83AF-406B-A3D8-1DA5E44E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F7149-91AB-41EE-87D2-F6A2E4F9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188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B88-2945-4CBA-947E-9A8011F0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AA39C-E5F9-4B48-B379-57DB7371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07A8A-ED61-4057-A80A-22D2BC4B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03FDF-7337-4B81-BFBD-B192E811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660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61E0E-A5CA-4530-8EB9-1E22290D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78643-20C9-4E5C-B862-43BBC6C8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FA955-E6E8-4B78-9590-9D8AC9C0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820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0A0E-19F4-4391-96BD-D2F94382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6C5F-8E4F-479A-84CE-50796CB3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3CD6A-B7AA-431E-B1F7-273A9827B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6A98A-F74B-47AD-83DE-A78BB5F3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9061F-57FF-4B88-815E-999F7598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F4E86-B504-49C2-B45E-AED17DC4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536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E09C-058C-4909-8C1C-201A0B87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2F626-D4EC-47B2-B9B6-76645702C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E7336-CB69-402A-A011-66D385DA6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AB0D2-E773-4796-8D06-6FC0EAC8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06024-DD30-47DD-B5C2-712A9786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586F1-86A9-493C-8FAB-C3A48BF7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14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965D-598C-4A05-BDA7-382CFD36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9415A-E481-4198-A6A5-9030CD32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F1EDC-AEBC-413F-8B49-C1A973F3E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787B9-CB3A-4C28-91F9-1057B0755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FE667-B6A7-41C7-B267-A02899B9D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D85E4-E371-4B17-BB11-0074699E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6D9CF-5971-41C7-A665-466F3136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B80B8-4E18-4835-8E20-47F7C797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6341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7ABD-7A1F-4A68-81A0-A28778FC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8E5CB-8231-4B05-80DB-BEE396239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36D1-AF06-4CE6-9982-BF7B9848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E9E67-A812-4DDA-9DCE-814C2803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8B8E3-6257-4C3D-91B0-EEC49822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963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C84C6-4444-4E77-BF48-E94DE6D37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B4CD7-0DF2-4080-934E-6B78F5E95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01F1C-048F-4916-A5CE-65B33F2B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2B3DA-6D6F-44F5-AC95-DE736A8B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FDFC5-FDAD-4D2E-AFBD-35F3EC68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109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(wi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rgbClr val="016298"/>
                </a:solidFill>
                <a:latin typeface="+mn-lt"/>
              </a:defRPr>
            </a:lvl1pPr>
          </a:lstStyle>
          <a:p>
            <a:r>
              <a:rPr lang="nl-NL" dirty="0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rgbClr val="01629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10573246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1pPr>
            <a:lvl2pPr marL="6000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2pPr>
            <a:lvl3pPr marL="9429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3pPr>
            <a:lvl4pPr marL="12430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4pPr>
            <a:lvl5pPr marL="15859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5771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79F6F-4660-4997-9848-321DA7F7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99D9A-AE81-440D-9C90-EB4E02EB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2AA49-ACDB-4CFF-9F02-1F422AD1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EF4A3-A8A9-4D99-B534-00940D64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304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8FE71A-A4CE-408D-8403-2FB09B43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10AA1-3E86-46FF-A03E-3FD02EC3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D4D4C-C970-413E-BA95-2CFFEEF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130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456C-C07F-4B96-89E4-878903721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DCE4C-63EB-452B-A55A-57314D193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44196-E62F-4354-9D3B-CD9F6C195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6DFE3-354A-4AE4-A143-AD37258F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CC70A-F681-4E9C-80A9-F42D2B43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CD46B-9226-413A-8016-0D4ACE32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733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26FE-5AE9-4FE1-B21E-4BCB9932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589DC-FBC2-4C02-8C60-1CD140E6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474A8-B404-4EC1-A996-3EE27FA6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E5B20-E2D1-4C5A-AC49-E4224D1E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D6CA5-A957-4A88-B0F9-B915E78C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CA6CC-EE8D-41A3-B8C9-CF73DE87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084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D40EC-F9E6-4DDD-8BEC-CE8FACC7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4796B-77AC-417F-BA18-66437A0F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D02B0-C71A-4B91-8115-8B301DCC8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1612-6CA1-4DA6-875E-07B37BB0BB6D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AE1F3-460B-496B-9CC2-3C03D8470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C5C51-3EAC-4577-BA7D-CB39DE3B2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1039-EEDB-48D9-9592-FC6DD2D0ADFC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147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AB02A9-FD6B-46D0-89FA-77388C4E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B6B1D4-E5C6-4B0E-931B-36CC447F9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7EFE61-4DD9-4F93-BCB2-0CF4B2C88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34D4-6354-4A64-A37B-6F57B6C7E305}" type="datetimeFigureOut">
              <a:rPr lang="nl-NL" smtClean="0"/>
              <a:t>21-2-2025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4B7FF2-DB7A-4674-8730-C9ABAC981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B457EA-D84C-41BB-A5C9-D0BE91E42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5459-DB21-4421-9F57-8FE659E9CE0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923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9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34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nl-NL" sz="3450" b="1" i="0" kern="1200" cap="all" baseline="0" dirty="0" smtClean="0">
          <a:solidFill>
            <a:srgbClr val="2AB9C9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100000"/>
        <a:buFontTx/>
        <a:buBlip>
          <a:blip r:embed="rId17"/>
        </a:buBlip>
        <a:defRPr lang="nl-NL" sz="1500" kern="1200" dirty="0" smtClean="0">
          <a:solidFill>
            <a:srgbClr val="81808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Tx/>
        <a:buBlip>
          <a:blip r:embed="rId17"/>
        </a:buBlip>
        <a:defRPr lang="nl-NL" sz="1500" kern="1200" dirty="0" smtClean="0">
          <a:solidFill>
            <a:srgbClr val="81808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Tx/>
        <a:buBlip>
          <a:blip r:embed="rId17"/>
        </a:buBlip>
        <a:defRPr lang="nl-NL" sz="1500" kern="1200" dirty="0" smtClean="0">
          <a:solidFill>
            <a:srgbClr val="81808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Tx/>
        <a:buBlip>
          <a:blip r:embed="rId17"/>
        </a:buBlip>
        <a:defRPr lang="nl-NL" sz="1500" kern="1200" dirty="0" smtClean="0">
          <a:solidFill>
            <a:srgbClr val="81808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Tx/>
        <a:buBlip>
          <a:blip r:embed="rId17"/>
        </a:buBlip>
        <a:defRPr lang="nl-NL" sz="1500" kern="1200" dirty="0" smtClean="0">
          <a:solidFill>
            <a:srgbClr val="81808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5ED35-469A-44EB-BF94-00908AFF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BD6DE-EE4D-4DD5-A6DD-0EA1D82EE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CFE9D-4018-44BA-80AF-3C08A1ABF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292F-D7E2-4A02-AEAA-F920B32284CE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3F1D4-FFD9-4413-A7F7-D77DBBBFF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33AB0-5D8F-4DE7-BF55-FA8A0A254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9C33-A6E0-4AA5-A386-4D24EB03FB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8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3FE843-95F4-4E21-AD84-DD03193D33B2}"/>
              </a:ext>
            </a:extLst>
          </p:cNvPr>
          <p:cNvSpPr/>
          <p:nvPr/>
        </p:nvSpPr>
        <p:spPr>
          <a:xfrm>
            <a:off x="8705088" y="5760720"/>
            <a:ext cx="3264408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71E3B9FD-7FED-4920-8716-3A924B2E90F9}"/>
              </a:ext>
            </a:extLst>
          </p:cNvPr>
          <p:cNvSpPr txBox="1">
            <a:spLocks/>
          </p:cNvSpPr>
          <p:nvPr/>
        </p:nvSpPr>
        <p:spPr>
          <a:xfrm>
            <a:off x="3913632" y="5956992"/>
            <a:ext cx="7956777" cy="90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nl-NL" sz="4800" b="1" dirty="0">
                <a:solidFill>
                  <a:srgbClr val="016298"/>
                </a:solidFill>
                <a:latin typeface="Calibri" panose="020F0502020204030204"/>
                <a:cs typeface="Arial" panose="020B0604020202020204" pitchFamily="34" charset="0"/>
              </a:rPr>
              <a:t>Kennisupdate LIVE 2025</a:t>
            </a:r>
          </a:p>
          <a:p>
            <a:pPr algn="r" defTabSz="685800"/>
            <a:endParaRPr lang="nl-NL" sz="4800" b="1" dirty="0">
              <a:solidFill>
                <a:srgbClr val="016298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7531D78-6550-4137-A6B6-BEAC9BFC04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508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70D5-BA47-4AEA-96DE-A329110C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Verdeling economische waarde vrijetijdsdomein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0CACE3E9-8EE7-4A22-B78E-7A4A506C232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018" y="5779698"/>
            <a:ext cx="2658077" cy="877485"/>
          </a:xfrm>
          <a:prstGeom prst="rect">
            <a:avLst/>
          </a:prstGeom>
        </p:spPr>
      </p:pic>
      <p:graphicFrame>
        <p:nvGraphicFramePr>
          <p:cNvPr id="15" name="Content Placeholder 8">
            <a:extLst>
              <a:ext uri="{FF2B5EF4-FFF2-40B4-BE49-F238E27FC236}">
                <a16:creationId xmlns:a16="http://schemas.microsoft.com/office/drawing/2014/main" id="{C355409F-53E4-4C18-8492-A6ADF0F6C60A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712151891"/>
              </p:ext>
            </p:extLst>
          </p:nvPr>
        </p:nvGraphicFramePr>
        <p:xfrm>
          <a:off x="-569989" y="1584838"/>
          <a:ext cx="10574337" cy="494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746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70D5-BA47-4AEA-96DE-A329110C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Cijfers verblijfstoerisme Zeeland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678BE-EFF6-4637-9760-2CDC752DCC0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749287"/>
            <a:ext cx="10573246" cy="3391589"/>
          </a:xfrm>
        </p:spPr>
        <p:txBody>
          <a:bodyPr>
            <a:noAutofit/>
          </a:bodyPr>
          <a:lstStyle/>
          <a:p>
            <a:r>
              <a:rPr lang="nl-NL" dirty="0"/>
              <a:t>4% meer gasten: 3,15 miljoen toeristen </a:t>
            </a:r>
          </a:p>
          <a:p>
            <a:r>
              <a:rPr lang="nl-NL" dirty="0"/>
              <a:t>2% minder overnachtingen: 13,2 miljoen nachten</a:t>
            </a:r>
          </a:p>
          <a:p>
            <a:r>
              <a:rPr lang="nl-NL" dirty="0"/>
              <a:t>Korter verblijf!</a:t>
            </a:r>
          </a:p>
          <a:p>
            <a:endParaRPr lang="nl-NL" dirty="0"/>
          </a:p>
          <a:p>
            <a:r>
              <a:rPr lang="nl-NL" dirty="0"/>
              <a:t>Zeeland blijft achter bij landelijke trend</a:t>
            </a:r>
          </a:p>
          <a:p>
            <a:r>
              <a:rPr lang="nl-NL" dirty="0"/>
              <a:t>In Nederland toename overnachtingen met 3%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84F90B40-B071-4E64-B40F-74F82D88222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018" y="5779698"/>
            <a:ext cx="2658077" cy="8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D5F65F-2CDD-402D-94C7-BA1A446A7812}"/>
              </a:ext>
            </a:extLst>
          </p:cNvPr>
          <p:cNvSpPr/>
          <p:nvPr/>
        </p:nvSpPr>
        <p:spPr>
          <a:xfrm>
            <a:off x="8686800" y="5648326"/>
            <a:ext cx="29718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CBS-cijfers: ontwikkeling overnachtingen t/m 2024 </a:t>
            </a:r>
          </a:p>
        </p:txBody>
      </p:sp>
      <p:sp>
        <p:nvSpPr>
          <p:cNvPr id="12" name="Tekstvak 29">
            <a:extLst>
              <a:ext uri="{FF2B5EF4-FFF2-40B4-BE49-F238E27FC236}">
                <a16:creationId xmlns:a16="http://schemas.microsoft.com/office/drawing/2014/main" id="{0F74B628-301D-4F87-83FA-89E9238BC70B}"/>
              </a:ext>
            </a:extLst>
          </p:cNvPr>
          <p:cNvSpPr txBox="1"/>
          <p:nvPr/>
        </p:nvSpPr>
        <p:spPr>
          <a:xfrm>
            <a:off x="6509106" y="6334780"/>
            <a:ext cx="575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16298"/>
                </a:solidFill>
              </a:rPr>
              <a:t>NB: Overnachtingen exclusief vaste gasten, watersport en particulier aanbod</a:t>
            </a:r>
          </a:p>
          <a:p>
            <a:r>
              <a:rPr lang="nl-NL" sz="1400" dirty="0">
                <a:solidFill>
                  <a:srgbClr val="016298"/>
                </a:solidFill>
              </a:rPr>
              <a:t>Bron: CBS, bewerkt door HZ Kenniscentrum Kusttoerisme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AC954DE-89CB-4C28-8606-D2A6CBD53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427358"/>
              </p:ext>
            </p:extLst>
          </p:nvPr>
        </p:nvGraphicFramePr>
        <p:xfrm>
          <a:off x="884585" y="1722514"/>
          <a:ext cx="10573246" cy="444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89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Overnachtingen per maand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621EB8-4C33-4341-915A-6DC60011D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83696"/>
              </p:ext>
            </p:extLst>
          </p:nvPr>
        </p:nvGraphicFramePr>
        <p:xfrm>
          <a:off x="971787" y="1729647"/>
          <a:ext cx="10572308" cy="434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6CB3321F-AD85-40AC-A950-ACEF88288FC9}"/>
              </a:ext>
            </a:extLst>
          </p:cNvPr>
          <p:cNvSpPr/>
          <p:nvPr/>
        </p:nvSpPr>
        <p:spPr>
          <a:xfrm rot="10161028">
            <a:off x="6227768" y="3296799"/>
            <a:ext cx="418641" cy="889612"/>
          </a:xfrm>
          <a:prstGeom prst="downArrow">
            <a:avLst/>
          </a:prstGeom>
          <a:solidFill>
            <a:srgbClr val="E88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6376B06-F0FE-4406-B51D-C9AF286731B4}"/>
              </a:ext>
            </a:extLst>
          </p:cNvPr>
          <p:cNvSpPr/>
          <p:nvPr/>
        </p:nvSpPr>
        <p:spPr>
          <a:xfrm rot="10161028">
            <a:off x="4661536" y="3925027"/>
            <a:ext cx="418641" cy="889612"/>
          </a:xfrm>
          <a:prstGeom prst="downArrow">
            <a:avLst/>
          </a:prstGeom>
          <a:solidFill>
            <a:srgbClr val="E88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DE968B8-B97E-4D7F-A0D6-12E4DCD63227}"/>
              </a:ext>
            </a:extLst>
          </p:cNvPr>
          <p:cNvSpPr/>
          <p:nvPr/>
        </p:nvSpPr>
        <p:spPr>
          <a:xfrm rot="10161028">
            <a:off x="6842519" y="2940320"/>
            <a:ext cx="418641" cy="889612"/>
          </a:xfrm>
          <a:prstGeom prst="downArrow">
            <a:avLst/>
          </a:prstGeom>
          <a:solidFill>
            <a:srgbClr val="E88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94C881-AB65-47C1-836E-FF88A82F370C}"/>
              </a:ext>
            </a:extLst>
          </p:cNvPr>
          <p:cNvSpPr/>
          <p:nvPr/>
        </p:nvSpPr>
        <p:spPr>
          <a:xfrm>
            <a:off x="8686800" y="5648326"/>
            <a:ext cx="29718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29">
            <a:extLst>
              <a:ext uri="{FF2B5EF4-FFF2-40B4-BE49-F238E27FC236}">
                <a16:creationId xmlns:a16="http://schemas.microsoft.com/office/drawing/2014/main" id="{FA504146-B52F-4509-BDDC-862740DEA7D6}"/>
              </a:ext>
            </a:extLst>
          </p:cNvPr>
          <p:cNvSpPr txBox="1"/>
          <p:nvPr/>
        </p:nvSpPr>
        <p:spPr>
          <a:xfrm>
            <a:off x="6509106" y="6334780"/>
            <a:ext cx="575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16298"/>
                </a:solidFill>
              </a:rPr>
              <a:t>NB: Overnachtingen exclusief vaste gasten, watersport en particulier aanbod</a:t>
            </a:r>
          </a:p>
          <a:p>
            <a:r>
              <a:rPr lang="nl-NL" sz="1400" dirty="0">
                <a:solidFill>
                  <a:srgbClr val="016298"/>
                </a:solidFill>
              </a:rPr>
              <a:t>Bron: CBS, bewerkt door HZ Kenniscentrum Kusttoerisme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12E020-BA48-40E0-8502-D8AAB47C2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7201">
            <a:off x="9256877" y="1442694"/>
            <a:ext cx="2412748" cy="21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D5F65F-2CDD-402D-94C7-BA1A446A7812}"/>
              </a:ext>
            </a:extLst>
          </p:cNvPr>
          <p:cNvSpPr/>
          <p:nvPr/>
        </p:nvSpPr>
        <p:spPr>
          <a:xfrm>
            <a:off x="8686800" y="5648326"/>
            <a:ext cx="29718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CBS-cijfers: kamperen onder druk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58944E-F90C-4C71-AC3C-13C468291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676029"/>
              </p:ext>
            </p:extLst>
          </p:nvPr>
        </p:nvGraphicFramePr>
        <p:xfrm>
          <a:off x="884584" y="1641513"/>
          <a:ext cx="10573247" cy="458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29">
            <a:extLst>
              <a:ext uri="{FF2B5EF4-FFF2-40B4-BE49-F238E27FC236}">
                <a16:creationId xmlns:a16="http://schemas.microsoft.com/office/drawing/2014/main" id="{75F2D008-0768-45B7-9C82-F4BF74ED2F13}"/>
              </a:ext>
            </a:extLst>
          </p:cNvPr>
          <p:cNvSpPr txBox="1"/>
          <p:nvPr/>
        </p:nvSpPr>
        <p:spPr>
          <a:xfrm>
            <a:off x="6509106" y="6334780"/>
            <a:ext cx="575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16298"/>
                </a:solidFill>
              </a:rPr>
              <a:t>NB: Overnachtingen exclusief vaste gasten, watersport en particulier aanbod</a:t>
            </a:r>
          </a:p>
          <a:p>
            <a:r>
              <a:rPr lang="nl-NL" sz="1400" dirty="0">
                <a:solidFill>
                  <a:srgbClr val="016298"/>
                </a:solidFill>
              </a:rPr>
              <a:t>Bron: CBS, bewerkt door HZ Kenniscentrum Kusttoerisme</a:t>
            </a:r>
          </a:p>
        </p:txBody>
      </p:sp>
    </p:spTree>
    <p:extLst>
      <p:ext uri="{BB962C8B-B14F-4D97-AF65-F5344CB8AC3E}">
        <p14:creationId xmlns:p14="http://schemas.microsoft.com/office/powerpoint/2010/main" val="167928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FDEB11-6A80-4B15-9CC5-6C5FAAAF776B}"/>
              </a:ext>
            </a:extLst>
          </p:cNvPr>
          <p:cNvSpPr/>
          <p:nvPr/>
        </p:nvSpPr>
        <p:spPr>
          <a:xfrm>
            <a:off x="8686800" y="5648326"/>
            <a:ext cx="29718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F70D5-BA47-4AEA-96DE-A329110C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CBS is maar een deel van het verhaal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D6D6C93-8293-4EF1-8B1D-E7719F5F2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665974"/>
              </p:ext>
            </p:extLst>
          </p:nvPr>
        </p:nvGraphicFramePr>
        <p:xfrm>
          <a:off x="969484" y="1741295"/>
          <a:ext cx="10043930" cy="482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jdelijke aanduiding voor inhoud 11">
            <a:extLst>
              <a:ext uri="{FF2B5EF4-FFF2-40B4-BE49-F238E27FC236}">
                <a16:creationId xmlns:a16="http://schemas.microsoft.com/office/drawing/2014/main" id="{63A4F1C6-798B-4543-888F-BF5EAFDE16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307418" y="1795920"/>
            <a:ext cx="4050972" cy="1265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Raming KCKT voor </a:t>
            </a:r>
            <a:br>
              <a:rPr lang="nl-NL" dirty="0"/>
            </a:br>
            <a:r>
              <a:rPr lang="nl-NL" dirty="0"/>
              <a:t>overige accommodaties: </a:t>
            </a:r>
            <a:br>
              <a:rPr lang="nl-NL" dirty="0"/>
            </a:br>
            <a:r>
              <a:rPr lang="nl-NL" dirty="0"/>
              <a:t>± 8 miljoen overnachtingen</a:t>
            </a:r>
          </a:p>
        </p:txBody>
      </p:sp>
    </p:spTree>
    <p:extLst>
      <p:ext uri="{BB962C8B-B14F-4D97-AF65-F5344CB8AC3E}">
        <p14:creationId xmlns:p14="http://schemas.microsoft.com/office/powerpoint/2010/main" val="67533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D5F65F-2CDD-402D-94C7-BA1A446A7812}"/>
              </a:ext>
            </a:extLst>
          </p:cNvPr>
          <p:cNvSpPr/>
          <p:nvPr/>
        </p:nvSpPr>
        <p:spPr>
          <a:xfrm>
            <a:off x="8686800" y="5648326"/>
            <a:ext cx="29718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Forecast verblijfsbezoek 2035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2B573B1-5C34-4CA2-9377-9348ECFF9FA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794294"/>
            <a:ext cx="9456844" cy="334658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nl-NL" dirty="0"/>
              <a:t>Aantal binnenlandse gasten groeit met 11%</a:t>
            </a:r>
            <a:br>
              <a:rPr lang="nl-NL" dirty="0"/>
            </a:br>
            <a:r>
              <a:rPr lang="nl-NL" dirty="0"/>
              <a:t>(landelijk +13%)</a:t>
            </a:r>
          </a:p>
          <a:p>
            <a:pPr>
              <a:buFont typeface="Arial"/>
              <a:buChar char="•"/>
            </a:pPr>
            <a:endParaRPr lang="nl-NL" dirty="0"/>
          </a:p>
          <a:p>
            <a:pPr>
              <a:buFont typeface="Arial"/>
              <a:buChar char="•"/>
            </a:pPr>
            <a:r>
              <a:rPr lang="nl-NL" dirty="0"/>
              <a:t>Aantal buitenlandse gasten groeit met 24%</a:t>
            </a:r>
            <a:br>
              <a:rPr lang="nl-NL" dirty="0"/>
            </a:br>
            <a:r>
              <a:rPr lang="nl-NL" dirty="0"/>
              <a:t>(landelijk +39%)</a:t>
            </a:r>
          </a:p>
          <a:p>
            <a:pPr>
              <a:buFont typeface="Arial"/>
              <a:buChar char="•"/>
            </a:pPr>
            <a:endParaRPr lang="nl-NL" dirty="0"/>
          </a:p>
          <a:p>
            <a:pPr>
              <a:buFont typeface="Arial"/>
              <a:buChar char="•"/>
            </a:pPr>
            <a:r>
              <a:rPr lang="nl-NL" dirty="0"/>
              <a:t>Traditionele herkomstlanden blijven belangrijk</a:t>
            </a:r>
          </a:p>
          <a:p>
            <a:pPr>
              <a:buFont typeface="Arial"/>
              <a:buChar char="•"/>
            </a:pPr>
            <a:r>
              <a:rPr lang="nl-NL" dirty="0"/>
              <a:t>Zeeland beperkt aandeel op overige markten</a:t>
            </a:r>
          </a:p>
          <a:p>
            <a:pPr>
              <a:buFont typeface="Arial"/>
              <a:buChar char="•"/>
            </a:pPr>
            <a:endParaRPr lang="nl-NL" dirty="0"/>
          </a:p>
          <a:p>
            <a:pPr>
              <a:buFont typeface="Arial"/>
              <a:buChar char="•"/>
            </a:pPr>
            <a:r>
              <a:rPr lang="nl-NL" dirty="0"/>
              <a:t>Zeeland blijft achter bij gemiddelde groei Nederland</a:t>
            </a:r>
          </a:p>
          <a:p>
            <a:pPr>
              <a:buFont typeface="Arial"/>
              <a:buChar char="•"/>
            </a:pPr>
            <a:endParaRPr lang="nl-NL" dirty="0"/>
          </a:p>
          <a:p>
            <a:pPr>
              <a:buFont typeface="Arial"/>
              <a:buChar char="•"/>
            </a:pPr>
            <a:endParaRPr lang="nl-NL" dirty="0"/>
          </a:p>
          <a:p>
            <a:pPr>
              <a:buFont typeface="Arial"/>
              <a:buChar char="•"/>
            </a:pPr>
            <a:endParaRPr lang="nl-NL" dirty="0"/>
          </a:p>
          <a:p>
            <a:pPr>
              <a:buFont typeface="Arial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sz="2000" dirty="0"/>
            </a:br>
            <a:endParaRPr lang="nl-NL" sz="2000" dirty="0"/>
          </a:p>
          <a:p>
            <a:pPr marL="0" indent="0"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668A8-5D57-4988-9BC1-E533EE2A3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712" y="428933"/>
            <a:ext cx="4561188" cy="6032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1C1F31-686C-4C2B-BC01-3C55736C71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702" y="542973"/>
            <a:ext cx="560034" cy="566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1824C3-0ABB-46D7-9D96-0E382F48B6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5425" y="491777"/>
            <a:ext cx="543187" cy="5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0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2053E1DD-4E35-40AC-9FBD-B325BFB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de gasten in 2040?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46A04D7-60C1-48BE-B7DC-A531758CD2D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807779"/>
            <a:ext cx="10573246" cy="33330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nl-NL" dirty="0"/>
              <a:t>Nederland, Duitsland en België blijven de drie belangrijkste herkomstlanden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nl-NL" dirty="0"/>
              <a:t>Sterke toename gasten vanuit Zuid-Europa, maar in aantallen nog altijd beperkt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nl-NL" dirty="0" err="1"/>
              <a:t>Babyboom-generatie</a:t>
            </a:r>
            <a:r>
              <a:rPr lang="nl-NL" dirty="0"/>
              <a:t> blijft voorlopig nog belangrijk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nl-NL" dirty="0"/>
              <a:t>Toename gasten uit generaties Y, Z en </a:t>
            </a:r>
            <a:r>
              <a:rPr lang="nl-NL" dirty="0" err="1"/>
              <a:t>Alpha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B5FD39-F224-4C4B-8AB3-2C309E50578E}"/>
              </a:ext>
            </a:extLst>
          </p:cNvPr>
          <p:cNvGrpSpPr/>
          <p:nvPr/>
        </p:nvGrpSpPr>
        <p:grpSpPr>
          <a:xfrm rot="152695">
            <a:off x="7478914" y="3666724"/>
            <a:ext cx="4423664" cy="2948304"/>
            <a:chOff x="2066718" y="587229"/>
            <a:chExt cx="8058564" cy="5683542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7F4001-9451-4327-9880-6A5BF4070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6718" y="587229"/>
              <a:ext cx="8058564" cy="568354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FA3BFA-953B-4161-885F-50A5E9D87BF3}"/>
                </a:ext>
              </a:extLst>
            </p:cNvPr>
            <p:cNvSpPr/>
            <p:nvPr/>
          </p:nvSpPr>
          <p:spPr>
            <a:xfrm>
              <a:off x="2264229" y="5747657"/>
              <a:ext cx="1785257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24533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2053E1DD-4E35-40AC-9FBD-B325BFB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 Zeeland in 2040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46A04D7-60C1-48BE-B7DC-A531758CD2D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807779"/>
            <a:ext cx="10573246" cy="3333097"/>
          </a:xfrm>
        </p:spPr>
        <p:txBody>
          <a:bodyPr>
            <a:noAutofit/>
          </a:bodyPr>
          <a:lstStyle/>
          <a:p>
            <a:r>
              <a:rPr lang="nl-NL" dirty="0"/>
              <a:t>Geen ingrijpende wijzigingen verwacht in herkomstlanden</a:t>
            </a:r>
          </a:p>
          <a:p>
            <a:endParaRPr lang="nl-NL" sz="1600" dirty="0"/>
          </a:p>
          <a:p>
            <a:r>
              <a:rPr lang="nl-NL" dirty="0"/>
              <a:t>Focus op authenticiteit en onderscheidend vermogen</a:t>
            </a:r>
          </a:p>
          <a:p>
            <a:endParaRPr lang="nl-NL" dirty="0"/>
          </a:p>
          <a:p>
            <a:r>
              <a:rPr lang="nl-NL" dirty="0"/>
              <a:t>Focus op kwaliteit en type aanbod</a:t>
            </a:r>
          </a:p>
          <a:p>
            <a:endParaRPr lang="nl-NL" dirty="0"/>
          </a:p>
          <a:p>
            <a:endParaRPr lang="nl-NL" dirty="0"/>
          </a:p>
          <a:p>
            <a:endParaRPr lang="nl-NL" sz="1600" dirty="0"/>
          </a:p>
          <a:p>
            <a:endParaRPr lang="nl-NL" dirty="0"/>
          </a:p>
          <a:p>
            <a:pPr marL="0" indent="0">
              <a:buNone/>
            </a:pPr>
            <a:endParaRPr lang="nl-NL" dirty="0">
              <a:highlight>
                <a:srgbClr val="FFFF00"/>
              </a:highlight>
            </a:endParaRPr>
          </a:p>
          <a:p>
            <a:endParaRPr lang="nl-NL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341428-2A23-4F6E-B3A6-DF7735053710}"/>
              </a:ext>
            </a:extLst>
          </p:cNvPr>
          <p:cNvGrpSpPr/>
          <p:nvPr/>
        </p:nvGrpSpPr>
        <p:grpSpPr>
          <a:xfrm rot="152695">
            <a:off x="7478914" y="3666724"/>
            <a:ext cx="4423664" cy="2948304"/>
            <a:chOff x="2066718" y="587229"/>
            <a:chExt cx="8058564" cy="5683542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6E218E-3852-40CD-B8BC-5BDF90736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6718" y="587229"/>
              <a:ext cx="8058564" cy="568354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9C88A9-3BBC-41F4-9700-04DE46BA6860}"/>
                </a:ext>
              </a:extLst>
            </p:cNvPr>
            <p:cNvSpPr/>
            <p:nvPr/>
          </p:nvSpPr>
          <p:spPr>
            <a:xfrm>
              <a:off x="2264229" y="5747657"/>
              <a:ext cx="1785257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2716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3FE843-95F4-4E21-AD84-DD03193D33B2}"/>
              </a:ext>
            </a:extLst>
          </p:cNvPr>
          <p:cNvSpPr/>
          <p:nvPr/>
        </p:nvSpPr>
        <p:spPr>
          <a:xfrm>
            <a:off x="8705088" y="5760720"/>
            <a:ext cx="3264408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71E3B9FD-7FED-4920-8716-3A924B2E90F9}"/>
              </a:ext>
            </a:extLst>
          </p:cNvPr>
          <p:cNvSpPr txBox="1">
            <a:spLocks/>
          </p:cNvSpPr>
          <p:nvPr/>
        </p:nvSpPr>
        <p:spPr>
          <a:xfrm>
            <a:off x="3913632" y="5956992"/>
            <a:ext cx="7956777" cy="90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nl-NL" sz="4800" b="1" dirty="0">
                <a:solidFill>
                  <a:srgbClr val="016298"/>
                </a:solidFill>
                <a:latin typeface="Calibri" panose="020F0502020204030204"/>
                <a:cs typeface="Arial" panose="020B0604020202020204" pitchFamily="34" charset="0"/>
              </a:rPr>
              <a:t>Actuele thema’s</a:t>
            </a:r>
          </a:p>
          <a:p>
            <a:pPr algn="r" defTabSz="685800"/>
            <a:endParaRPr lang="nl-NL" sz="4800" b="1" dirty="0">
              <a:solidFill>
                <a:srgbClr val="016298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139D902-E3F4-481A-8E46-0D777E3073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764" cy="6454114"/>
          </a:xfrm>
        </p:spPr>
      </p:pic>
    </p:spTree>
    <p:extLst>
      <p:ext uri="{BB962C8B-B14F-4D97-AF65-F5344CB8AC3E}">
        <p14:creationId xmlns:p14="http://schemas.microsoft.com/office/powerpoint/2010/main" val="238288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Welkomstwoord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35A858F-4949-46CA-A645-5C975CDCCEE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816942"/>
            <a:ext cx="10573246" cy="232393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l-NL" sz="2800" dirty="0"/>
              <a:t>Dick van der Velde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NL" sz="2800" dirty="0"/>
              <a:t>Gedeputeerde vrijetijdseconomie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NL" sz="2800" dirty="0"/>
              <a:t>Provincie Zeeland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b="1" dirty="0"/>
          </a:p>
          <a:p>
            <a:pPr marL="0" indent="0">
              <a:spcBef>
                <a:spcPts val="0"/>
              </a:spcBef>
              <a:buNone/>
            </a:pPr>
            <a:endParaRPr lang="nl-NL" sz="1900" b="1" dirty="0"/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ACEC5-7944-4831-947E-C2DC279BB2D1}"/>
              </a:ext>
            </a:extLst>
          </p:cNvPr>
          <p:cNvSpPr/>
          <p:nvPr/>
        </p:nvSpPr>
        <p:spPr>
          <a:xfrm>
            <a:off x="8686800" y="5648326"/>
            <a:ext cx="29718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1214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Balans tussen toerisme en de samenleving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9444A-71B9-4139-924A-E2CBC8C3126E}"/>
              </a:ext>
            </a:extLst>
          </p:cNvPr>
          <p:cNvSpPr/>
          <p:nvPr/>
        </p:nvSpPr>
        <p:spPr>
          <a:xfrm>
            <a:off x="8610600" y="5834743"/>
            <a:ext cx="3581400" cy="998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6A7E7A7C-8723-4376-A4EA-FD465E0BA37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807779"/>
            <a:ext cx="10573246" cy="333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/>
              <a:t>Belangrijke bijdrage aan de Zeeuwse leefbaarheid, voorzieningenniveau en de economie </a:t>
            </a:r>
          </a:p>
          <a:p>
            <a:r>
              <a:rPr lang="nl-NL" dirty="0"/>
              <a:t>Grote economische meerwaarde: </a:t>
            </a:r>
          </a:p>
          <a:p>
            <a:pPr lvl="1"/>
            <a:r>
              <a:rPr lang="nl-NL" dirty="0"/>
              <a:t>Uitgaven aan toerisme en recreatie: € 3,4 miljard</a:t>
            </a:r>
          </a:p>
          <a:p>
            <a:pPr lvl="1"/>
            <a:r>
              <a:rPr lang="nl-NL" dirty="0"/>
              <a:t>18.000 directe banen in de sector</a:t>
            </a:r>
          </a:p>
          <a:p>
            <a:pPr lvl="1"/>
            <a:r>
              <a:rPr lang="nl-NL" dirty="0"/>
              <a:t>5</a:t>
            </a:r>
            <a:r>
              <a:rPr lang="nl-NL" baseline="30000" dirty="0"/>
              <a:t>e</a:t>
            </a:r>
            <a:r>
              <a:rPr lang="nl-NL" dirty="0"/>
              <a:t> sector van Zeeland</a:t>
            </a:r>
          </a:p>
          <a:p>
            <a:endParaRPr lang="nl-NL" dirty="0"/>
          </a:p>
          <a:p>
            <a:r>
              <a:rPr lang="nl-NL" dirty="0"/>
              <a:t>Bijdrage aan kwaliteit van leven</a:t>
            </a:r>
          </a:p>
          <a:p>
            <a:pPr lvl="1"/>
            <a:r>
              <a:rPr lang="nl-NL" dirty="0"/>
              <a:t>80% Nederlanders noemt vakantie en vrije tijd ‘bron van geluk’, bijdrage aan mentale gezondheid</a:t>
            </a:r>
          </a:p>
          <a:p>
            <a:endParaRPr lang="nl-NL" dirty="0"/>
          </a:p>
          <a:p>
            <a:r>
              <a:rPr lang="nl-NL" dirty="0"/>
              <a:t>Bijdrage aan diversiteit en inclusie</a:t>
            </a:r>
          </a:p>
          <a:p>
            <a:pPr lvl="1"/>
            <a:r>
              <a:rPr lang="nl-NL" dirty="0"/>
              <a:t>Werkgever en gastheer voor iedereen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200" b="1" dirty="0"/>
              <a:t>De meerwaarde van toerisme verdient meer aandacht</a:t>
            </a:r>
            <a:endParaRPr lang="nl-NL" sz="22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10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Balans tussen toerisme en de samenleving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9444A-71B9-4139-924A-E2CBC8C3126E}"/>
              </a:ext>
            </a:extLst>
          </p:cNvPr>
          <p:cNvSpPr/>
          <p:nvPr/>
        </p:nvSpPr>
        <p:spPr>
          <a:xfrm>
            <a:off x="8610600" y="5834743"/>
            <a:ext cx="3581400" cy="998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6A7E7A7C-8723-4376-A4EA-FD465E0BA37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807779"/>
            <a:ext cx="10573246" cy="3333097"/>
          </a:xfrm>
        </p:spPr>
        <p:txBody>
          <a:bodyPr>
            <a:noAutofit/>
          </a:bodyPr>
          <a:lstStyle/>
          <a:p>
            <a:r>
              <a:rPr lang="nl-NL" dirty="0"/>
              <a:t>Ongelijke spreiding over tijd en ruimte</a:t>
            </a:r>
          </a:p>
          <a:p>
            <a:pPr lvl="1"/>
            <a:r>
              <a:rPr lang="nl-NL" dirty="0"/>
              <a:t>Sterke concentratie aan kust, behoefte aan meer levendigheid in het binnenland</a:t>
            </a:r>
          </a:p>
          <a:p>
            <a:pPr lvl="1"/>
            <a:r>
              <a:rPr lang="nl-NL" dirty="0"/>
              <a:t>Piekbelasting in voorjaar en zomer, onderbenutting rest van het jaar</a:t>
            </a:r>
          </a:p>
          <a:p>
            <a:endParaRPr lang="nl-NL" dirty="0"/>
          </a:p>
          <a:p>
            <a:r>
              <a:rPr lang="nl-NL" dirty="0"/>
              <a:t>Draagvlak voor toerisme bij inwoners</a:t>
            </a:r>
          </a:p>
          <a:p>
            <a:pPr lvl="1"/>
            <a:r>
              <a:rPr lang="nl-NL" dirty="0"/>
              <a:t>50 tot 70% steunt toerisme, maar nadelen worden steeds meer gezien</a:t>
            </a:r>
          </a:p>
          <a:p>
            <a:pPr lvl="1"/>
            <a:r>
              <a:rPr lang="nl-NL" dirty="0"/>
              <a:t>25% tot 30% neutraal, max 20% is ronduit negatief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Toerisme &amp; recreatie groeien</a:t>
            </a:r>
          </a:p>
          <a:p>
            <a:pPr lvl="1"/>
            <a:r>
              <a:rPr lang="nl-NL" dirty="0"/>
              <a:t>Niet persé meer logiesaanbod nodig</a:t>
            </a:r>
          </a:p>
          <a:p>
            <a:pPr lvl="1"/>
            <a:r>
              <a:rPr lang="nl-NL" dirty="0"/>
              <a:t>Wél meer recreatieruimte nodig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highlight>
                <a:srgbClr val="FFFF00"/>
              </a:highlight>
            </a:endParaRPr>
          </a:p>
          <a:p>
            <a:endParaRPr lang="nl-NL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327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Balans tussen toerisme en de leefomgeving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9444A-71B9-4139-924A-E2CBC8C3126E}"/>
              </a:ext>
            </a:extLst>
          </p:cNvPr>
          <p:cNvSpPr/>
          <p:nvPr/>
        </p:nvSpPr>
        <p:spPr>
          <a:xfrm>
            <a:off x="8610600" y="5834743"/>
            <a:ext cx="3581400" cy="998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6A7E7A7C-8723-4376-A4EA-FD465E0BA37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807779"/>
            <a:ext cx="10573246" cy="3333097"/>
          </a:xfrm>
        </p:spPr>
        <p:txBody>
          <a:bodyPr>
            <a:noAutofit/>
          </a:bodyPr>
          <a:lstStyle/>
          <a:p>
            <a:r>
              <a:rPr lang="nl-NL" dirty="0"/>
              <a:t>Energieverbruik</a:t>
            </a:r>
          </a:p>
          <a:p>
            <a:pPr lvl="1"/>
            <a:r>
              <a:rPr lang="nl-NL" dirty="0"/>
              <a:t>Dalende trend energieverbruik</a:t>
            </a:r>
          </a:p>
          <a:p>
            <a:pPr lvl="1"/>
            <a:r>
              <a:rPr lang="nl-NL" dirty="0"/>
              <a:t>Angst voor stagneren energietransitie door netcongestie </a:t>
            </a:r>
          </a:p>
          <a:p>
            <a:endParaRPr lang="nl-NL" dirty="0"/>
          </a:p>
          <a:p>
            <a:r>
              <a:rPr lang="nl-NL" dirty="0"/>
              <a:t>Waterverbruik</a:t>
            </a:r>
          </a:p>
          <a:p>
            <a:pPr lvl="1"/>
            <a:r>
              <a:rPr lang="nl-NL" dirty="0"/>
              <a:t>Sector gebruikt 10% van het drinkwater in Nederland</a:t>
            </a:r>
          </a:p>
          <a:p>
            <a:pPr lvl="1"/>
            <a:r>
              <a:rPr lang="nl-NL" dirty="0"/>
              <a:t>In 2040 moet dit 20% lager zijn</a:t>
            </a:r>
          </a:p>
          <a:p>
            <a:endParaRPr lang="nl-NL" dirty="0"/>
          </a:p>
          <a:p>
            <a:r>
              <a:rPr lang="nl-NL" dirty="0"/>
              <a:t>Stikstof</a:t>
            </a:r>
          </a:p>
          <a:p>
            <a:pPr lvl="1"/>
            <a:r>
              <a:rPr lang="nl-NL" dirty="0"/>
              <a:t>Stikstofdossier legt vrijwel alle ontwikkelingen stil</a:t>
            </a:r>
          </a:p>
          <a:p>
            <a:pPr lvl="1"/>
            <a:r>
              <a:rPr lang="nl-NL" dirty="0"/>
              <a:t>Recreatie wordt gezien als drukfactor in stikstofgevoelige natuurgebieden, cijfermateriaal ontbreekt</a:t>
            </a:r>
          </a:p>
          <a:p>
            <a:pPr lvl="1"/>
            <a:r>
              <a:rPr lang="nl-NL" dirty="0"/>
              <a:t>Toeristisch-recreatieve mobiliteit onder de loep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200" b="1" dirty="0"/>
              <a:t>Nulmeting klimaatbewustzijn in de vrijetijdssector basis voor plan van aanpak</a:t>
            </a:r>
          </a:p>
          <a:p>
            <a:pPr marL="0" indent="0">
              <a:buNone/>
            </a:pPr>
            <a:endParaRPr lang="nl-NL" dirty="0">
              <a:highlight>
                <a:srgbClr val="FFFF00"/>
              </a:highlight>
            </a:endParaRPr>
          </a:p>
          <a:p>
            <a:endParaRPr lang="nl-NL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3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99444A-71B9-4139-924A-E2CBC8C3126E}"/>
              </a:ext>
            </a:extLst>
          </p:cNvPr>
          <p:cNvSpPr/>
          <p:nvPr/>
        </p:nvSpPr>
        <p:spPr>
          <a:xfrm>
            <a:off x="8610600" y="5834743"/>
            <a:ext cx="3581400" cy="998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6D01D-C0CB-4EBE-ACFE-97C5655C3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54" y="0"/>
            <a:ext cx="5151263" cy="6868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Even over toeristische mobiliteit</a:t>
            </a:r>
          </a:p>
        </p:txBody>
      </p:sp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6A7E7A7C-8723-4376-A4EA-FD465E0BA37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807779"/>
            <a:ext cx="10573246" cy="33330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highlight>
                <a:srgbClr val="FFFF00"/>
              </a:highlight>
            </a:endParaRPr>
          </a:p>
          <a:p>
            <a:endParaRPr lang="nl-NL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A9E5E-F1D7-41A7-845E-EADB20DE9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84" y="1655717"/>
            <a:ext cx="4745515" cy="36835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9293CCE-EF95-4D53-8F17-B7C3B5400F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516" y="3009155"/>
            <a:ext cx="1227934" cy="3848845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561E49B-88BC-40EE-AC59-4769809F334C}"/>
              </a:ext>
            </a:extLst>
          </p:cNvPr>
          <p:cNvCxnSpPr>
            <a:cxnSpLocks/>
          </p:cNvCxnSpPr>
          <p:nvPr/>
        </p:nvCxnSpPr>
        <p:spPr>
          <a:xfrm flipV="1">
            <a:off x="5192617" y="3624549"/>
            <a:ext cx="2133600" cy="1356538"/>
          </a:xfrm>
          <a:prstGeom prst="curvedConnector3">
            <a:avLst/>
          </a:prstGeom>
          <a:ln w="76200">
            <a:solidFill>
              <a:srgbClr val="8FB0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gebruik van ruimte en meekoppelkansen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9444A-71B9-4139-924A-E2CBC8C3126E}"/>
              </a:ext>
            </a:extLst>
          </p:cNvPr>
          <p:cNvSpPr/>
          <p:nvPr/>
        </p:nvSpPr>
        <p:spPr>
          <a:xfrm>
            <a:off x="8610600" y="5834743"/>
            <a:ext cx="3581400" cy="998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6A7E7A7C-8723-4376-A4EA-FD465E0BA37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4" y="1807779"/>
            <a:ext cx="10980581" cy="33330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dirty="0"/>
              <a:t>De ruimte in Nederland is schaars 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Alles vraagt om ruimte: woningbouw, bedrijventerreinen, energietransitie, klimaatadaptatie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Toename bevolking en toerisme: meer ruimte nodig voor ontspanning en recreatie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Essentieel voor een aantrekkelijk woon- en werkklimaat in Zeeland 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Dus: multifunctioneel ruimtegebruik nodig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Slimme meekoppelkansen creëren met recreatie en toerisme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Meer recreatieruimte in en rondom de bebouwde omgeving en rondom kwetsbare natuurgebieden 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Op en rondom huidige toeristische bedrijven meer ruimte voor de </a:t>
            </a:r>
            <a:r>
              <a:rPr lang="nl-NL" dirty="0" err="1"/>
              <a:t>groen-blauwe</a:t>
            </a:r>
            <a:r>
              <a:rPr lang="nl-NL" dirty="0"/>
              <a:t> </a:t>
            </a:r>
            <a:r>
              <a:rPr lang="nl-NL" dirty="0" err="1"/>
              <a:t>dooradering</a:t>
            </a:r>
            <a:endParaRPr lang="nl-NL" dirty="0"/>
          </a:p>
          <a:p>
            <a:pPr lvl="1">
              <a:lnSpc>
                <a:spcPct val="100000"/>
              </a:lnSpc>
            </a:pPr>
            <a:r>
              <a:rPr lang="nl-NL" dirty="0"/>
              <a:t>Efficiënter benutten van bijv. golfbanen en sportvelden</a:t>
            </a:r>
          </a:p>
          <a:p>
            <a:pPr marL="0" indent="0">
              <a:buNone/>
            </a:pPr>
            <a:endParaRPr lang="nl-NL" dirty="0">
              <a:highlight>
                <a:srgbClr val="FFFF00"/>
              </a:highlight>
            </a:endParaRPr>
          </a:p>
          <a:p>
            <a:endParaRPr lang="nl-NL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4933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een transitie: digitalisering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9444A-71B9-4139-924A-E2CBC8C3126E}"/>
              </a:ext>
            </a:extLst>
          </p:cNvPr>
          <p:cNvSpPr/>
          <p:nvPr/>
        </p:nvSpPr>
        <p:spPr>
          <a:xfrm>
            <a:off x="8610600" y="5834743"/>
            <a:ext cx="3581400" cy="998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6A7E7A7C-8723-4376-A4EA-FD465E0BA37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807779"/>
            <a:ext cx="10573246" cy="33330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Inzetten op techniek houdt je bedrijf gastvrij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Vrijetijdssector investeert het minst in digitalisering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Schaarste personeel blijft, dus slimme inzet van techniek nodig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Automatiseren van de ‘moetjes’ laat tijd over voor gastvrijheid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Benutten van AI en data voor planning en inkoop: tegengaan verspilling en kostenreductie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Robotisering van taken, minder personeel nodig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062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Toekomstbestendig ondernemen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9444A-71B9-4139-924A-E2CBC8C3126E}"/>
              </a:ext>
            </a:extLst>
          </p:cNvPr>
          <p:cNvSpPr/>
          <p:nvPr/>
        </p:nvSpPr>
        <p:spPr>
          <a:xfrm>
            <a:off x="8610600" y="5834743"/>
            <a:ext cx="3581400" cy="998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6A7E7A7C-8723-4376-A4EA-FD465E0BA37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807779"/>
            <a:ext cx="10573246" cy="3333097"/>
          </a:xfrm>
        </p:spPr>
        <p:txBody>
          <a:bodyPr>
            <a:noAutofit/>
          </a:bodyPr>
          <a:lstStyle/>
          <a:p>
            <a:r>
              <a:rPr lang="nl-NL" dirty="0"/>
              <a:t>Energietransitie, klimaatadaptatie, biodiversiteit, digitalisering</a:t>
            </a:r>
          </a:p>
          <a:p>
            <a:r>
              <a:rPr lang="nl-NL" dirty="0"/>
              <a:t>Veranderende wensen van gasten, inspelen op nieuwe markten</a:t>
            </a:r>
          </a:p>
          <a:p>
            <a:endParaRPr lang="nl-NL" dirty="0"/>
          </a:p>
          <a:p>
            <a:r>
              <a:rPr lang="nl-NL" dirty="0"/>
              <a:t>Oplopende kosten personeel, inkoop en energie, dus financiële mogelijkheden beperkt</a:t>
            </a:r>
          </a:p>
          <a:p>
            <a:r>
              <a:rPr lang="nl-NL" dirty="0"/>
              <a:t>Schaarse ruimte, dus ontwikkelmogelijkheden beperkt</a:t>
            </a:r>
          </a:p>
          <a:p>
            <a:endParaRPr lang="nl-NL" dirty="0"/>
          </a:p>
          <a:p>
            <a:r>
              <a:rPr lang="nl-NL" dirty="0"/>
              <a:t>Vraagt om meerjarenplanning ondernemers </a:t>
            </a:r>
          </a:p>
          <a:p>
            <a:r>
              <a:rPr lang="nl-NL" dirty="0"/>
              <a:t>Vraagt om integrale blik van overheden en sector</a:t>
            </a:r>
          </a:p>
          <a:p>
            <a:r>
              <a:rPr lang="nl-NL" dirty="0"/>
              <a:t>Overheden hebben óók een rol in het creëren van een aantrekkelijke bestemming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highlight>
                <a:srgbClr val="FFFF00"/>
              </a:highlight>
            </a:endParaRPr>
          </a:p>
          <a:p>
            <a:endParaRPr lang="nl-NL" dirty="0">
              <a:highlight>
                <a:srgbClr val="FFFF00"/>
              </a:highlight>
            </a:endParaRPr>
          </a:p>
          <a:p>
            <a:endParaRPr lang="nl-NL" dirty="0"/>
          </a:p>
          <a:p>
            <a:pPr marL="0" indent="0">
              <a:buNone/>
            </a:pPr>
            <a:endParaRPr lang="nl-NL" dirty="0">
              <a:highlight>
                <a:srgbClr val="FFFF00"/>
              </a:highlight>
            </a:endParaRPr>
          </a:p>
          <a:p>
            <a:endParaRPr lang="nl-NL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292E3C8-8761-4305-8027-4C9DC6974294}"/>
              </a:ext>
            </a:extLst>
          </p:cNvPr>
          <p:cNvSpPr/>
          <p:nvPr/>
        </p:nvSpPr>
        <p:spPr>
          <a:xfrm>
            <a:off x="7590624" y="1775742"/>
            <a:ext cx="253388" cy="703054"/>
          </a:xfrm>
          <a:prstGeom prst="rightBrace">
            <a:avLst>
              <a:gd name="adj1" fmla="val 33664"/>
              <a:gd name="adj2" fmla="val 50000"/>
            </a:avLst>
          </a:prstGeom>
          <a:ln w="38100">
            <a:solidFill>
              <a:srgbClr val="1C9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7A2B2-8E22-4CC1-BD33-179480D19F93}"/>
              </a:ext>
            </a:extLst>
          </p:cNvPr>
          <p:cNvSpPr txBox="1"/>
          <p:nvPr/>
        </p:nvSpPr>
        <p:spPr>
          <a:xfrm>
            <a:off x="7921127" y="1931366"/>
            <a:ext cx="25966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900" dirty="0">
                <a:solidFill>
                  <a:srgbClr val="016298"/>
                </a:solidFill>
              </a:rPr>
              <a:t>Noodzaak tot investeren</a:t>
            </a:r>
          </a:p>
        </p:txBody>
      </p:sp>
    </p:spTree>
    <p:extLst>
      <p:ext uri="{BB962C8B-B14F-4D97-AF65-F5344CB8AC3E}">
        <p14:creationId xmlns:p14="http://schemas.microsoft.com/office/powerpoint/2010/main" val="17073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7B81EE-6E15-4AED-8AA4-3B2D8A214F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8647">
            <a:off x="2169134" y="652075"/>
            <a:ext cx="7853731" cy="5553850"/>
          </a:xfrm>
          <a:prstGeom prst="rect">
            <a:avLst/>
          </a:prstGeom>
          <a:effectLst>
            <a:outerShdw blurRad="50800" dist="635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153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3FE843-95F4-4E21-AD84-DD03193D33B2}"/>
              </a:ext>
            </a:extLst>
          </p:cNvPr>
          <p:cNvSpPr/>
          <p:nvPr/>
        </p:nvSpPr>
        <p:spPr>
          <a:xfrm>
            <a:off x="8705088" y="5760720"/>
            <a:ext cx="3264408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71E3B9FD-7FED-4920-8716-3A924B2E90F9}"/>
              </a:ext>
            </a:extLst>
          </p:cNvPr>
          <p:cNvSpPr txBox="1">
            <a:spLocks/>
          </p:cNvSpPr>
          <p:nvPr/>
        </p:nvSpPr>
        <p:spPr>
          <a:xfrm>
            <a:off x="3913632" y="6037242"/>
            <a:ext cx="7956777" cy="82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nl-NL" sz="4800" b="1" dirty="0">
                <a:solidFill>
                  <a:srgbClr val="016298"/>
                </a:solidFill>
                <a:latin typeface="Calibri" panose="020F0502020204030204"/>
                <a:cs typeface="Arial" panose="020B0604020202020204" pitchFamily="34" charset="0"/>
              </a:rPr>
              <a:t>Internationaal samenwerken</a:t>
            </a:r>
          </a:p>
          <a:p>
            <a:pPr algn="r" defTabSz="685800"/>
            <a:endParaRPr lang="nl-NL" sz="4800" b="1" dirty="0">
              <a:solidFill>
                <a:srgbClr val="016298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1086241-9A96-4FF1-9470-EDB6A5A61A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764" cy="6454114"/>
          </a:xfrm>
        </p:spPr>
      </p:pic>
    </p:spTree>
    <p:extLst>
      <p:ext uri="{BB962C8B-B14F-4D97-AF65-F5344CB8AC3E}">
        <p14:creationId xmlns:p14="http://schemas.microsoft.com/office/powerpoint/2010/main" val="2003252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01105-94B1-FDB1-FD9A-A21171AF5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6616-8957-13FA-91C2-C766A43A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Waarom is internationale samenwerking belangrijk?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DA2D642D-5DCB-7A76-A458-17845A7049C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018" y="5779698"/>
            <a:ext cx="2658077" cy="87748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B1550A-17A3-662D-4EB4-B7C5A99E90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794293"/>
            <a:ext cx="10573246" cy="37138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1900" b="1" dirty="0"/>
              <a:t>Wat is de uitdaging?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De Zeeuwse vrijetijdssector staat voor uitdagingen zoals verduurzaming, spreiding van bezoekers en behoud van cultureel erfgoed. Daarnaast vraagt klimaatverandering om nieuwe oplossingen voor kustbestendigheid.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b="1" dirty="0"/>
              <a:t>Waarom internationale projecten?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Door samen te werken met universiteiten, toeristische organisaties en overheden in andere landen, kunnen we: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>
              <a:spcBef>
                <a:spcPts val="0"/>
              </a:spcBef>
            </a:pPr>
            <a:r>
              <a:rPr lang="nl-NL" sz="1900" dirty="0"/>
              <a:t>Kennis en ervaring delen.</a:t>
            </a:r>
          </a:p>
          <a:p>
            <a:pPr>
              <a:spcBef>
                <a:spcPts val="0"/>
              </a:spcBef>
            </a:pPr>
            <a:r>
              <a:rPr lang="nl-NL" sz="1900" dirty="0"/>
              <a:t>Sneller innoveren en toepasbare oplossingen ontwikkelen.</a:t>
            </a:r>
          </a:p>
          <a:p>
            <a:pPr>
              <a:spcBef>
                <a:spcPts val="0"/>
              </a:spcBef>
            </a:pPr>
            <a:r>
              <a:rPr lang="nl-NL" sz="1900" dirty="0"/>
              <a:t>Extra financiering en expertise aantrekken.</a:t>
            </a: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6E584FD-41A6-ED7B-ADE5-B551DCD15A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84" y="5883322"/>
            <a:ext cx="2782054" cy="7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1893369-1E26-4D47-95A4-04E99C1CFB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4197" cy="6309362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FE843-95F4-4E21-AD84-DD03193D33B2}"/>
              </a:ext>
            </a:extLst>
          </p:cNvPr>
          <p:cNvSpPr/>
          <p:nvPr/>
        </p:nvSpPr>
        <p:spPr>
          <a:xfrm>
            <a:off x="8705088" y="5760720"/>
            <a:ext cx="3264408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71E3B9FD-7FED-4920-8716-3A924B2E90F9}"/>
              </a:ext>
            </a:extLst>
          </p:cNvPr>
          <p:cNvSpPr txBox="1">
            <a:spLocks/>
          </p:cNvSpPr>
          <p:nvPr/>
        </p:nvSpPr>
        <p:spPr>
          <a:xfrm>
            <a:off x="3913632" y="5956992"/>
            <a:ext cx="7956777" cy="90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endParaRPr lang="nl-NL" sz="4800" b="1" dirty="0">
              <a:solidFill>
                <a:srgbClr val="016298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defTabSz="685800"/>
            <a:endParaRPr lang="nl-NL" sz="4800" b="1" dirty="0">
              <a:solidFill>
                <a:srgbClr val="016298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5E33C168-1D2E-4B1C-8CAD-A8A473BEBC6D}"/>
              </a:ext>
            </a:extLst>
          </p:cNvPr>
          <p:cNvSpPr txBox="1">
            <a:spLocks/>
          </p:cNvSpPr>
          <p:nvPr/>
        </p:nvSpPr>
        <p:spPr>
          <a:xfrm>
            <a:off x="3613355" y="5448622"/>
            <a:ext cx="8356141" cy="12533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nl-NL" sz="4800" b="1" dirty="0">
                <a:solidFill>
                  <a:srgbClr val="016298"/>
                </a:solidFill>
                <a:latin typeface="Calibri" panose="020F0502020204030204"/>
                <a:cs typeface="Arial" panose="020B0604020202020204" pitchFamily="34" charset="0"/>
              </a:rPr>
              <a:t>Toeristische </a:t>
            </a:r>
            <a:r>
              <a:rPr lang="nl-NL" sz="4800" b="1" dirty="0" err="1">
                <a:solidFill>
                  <a:srgbClr val="016298"/>
                </a:solidFill>
                <a:latin typeface="Calibri" panose="020F0502020204030204"/>
                <a:cs typeface="Arial" panose="020B0604020202020204" pitchFamily="34" charset="0"/>
              </a:rPr>
              <a:t>UitvoeringsAlliantie</a:t>
            </a:r>
            <a:endParaRPr lang="nl-NL" sz="4800" b="1" dirty="0">
              <a:solidFill>
                <a:srgbClr val="016298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0671B-A731-8667-7ABA-032348C2A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D528-B87C-B121-E98B-B1081EC4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(Lopende) internationale projecten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8547DA15-9B2F-6790-0585-7C6A1FCB532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018" y="5779698"/>
            <a:ext cx="2658077" cy="87748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3A3D0C1-C822-5703-76F9-6E58890B6EB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794293"/>
            <a:ext cx="10573246" cy="19286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Wat doen we nu?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>
              <a:spcBef>
                <a:spcPts val="0"/>
              </a:spcBef>
            </a:pPr>
            <a:r>
              <a:rPr lang="nl-NL" sz="1900" b="1" dirty="0"/>
              <a:t>3ST</a:t>
            </a:r>
            <a:r>
              <a:rPr lang="nl-NL" sz="1900" dirty="0"/>
              <a:t> – Samenwerkingsmodellen en vaardigheden voor duurzame toeristische ontwikkeling.</a:t>
            </a:r>
          </a:p>
          <a:p>
            <a:pPr>
              <a:spcBef>
                <a:spcPts val="0"/>
              </a:spcBef>
            </a:pPr>
            <a:endParaRPr lang="nl-NL" sz="1900" dirty="0"/>
          </a:p>
          <a:p>
            <a:pPr>
              <a:spcBef>
                <a:spcPts val="0"/>
              </a:spcBef>
            </a:pPr>
            <a:r>
              <a:rPr lang="nl-NL" sz="1900" b="1" dirty="0"/>
              <a:t>(Be)Leefbare Schelde</a:t>
            </a:r>
            <a:r>
              <a:rPr lang="nl-NL" sz="1900" dirty="0"/>
              <a:t> – Grensoverschrijdende samenwerking om de Schelde Delta als toeristische regio te versterken.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FDA9EB0-B366-DAFC-5CFD-06C33E8DD9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84" y="5883322"/>
            <a:ext cx="2782054" cy="7738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1FCBF-882D-0E3F-AADF-6C506965A28A}"/>
              </a:ext>
            </a:extLst>
          </p:cNvPr>
          <p:cNvSpPr txBox="1">
            <a:spLocks/>
          </p:cNvSpPr>
          <p:nvPr/>
        </p:nvSpPr>
        <p:spPr>
          <a:xfrm>
            <a:off x="884584" y="3888770"/>
            <a:ext cx="10573246" cy="1928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425" kern="1200" baseline="0">
                <a:solidFill>
                  <a:srgbClr val="016298"/>
                </a:solidFill>
                <a:latin typeface="+mn-lt"/>
                <a:ea typeface="+mn-ea"/>
                <a:cs typeface="+mn-cs"/>
              </a:defRPr>
            </a:lvl1pPr>
            <a:lvl2pPr marL="450056" indent="-192881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425" kern="1200" baseline="0">
                <a:solidFill>
                  <a:srgbClr val="016298"/>
                </a:solidFill>
                <a:latin typeface="+mn-lt"/>
                <a:ea typeface="+mn-ea"/>
                <a:cs typeface="+mn-cs"/>
              </a:defRPr>
            </a:lvl2pPr>
            <a:lvl3pPr marL="707231" indent="-192881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425" kern="1200" baseline="0">
                <a:solidFill>
                  <a:srgbClr val="016298"/>
                </a:solidFill>
                <a:latin typeface="+mn-lt"/>
                <a:ea typeface="+mn-ea"/>
                <a:cs typeface="+mn-cs"/>
              </a:defRPr>
            </a:lvl3pPr>
            <a:lvl4pPr marL="932260" indent="-16073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425" kern="1200" baseline="0">
                <a:solidFill>
                  <a:srgbClr val="016298"/>
                </a:solidFill>
                <a:latin typeface="+mn-lt"/>
                <a:ea typeface="+mn-ea"/>
                <a:cs typeface="+mn-cs"/>
              </a:defRPr>
            </a:lvl4pPr>
            <a:lvl5pPr marL="1189435" indent="-16073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425" kern="1200" baseline="0">
                <a:solidFill>
                  <a:srgbClr val="016298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900" dirty="0"/>
              <a:t>Nieuwe aanvraag: </a:t>
            </a:r>
            <a:r>
              <a:rPr lang="nl-NL" sz="1900" b="1" dirty="0" err="1"/>
              <a:t>CoARES</a:t>
            </a:r>
            <a:r>
              <a:rPr lang="nl-NL" sz="1900" dirty="0"/>
              <a:t> (In afwachting van goedkeuring)</a:t>
            </a:r>
          </a:p>
          <a:p>
            <a:pPr marL="257175" lvl="1" indent="0">
              <a:spcBef>
                <a:spcPts val="0"/>
              </a:spcBef>
              <a:buNone/>
            </a:pPr>
            <a:endParaRPr lang="nl-NL" sz="1900" dirty="0"/>
          </a:p>
          <a:p>
            <a:pPr lvl="1">
              <a:spcBef>
                <a:spcPts val="0"/>
              </a:spcBef>
            </a:pPr>
            <a:r>
              <a:rPr lang="nl-NL" sz="1900" dirty="0"/>
              <a:t>Klimaatadaptatie en kustbestendigheid.</a:t>
            </a:r>
          </a:p>
          <a:p>
            <a:pPr lvl="1">
              <a:spcBef>
                <a:spcPts val="0"/>
              </a:spcBef>
            </a:pPr>
            <a:r>
              <a:rPr lang="nl-NL" sz="1900" dirty="0"/>
              <a:t>Praktische tools voor gemeenten en ondernemers.</a:t>
            </a: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nl-NL" sz="1900" dirty="0"/>
            </a:br>
            <a:endParaRPr lang="nl-NL" sz="1900" dirty="0"/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32922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18C6F-9F47-CDE7-46E5-A4F483E47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F43E-4DB2-628E-C651-77B8FFCE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4" y="755372"/>
            <a:ext cx="10795787" cy="457200"/>
          </a:xfrm>
        </p:spPr>
        <p:txBody>
          <a:bodyPr/>
          <a:lstStyle/>
          <a:p>
            <a:r>
              <a:rPr lang="en-US" sz="2400" dirty="0"/>
              <a:t>Interreg North Sea Region-project 3ST (Speeding up Sustainability Skills in Tourism)</a:t>
            </a:r>
            <a:endParaRPr lang="nl-NL" sz="32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12784E-D7C9-EE18-B087-8144EE96D9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4" y="1567543"/>
            <a:ext cx="11013501" cy="42121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nl-NL" sz="1900" b="1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b="1" dirty="0"/>
              <a:t>3ST helpt toeristische bedrijven verduurzamen en beter samenwerken. 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Het project richt zich op </a:t>
            </a:r>
            <a:r>
              <a:rPr lang="nl-NL" sz="1900" b="1" dirty="0"/>
              <a:t>capaciteitsversterking</a:t>
            </a:r>
            <a:r>
              <a:rPr lang="nl-NL" sz="1900" dirty="0"/>
              <a:t>, zodat ondernemers en beleidsmakers leren, testen en duurzame oplossingen in de praktijk brengen.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In vier Zeeuwse gemeenten testen we: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♻️ Circulair afvalbeheer bij strandpaviljoens.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💧 Duurzaam waterbeheer op campings.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⚡ Energiebesparing in monumentale panden.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Waarom belangrijk? 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3ST zorgt niet alleen voor verduurzaming, maar ook voor sterkere samenwerking en kennisdeling in de sector.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📅 Looptijd: 2023 – 2027</a:t>
            </a:r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3A817C-5298-4FA7-7E8E-7D1F32231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239" y="5691089"/>
            <a:ext cx="6336846" cy="8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38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3D067-BCDB-F0F6-67B2-4C03F0DA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01A6-B386-F5E7-3911-09672E2B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4" y="755372"/>
            <a:ext cx="10795787" cy="457200"/>
          </a:xfrm>
        </p:spPr>
        <p:txBody>
          <a:bodyPr/>
          <a:lstStyle/>
          <a:p>
            <a:r>
              <a:rPr lang="en-US" sz="2400" dirty="0"/>
              <a:t>Interreg Vlaanderen-Nederland (Be)</a:t>
            </a:r>
            <a:r>
              <a:rPr lang="en-US" sz="2400" dirty="0" err="1"/>
              <a:t>Leefbare</a:t>
            </a:r>
            <a:r>
              <a:rPr lang="en-US" sz="2400" dirty="0"/>
              <a:t> </a:t>
            </a:r>
            <a:r>
              <a:rPr lang="en-US" sz="2400" dirty="0" err="1"/>
              <a:t>Schelde</a:t>
            </a:r>
            <a:endParaRPr lang="nl-NL" sz="32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15C8AA9-C160-ABB3-5863-42745D9D07E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4" y="1567543"/>
            <a:ext cx="11013501" cy="42121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nl-NL" sz="1900" b="1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b="1" dirty="0"/>
              <a:t>Be)Leefbare Schelde versterkt de toeristische identiteit van de Schelde Delta. 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Dit grensoverschrijdende project </a:t>
            </a:r>
            <a:r>
              <a:rPr lang="nl-NL" sz="1900" b="1" dirty="0"/>
              <a:t>verbindt locaties en verhalen</a:t>
            </a:r>
            <a:r>
              <a:rPr lang="nl-NL" sz="1900" dirty="0"/>
              <a:t>, waardoor de regio aantrekkelijker wordt voor bezoekers en bewoners.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In Zeeland en Vlaanderen werken we aan: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🌍 Verbinden van toeristische plekken en routes.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🏛️ Versterken van cultuur en natuur als trekpleisters.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📊 Onderzoek naar bezoekersstromen en duurzaam toerisme.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Waarom belangrijk?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Dit project verbetert de spreiding van bezoekers en versterkt de regio als toeristische bestemming.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📅 Looptijd: 2023 – 2026</a:t>
            </a: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2FDCC2-5795-785E-EE46-4C54DFFEF8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761811"/>
            <a:ext cx="5802085" cy="7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52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54ECE-4805-5388-47F5-021B29295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704B-71F0-E5A9-6900-765B5BA4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4" y="696926"/>
            <a:ext cx="10795787" cy="476843"/>
          </a:xfrm>
        </p:spPr>
        <p:txBody>
          <a:bodyPr/>
          <a:lstStyle/>
          <a:p>
            <a:r>
              <a:rPr lang="nl-NL" sz="2400" dirty="0"/>
              <a:t>Interreg North-West Europe project </a:t>
            </a:r>
            <a:r>
              <a:rPr lang="nl-NL" sz="2400" dirty="0" err="1"/>
              <a:t>CoARES</a:t>
            </a:r>
            <a:r>
              <a:rPr lang="nl-NL" sz="2400" dirty="0"/>
              <a:t> - een klimaatbestendige kust </a:t>
            </a:r>
            <a:endParaRPr lang="nl-NL" sz="3200" b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D89AAAC-B94A-87E4-330D-5A62271F12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4" y="1567543"/>
            <a:ext cx="11013501" cy="42121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nl-NL" sz="1900" b="1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b="1" dirty="0" err="1"/>
              <a:t>CoARES</a:t>
            </a:r>
            <a:r>
              <a:rPr lang="nl-NL" sz="1900" b="1" dirty="0"/>
              <a:t> helpt kustgemeenten zich voor te bereiden op klimaatverandering.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Het project ondersteunt lokale overheden en ondernemers bij het </a:t>
            </a:r>
            <a:r>
              <a:rPr lang="nl-NL" sz="1900" b="1" dirty="0"/>
              <a:t>ontwikkelen en testen van klimaatadaptatieplannen</a:t>
            </a:r>
            <a:r>
              <a:rPr lang="nl-NL" sz="19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In Noordwest-Europa gaan we werken aan: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🏝️ Ontwikkelen van lokale klimaatplannen.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🔬 Testen van innovatieve oplossingen in ‘living labs’.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🎓 Opleidingstrajecten voor gemeenten en ondernemers.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Waarom belangrijk? 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Dit project maakt kustgebieden weerbaarder en zorgt voor een toekomstbestendige economie.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r>
              <a:rPr lang="nl-NL" sz="1900" dirty="0"/>
              <a:t>📅 Looptijd: </a:t>
            </a:r>
            <a:r>
              <a:rPr lang="nl-NL" sz="1900" dirty="0">
                <a:highlight>
                  <a:srgbClr val="FFFF00"/>
                </a:highlight>
              </a:rPr>
              <a:t>In afwachting van goedkeuring</a:t>
            </a: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391ED0-F411-CC5A-D5E2-11EA304A19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943" y="5711422"/>
            <a:ext cx="4082142" cy="9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48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3FE843-95F4-4E21-AD84-DD03193D33B2}"/>
              </a:ext>
            </a:extLst>
          </p:cNvPr>
          <p:cNvSpPr/>
          <p:nvPr/>
        </p:nvSpPr>
        <p:spPr>
          <a:xfrm>
            <a:off x="8705088" y="5760720"/>
            <a:ext cx="3264408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71E3B9FD-7FED-4920-8716-3A924B2E90F9}"/>
              </a:ext>
            </a:extLst>
          </p:cNvPr>
          <p:cNvSpPr txBox="1">
            <a:spLocks/>
          </p:cNvSpPr>
          <p:nvPr/>
        </p:nvSpPr>
        <p:spPr>
          <a:xfrm>
            <a:off x="3913632" y="5956992"/>
            <a:ext cx="7956777" cy="90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nl-NL" sz="4800" b="1" dirty="0">
                <a:solidFill>
                  <a:srgbClr val="016298"/>
                </a:solidFill>
                <a:latin typeface="Calibri" panose="020F0502020204030204"/>
                <a:cs typeface="Arial" panose="020B0604020202020204" pitchFamily="34" charset="0"/>
              </a:rPr>
              <a:t>Het woord is aan jullie</a:t>
            </a:r>
          </a:p>
          <a:p>
            <a:pPr algn="r" defTabSz="685800"/>
            <a:endParaRPr lang="nl-NL" sz="4800" b="1" dirty="0">
              <a:solidFill>
                <a:srgbClr val="016298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7499DD-356A-4CB1-8F82-C89BA5E893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5529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Wooclap - Make learning awesome">
                <a:extLst>
                  <a:ext uri="{FF2B5EF4-FFF2-40B4-BE49-F238E27FC236}">
                    <a16:creationId xmlns:a16="http://schemas.microsoft.com/office/drawing/2014/main" id="{A7232CFE-411F-4A25-8419-E23811A06D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811379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Wooclap - Make learning awesome">
                <a:extLst>
                  <a:ext uri="{FF2B5EF4-FFF2-40B4-BE49-F238E27FC236}">
                    <a16:creationId xmlns:a16="http://schemas.microsoft.com/office/drawing/2014/main" id="{A7232CFE-411F-4A25-8419-E23811A06D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404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Wooclap - Make learning awesome">
                <a:extLst>
                  <a:ext uri="{FF2B5EF4-FFF2-40B4-BE49-F238E27FC236}">
                    <a16:creationId xmlns:a16="http://schemas.microsoft.com/office/drawing/2014/main" id="{BFD07B66-B5CF-4A05-B662-F15305B76F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3696811"/>
                  </p:ext>
                </p:extLst>
              </p:nvPr>
            </p:nvGraphicFramePr>
            <p:xfrm>
              <a:off x="0" y="-8467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 title="Wooclap - Make learning awesome">
                <a:extLst>
                  <a:ext uri="{FF2B5EF4-FFF2-40B4-BE49-F238E27FC236}">
                    <a16:creationId xmlns:a16="http://schemas.microsoft.com/office/drawing/2014/main" id="{BFD07B66-B5CF-4A05-B662-F15305B76F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8467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0425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Wooclap - Make learning awesome">
                <a:extLst>
                  <a:ext uri="{FF2B5EF4-FFF2-40B4-BE49-F238E27FC236}">
                    <a16:creationId xmlns:a16="http://schemas.microsoft.com/office/drawing/2014/main" id="{19EFD6D1-A79D-4A3A-AA40-8F4B8B3BDC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6753988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 title="Wooclap - Make learning awesome">
                <a:extLst>
                  <a:ext uri="{FF2B5EF4-FFF2-40B4-BE49-F238E27FC236}">
                    <a16:creationId xmlns:a16="http://schemas.microsoft.com/office/drawing/2014/main" id="{19EFD6D1-A79D-4A3A-AA40-8F4B8B3BDC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810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Wooclap - Make learning awesome">
                <a:extLst>
                  <a:ext uri="{FF2B5EF4-FFF2-40B4-BE49-F238E27FC236}">
                    <a16:creationId xmlns:a16="http://schemas.microsoft.com/office/drawing/2014/main" id="{656F92EC-3DF7-4D47-A93E-1E8FB70972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20784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 title="Wooclap - Make learning awesome">
                <a:extLst>
                  <a:ext uri="{FF2B5EF4-FFF2-40B4-BE49-F238E27FC236}">
                    <a16:creationId xmlns:a16="http://schemas.microsoft.com/office/drawing/2014/main" id="{656F92EC-3DF7-4D47-A93E-1E8FB70972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8189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3FE843-95F4-4E21-AD84-DD03193D33B2}"/>
              </a:ext>
            </a:extLst>
          </p:cNvPr>
          <p:cNvSpPr/>
          <p:nvPr/>
        </p:nvSpPr>
        <p:spPr>
          <a:xfrm>
            <a:off x="8705088" y="5760720"/>
            <a:ext cx="3264408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71E3B9FD-7FED-4920-8716-3A924B2E90F9}"/>
              </a:ext>
            </a:extLst>
          </p:cNvPr>
          <p:cNvSpPr txBox="1">
            <a:spLocks/>
          </p:cNvSpPr>
          <p:nvPr/>
        </p:nvSpPr>
        <p:spPr>
          <a:xfrm>
            <a:off x="3913632" y="5956992"/>
            <a:ext cx="7956777" cy="90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nl-NL" sz="4800" b="1" dirty="0">
                <a:solidFill>
                  <a:srgbClr val="016298"/>
                </a:solidFill>
                <a:latin typeface="Calibri" panose="020F0502020204030204"/>
                <a:cs typeface="Arial" panose="020B0604020202020204" pitchFamily="34" charset="0"/>
              </a:rPr>
              <a:t>Deelsessies</a:t>
            </a:r>
          </a:p>
          <a:p>
            <a:pPr algn="r" defTabSz="685800"/>
            <a:endParaRPr lang="nl-NL" sz="4800" b="1" dirty="0">
              <a:solidFill>
                <a:srgbClr val="016298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A1DFBBF-E06B-40C6-8CDF-92985FB4AD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764" cy="6454114"/>
          </a:xfrm>
        </p:spPr>
      </p:pic>
    </p:spTree>
    <p:extLst>
      <p:ext uri="{BB962C8B-B14F-4D97-AF65-F5344CB8AC3E}">
        <p14:creationId xmlns:p14="http://schemas.microsoft.com/office/powerpoint/2010/main" val="269968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HZ Kenniscentrum Kusttoerisme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B58A0BB1-012B-4DD0-888A-9CC6563B98A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018" y="5779698"/>
            <a:ext cx="2658077" cy="87748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107A797-EB4C-4B79-8738-6BFE0E426BA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794294"/>
            <a:ext cx="10573246" cy="3346582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</a:pPr>
            <a:r>
              <a:rPr lang="nl-NL" sz="1900" dirty="0"/>
              <a:t>Onderzoeksgroep als onderdeel van HZ University of Applied Sciences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  <a:p>
            <a:pPr marL="361950" indent="-361950">
              <a:spcBef>
                <a:spcPts val="0"/>
              </a:spcBef>
            </a:pPr>
            <a:r>
              <a:rPr lang="nl-NL" sz="1900" dirty="0"/>
              <a:t>We doen onderzoek naar het vrijetijdsdomein (toerisme, </a:t>
            </a:r>
            <a:r>
              <a:rPr lang="nl-NL" sz="1900" dirty="0" err="1"/>
              <a:t>leisure</a:t>
            </a:r>
            <a:r>
              <a:rPr lang="nl-NL" sz="1900" dirty="0"/>
              <a:t>, </a:t>
            </a:r>
            <a:r>
              <a:rPr lang="nl-NL" sz="1900" dirty="0" err="1"/>
              <a:t>hospitality</a:t>
            </a:r>
            <a:r>
              <a:rPr lang="nl-NL" sz="1900" dirty="0"/>
              <a:t>) als geheel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361950" indent="-361950">
              <a:spcBef>
                <a:spcPts val="0"/>
              </a:spcBef>
            </a:pPr>
            <a:r>
              <a:rPr lang="nl-NL" sz="1900" dirty="0"/>
              <a:t>Met die kennis ondersteunen we de overheid en de sector bij het maken van strategische keuzes </a:t>
            </a: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1949450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Toelichting deelsessies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9444A-71B9-4139-924A-E2CBC8C3126E}"/>
              </a:ext>
            </a:extLst>
          </p:cNvPr>
          <p:cNvSpPr/>
          <p:nvPr/>
        </p:nvSpPr>
        <p:spPr>
          <a:xfrm>
            <a:off x="8610600" y="5834743"/>
            <a:ext cx="3581400" cy="998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6A7E7A7C-8723-4376-A4EA-FD465E0BA37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807779"/>
            <a:ext cx="10573246" cy="3333097"/>
          </a:xfrm>
        </p:spPr>
        <p:txBody>
          <a:bodyPr>
            <a:noAutofit/>
          </a:bodyPr>
          <a:lstStyle/>
          <a:p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Deelsessie 1: Van inzicht naar impact met een bedrijfsvergelijking als groeimotor		</a:t>
            </a:r>
            <a:r>
              <a:rPr 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A.1.22</a:t>
            </a: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Deelsessie 2: De toekomst van toerisme: wat heeft de sector nodig?			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A.0.21</a:t>
            </a:r>
          </a:p>
          <a:p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Deelsessie 3: Een klimaatbestendige sector						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A.1.23</a:t>
            </a:r>
          </a:p>
          <a:p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Deelsessie 4: Leer je gasten beter kennen						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A.2.23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014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0675-E387-4699-BA92-B3211FE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Impuls Zeeland</a:t>
            </a:r>
            <a:endParaRPr lang="nl-NL" sz="3000" dirty="0">
              <a:highlight>
                <a:srgbClr val="FFFF00"/>
              </a:highlight>
            </a:endParaRP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B58A0BB1-012B-4DD0-888A-9CC6563B98A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018" y="5779698"/>
            <a:ext cx="2658077" cy="877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5F102A-1611-4BCB-A4C4-A25B206569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84" y="5883322"/>
            <a:ext cx="2782054" cy="773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064548-F03B-4B50-9CC5-7E3373548956}"/>
              </a:ext>
            </a:extLst>
          </p:cNvPr>
          <p:cNvSpPr/>
          <p:nvPr/>
        </p:nvSpPr>
        <p:spPr>
          <a:xfrm>
            <a:off x="8686800" y="5648326"/>
            <a:ext cx="29718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E081C52-7EA7-181D-B8DB-75FCB8DC95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647232"/>
            <a:ext cx="10573246" cy="3346582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</a:pPr>
            <a:r>
              <a:rPr lang="nl-NL" sz="1900" dirty="0"/>
              <a:t>Impuls Zeeland is de regionale ontwikkelingsmaatschappij van Zeeland. Wij stimuleren de Zeeuwse economie en ondersteunen ondernemers bij </a:t>
            </a:r>
            <a:r>
              <a:rPr lang="nl-NL" sz="1900" b="1" dirty="0"/>
              <a:t>groei</a:t>
            </a:r>
            <a:r>
              <a:rPr lang="nl-NL" sz="1900" dirty="0"/>
              <a:t> en </a:t>
            </a:r>
            <a:r>
              <a:rPr lang="nl-NL" sz="1900" b="1" dirty="0"/>
              <a:t>innovatie</a:t>
            </a:r>
            <a:r>
              <a:rPr lang="nl-NL" sz="1900" dirty="0"/>
              <a:t>.</a:t>
            </a:r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  <a:p>
            <a:pPr marL="361950" indent="-361950">
              <a:spcBef>
                <a:spcPts val="0"/>
              </a:spcBef>
            </a:pPr>
            <a:r>
              <a:rPr lang="nl-NL" sz="1900" dirty="0"/>
              <a:t>Wij helpen ondernemers met: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 dirty="0"/>
          </a:p>
          <a:p>
            <a:pPr marL="554831" lvl="1" indent="-361950">
              <a:spcBef>
                <a:spcPts val="0"/>
              </a:spcBef>
            </a:pPr>
            <a:r>
              <a:rPr lang="nl-NL" sz="1900" b="1" dirty="0"/>
              <a:t>Innoveren</a:t>
            </a:r>
            <a:r>
              <a:rPr lang="nl-NL" sz="1900" dirty="0"/>
              <a:t>: het ontwikkelen van nieuwe ideeën en duurzame projecten</a:t>
            </a:r>
          </a:p>
          <a:p>
            <a:pPr marL="554831" lvl="1" indent="-361950">
              <a:spcBef>
                <a:spcPts val="0"/>
              </a:spcBef>
            </a:pPr>
            <a:r>
              <a:rPr lang="nl-NL" sz="1900" b="1" dirty="0"/>
              <a:t>Investeren</a:t>
            </a:r>
            <a:r>
              <a:rPr lang="nl-NL" sz="1900" dirty="0"/>
              <a:t>: het realiseren van groeikansen en het verkrijgen van financiering</a:t>
            </a:r>
          </a:p>
          <a:p>
            <a:pPr marL="554831" lvl="1" indent="-361950">
              <a:spcBef>
                <a:spcPts val="0"/>
              </a:spcBef>
            </a:pPr>
            <a:r>
              <a:rPr lang="nl-NL" sz="1900" b="1" dirty="0"/>
              <a:t>Internationaliseren</a:t>
            </a:r>
            <a:r>
              <a:rPr lang="nl-NL" sz="1900" dirty="0"/>
              <a:t>: het verkennen en benutten van internationale marktkansen.</a:t>
            </a:r>
          </a:p>
          <a:p>
            <a:pPr marL="554831" lvl="1" indent="-361950">
              <a:spcBef>
                <a:spcPts val="0"/>
              </a:spcBef>
            </a:pPr>
            <a:endParaRPr lang="nl-NL" sz="1900" dirty="0"/>
          </a:p>
          <a:p>
            <a:pPr marL="361950" indent="-361950">
              <a:spcBef>
                <a:spcPts val="0"/>
              </a:spcBef>
            </a:pPr>
            <a:r>
              <a:rPr lang="nl-NL" sz="1900" dirty="0"/>
              <a:t>Onze inzet voor toerisme: wij bieden toeristisch ondernemers een helpende hand en werken samen aan toekomstbestendig ondernemerschap. Dit doen we door hen te:</a:t>
            </a:r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  <a:p>
            <a:pPr marL="554831" lvl="1" indent="-361950">
              <a:spcBef>
                <a:spcPts val="0"/>
              </a:spcBef>
            </a:pPr>
            <a:r>
              <a:rPr lang="nl-NL" sz="1900" b="1" dirty="0"/>
              <a:t>Inspireren met nieuwe inzichten en kansen</a:t>
            </a:r>
          </a:p>
          <a:p>
            <a:pPr marL="554831" lvl="1" indent="-361950">
              <a:spcBef>
                <a:spcPts val="0"/>
              </a:spcBef>
            </a:pPr>
            <a:r>
              <a:rPr lang="nl-NL" sz="1900" b="1" dirty="0"/>
              <a:t>Ondersteunen bij hun bedrijfsontwikkeling</a:t>
            </a:r>
          </a:p>
          <a:p>
            <a:pPr marL="554831" lvl="1" indent="-361950">
              <a:spcBef>
                <a:spcPts val="0"/>
              </a:spcBef>
            </a:pPr>
            <a:r>
              <a:rPr lang="nl-NL" sz="1900" b="1" dirty="0"/>
              <a:t>Helpen bij financiering en investeringen</a:t>
            </a: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F1939C4-1FCE-F65C-E2ED-F3A699B035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2878" y="601584"/>
            <a:ext cx="560521" cy="56052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83BC5D2-3F98-42FE-F9F5-18F18870CE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09718" y="601584"/>
            <a:ext cx="560521" cy="56052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CDAE4C-4053-DD87-0D2C-041C3EB277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77033" y="601584"/>
            <a:ext cx="560521" cy="5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6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019F6-8E5D-44A6-5D6E-5454823FE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8DF6-F464-8FB3-8595-F188A029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Toeristische UitvoeringsAlliantie (TUA)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E17F8FC0-FE0A-92DF-7063-5CF112FE1B6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018" y="5779698"/>
            <a:ext cx="2658077" cy="87748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C94DCD9-CEA1-9A18-3CC5-4816BA8A166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794294"/>
            <a:ext cx="10573246" cy="1634706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</a:pPr>
            <a:r>
              <a:rPr lang="nl-NL" sz="1900" dirty="0"/>
              <a:t>HZ Kenniscentrum Kusttoerisme en Impuls Zeeland vormen samen de Toeristische UitvoeringsAlliantie (TUA). </a:t>
            </a:r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  <a:p>
            <a:pPr marL="361950" indent="-361950">
              <a:spcBef>
                <a:spcPts val="0"/>
              </a:spcBef>
            </a:pPr>
            <a:r>
              <a:rPr lang="nl-NL" sz="1900" dirty="0"/>
              <a:t>Dit partnerschap bundelt kennis en kracht om de toeristische sector in Zeeland verder te ontwikkelen.</a:t>
            </a:r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0" indent="0">
              <a:spcBef>
                <a:spcPts val="0"/>
              </a:spcBef>
              <a:buNone/>
            </a:pPr>
            <a:br>
              <a:rPr lang="nl-NL" sz="1900" dirty="0"/>
            </a:br>
            <a:endParaRPr lang="nl-NL" sz="1900" dirty="0"/>
          </a:p>
          <a:p>
            <a:pPr marL="361950" indent="-361950">
              <a:spcBef>
                <a:spcPts val="0"/>
              </a:spcBef>
            </a:pPr>
            <a:endParaRPr lang="nl-NL" sz="19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80EDED9-1466-52FB-5886-9506CD6777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84" y="5850271"/>
            <a:ext cx="2782054" cy="77386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EACB1E1-61CB-B1BA-1E9C-633043A44B8E}"/>
              </a:ext>
            </a:extLst>
          </p:cNvPr>
          <p:cNvSpPr txBox="1"/>
          <p:nvPr/>
        </p:nvSpPr>
        <p:spPr>
          <a:xfrm>
            <a:off x="884584" y="3816421"/>
            <a:ext cx="10573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i="1" dirty="0">
                <a:solidFill>
                  <a:srgbClr val="016298"/>
                </a:solidFill>
              </a:rPr>
              <a:t>"Regionale samenwerkingen, zoals de Toeristische UitvoeringsAlliantie, zijn essentieel voor een toekomstbestendige toeristische sector."</a:t>
            </a:r>
            <a:r>
              <a:rPr lang="nl-NL" sz="2400" dirty="0">
                <a:solidFill>
                  <a:srgbClr val="016298"/>
                </a:solidFill>
              </a:rPr>
              <a:t> – NBTC</a:t>
            </a:r>
          </a:p>
        </p:txBody>
      </p:sp>
    </p:spTree>
    <p:extLst>
      <p:ext uri="{BB962C8B-B14F-4D97-AF65-F5344CB8AC3E}">
        <p14:creationId xmlns:p14="http://schemas.microsoft.com/office/powerpoint/2010/main" val="88051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3FE843-95F4-4E21-AD84-DD03193D33B2}"/>
              </a:ext>
            </a:extLst>
          </p:cNvPr>
          <p:cNvSpPr/>
          <p:nvPr/>
        </p:nvSpPr>
        <p:spPr>
          <a:xfrm>
            <a:off x="8705088" y="5760720"/>
            <a:ext cx="3264408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71E3B9FD-7FED-4920-8716-3A924B2E90F9}"/>
              </a:ext>
            </a:extLst>
          </p:cNvPr>
          <p:cNvSpPr txBox="1">
            <a:spLocks/>
          </p:cNvSpPr>
          <p:nvPr/>
        </p:nvSpPr>
        <p:spPr>
          <a:xfrm>
            <a:off x="3913632" y="5956992"/>
            <a:ext cx="7956777" cy="90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nl-NL" sz="4800" b="1" dirty="0">
                <a:solidFill>
                  <a:srgbClr val="016298"/>
                </a:solidFill>
                <a:latin typeface="Calibri" panose="020F0502020204030204"/>
                <a:cs typeface="Arial" panose="020B0604020202020204" pitchFamily="34" charset="0"/>
              </a:rPr>
              <a:t>Actuele cijfers</a:t>
            </a:r>
          </a:p>
          <a:p>
            <a:pPr algn="r" defTabSz="685800"/>
            <a:endParaRPr lang="nl-NL" sz="4800" b="1" dirty="0">
              <a:solidFill>
                <a:srgbClr val="016298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D3BF8CD-57F7-4388-AB17-391701DB5C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0" y="0"/>
            <a:ext cx="12192764" cy="6454114"/>
          </a:xfrm>
        </p:spPr>
      </p:pic>
    </p:spTree>
    <p:extLst>
      <p:ext uri="{BB962C8B-B14F-4D97-AF65-F5344CB8AC3E}">
        <p14:creationId xmlns:p14="http://schemas.microsoft.com/office/powerpoint/2010/main" val="71792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70D5-BA47-4AEA-96DE-A329110C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Zeeuwse vrijetijdsdomein in aantallen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FA230C2A-832A-48DB-A810-8BDA22A9CC6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018" y="5779698"/>
            <a:ext cx="2658077" cy="87748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A6212A-1E05-4850-BBCC-7DB78BE30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60685"/>
              </p:ext>
            </p:extLst>
          </p:nvPr>
        </p:nvGraphicFramePr>
        <p:xfrm>
          <a:off x="838201" y="1967335"/>
          <a:ext cx="10742194" cy="22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24">
                  <a:extLst>
                    <a:ext uri="{9D8B030D-6E8A-4147-A177-3AD203B41FA5}">
                      <a16:colId xmlns:a16="http://schemas.microsoft.com/office/drawing/2014/main" val="700524165"/>
                    </a:ext>
                  </a:extLst>
                </a:gridCol>
                <a:gridCol w="1701424">
                  <a:extLst>
                    <a:ext uri="{9D8B030D-6E8A-4147-A177-3AD203B41FA5}">
                      <a16:colId xmlns:a16="http://schemas.microsoft.com/office/drawing/2014/main" val="1351592483"/>
                    </a:ext>
                  </a:extLst>
                </a:gridCol>
                <a:gridCol w="195590">
                  <a:extLst>
                    <a:ext uri="{9D8B030D-6E8A-4147-A177-3AD203B41FA5}">
                      <a16:colId xmlns:a16="http://schemas.microsoft.com/office/drawing/2014/main" val="42601613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35380927"/>
                    </a:ext>
                  </a:extLst>
                </a:gridCol>
                <a:gridCol w="1688805">
                  <a:extLst>
                    <a:ext uri="{9D8B030D-6E8A-4147-A177-3AD203B41FA5}">
                      <a16:colId xmlns:a16="http://schemas.microsoft.com/office/drawing/2014/main" val="340260309"/>
                    </a:ext>
                  </a:extLst>
                </a:gridCol>
                <a:gridCol w="1688805">
                  <a:extLst>
                    <a:ext uri="{9D8B030D-6E8A-4147-A177-3AD203B41FA5}">
                      <a16:colId xmlns:a16="http://schemas.microsoft.com/office/drawing/2014/main" val="1490310300"/>
                    </a:ext>
                  </a:extLst>
                </a:gridCol>
                <a:gridCol w="166146">
                  <a:extLst>
                    <a:ext uri="{9D8B030D-6E8A-4147-A177-3AD203B41FA5}">
                      <a16:colId xmlns:a16="http://schemas.microsoft.com/office/drawing/2014/main" val="6049517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76882923"/>
                    </a:ext>
                  </a:extLst>
                </a:gridCol>
              </a:tblGrid>
              <a:tr h="239264">
                <a:tc gridSpan="2"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Verblijfsbezoekers</a:t>
                      </a:r>
                      <a:endParaRPr lang="nl-NL" sz="1600" dirty="0">
                        <a:solidFill>
                          <a:srgbClr val="595959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2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95959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Dagbezoekers</a:t>
                      </a:r>
                      <a:endParaRPr lang="nl-NL" sz="1600" dirty="0">
                        <a:solidFill>
                          <a:srgbClr val="595959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2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595959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effectLst/>
                        </a:rPr>
                        <a:t>Vrijetijdsgedrag</a:t>
                      </a:r>
                      <a:endParaRPr lang="nl-NL" sz="1600" dirty="0">
                        <a:solidFill>
                          <a:srgbClr val="595959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330339"/>
                  </a:ext>
                </a:extLst>
              </a:tr>
              <a:tr h="239264"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rgbClr val="2F528F"/>
                          </a:solidFill>
                          <a:effectLst/>
                        </a:rPr>
                        <a:t>Toeristen</a:t>
                      </a:r>
                      <a:endParaRPr lang="nl-NL" sz="1600" b="1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rgbClr val="2F528F"/>
                          </a:solidFill>
                          <a:effectLst/>
                        </a:rPr>
                        <a:t>Vaste gasten</a:t>
                      </a:r>
                      <a:endParaRPr lang="nl-NL" sz="1600" b="1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rgbClr val="2F528F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rgbClr val="2F528F"/>
                          </a:solidFill>
                          <a:effectLst/>
                        </a:rPr>
                        <a:t>uit Nederland</a:t>
                      </a:r>
                      <a:endParaRPr lang="nl-NL" sz="1600" b="1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rgbClr val="2F528F"/>
                          </a:solidFill>
                          <a:effectLst/>
                        </a:rPr>
                        <a:t>uit België</a:t>
                      </a:r>
                      <a:endParaRPr lang="nl-NL" sz="1600" b="1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rgbClr val="2F528F"/>
                          </a:solidFill>
                          <a:effectLst/>
                        </a:rPr>
                        <a:t>Uit Duitsland</a:t>
                      </a:r>
                      <a:endParaRPr lang="nl-NL" sz="1600" b="1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rgbClr val="2F528F"/>
                          </a:solidFill>
                          <a:effectLst/>
                        </a:rPr>
                        <a:t> </a:t>
                      </a:r>
                      <a:endParaRPr lang="nl-NL" sz="1600" b="1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rgbClr val="2F528F"/>
                          </a:solidFill>
                          <a:effectLst/>
                        </a:rPr>
                        <a:t>door Zeeuwen</a:t>
                      </a:r>
                      <a:endParaRPr lang="nl-NL" sz="1600" b="1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246551"/>
                  </a:ext>
                </a:extLst>
              </a:tr>
              <a:tr h="770963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  <a:t>15,6 miljoen overnachtingen</a:t>
                      </a:r>
                    </a:p>
                    <a:p>
                      <a:endParaRPr lang="nl-NL" sz="1600" dirty="0">
                        <a:solidFill>
                          <a:srgbClr val="2F528F"/>
                        </a:solidFill>
                        <a:effectLst/>
                      </a:endParaRPr>
                    </a:p>
                    <a:p>
                      <a:endParaRPr lang="nl-NL" sz="1600" dirty="0">
                        <a:solidFill>
                          <a:srgbClr val="2F528F"/>
                        </a:solidFill>
                        <a:effectLst/>
                      </a:endParaRPr>
                    </a:p>
                    <a:p>
                      <a:r>
                        <a:rPr lang="nl-NL" sz="1000" dirty="0">
                          <a:solidFill>
                            <a:srgbClr val="2F528F"/>
                          </a:solidFill>
                          <a:effectLst/>
                        </a:rPr>
                        <a:t>(bron: CBS Statistiek Logiesaccommodaties, aangevuld met analyse KCKT, peiljaar 2023) </a:t>
                      </a:r>
                      <a:endParaRPr lang="nl-NL" sz="1000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  <a:t>6,2 miljoen overnachtingen</a:t>
                      </a:r>
                    </a:p>
                    <a:p>
                      <a:endParaRPr lang="nl-NL" sz="1600" dirty="0">
                        <a:solidFill>
                          <a:srgbClr val="2F528F"/>
                        </a:solidFill>
                        <a:effectLst/>
                      </a:endParaRPr>
                    </a:p>
                    <a:p>
                      <a:b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</a:br>
                      <a:r>
                        <a:rPr lang="nl-NL" sz="1000" dirty="0">
                          <a:solidFill>
                            <a:srgbClr val="2F528F"/>
                          </a:solidFill>
                          <a:effectLst/>
                        </a:rPr>
                        <a:t>(bron: eigen analyse KCKT</a:t>
                      </a:r>
                      <a:br>
                        <a:rPr lang="nl-NL" sz="1000" dirty="0">
                          <a:solidFill>
                            <a:srgbClr val="2F528F"/>
                          </a:solidFill>
                          <a:effectLst/>
                        </a:rPr>
                      </a:br>
                      <a:r>
                        <a:rPr lang="nl-NL" sz="1000" dirty="0">
                          <a:solidFill>
                            <a:srgbClr val="2F528F"/>
                          </a:solidFill>
                          <a:effectLst/>
                        </a:rPr>
                        <a:t> peiljaar: 2023)</a:t>
                      </a:r>
                      <a:endParaRPr lang="nl-NL" sz="1000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  <a:t>6,5 miljoen vrijetijdsactiviteiten</a:t>
                      </a:r>
                      <a:b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</a:br>
                      <a:endParaRPr lang="nl-NL" sz="1600" dirty="0">
                        <a:solidFill>
                          <a:srgbClr val="2F528F"/>
                        </a:solidFill>
                        <a:effectLst/>
                      </a:endParaRPr>
                    </a:p>
                    <a:p>
                      <a:b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</a:br>
                      <a:r>
                        <a:rPr lang="nl-NL" sz="1000" dirty="0">
                          <a:solidFill>
                            <a:srgbClr val="2F528F"/>
                          </a:solidFill>
                          <a:effectLst/>
                        </a:rPr>
                        <a:t>(bron: </a:t>
                      </a:r>
                      <a:r>
                        <a:rPr lang="nl-NL" sz="1000" dirty="0" err="1">
                          <a:solidFill>
                            <a:srgbClr val="2F528F"/>
                          </a:solidFill>
                          <a:effectLst/>
                        </a:rPr>
                        <a:t>NederlandsVrijeTijds-Onderzoek</a:t>
                      </a:r>
                      <a:r>
                        <a:rPr lang="nl-NL" sz="1000" dirty="0">
                          <a:solidFill>
                            <a:srgbClr val="2F528F"/>
                          </a:solidFill>
                          <a:effectLst/>
                        </a:rPr>
                        <a:t>, peiljaar 2022/23)</a:t>
                      </a:r>
                      <a:endParaRPr lang="nl-NL" sz="1000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  <a:t>4,3 miljoen dagbezoeken</a:t>
                      </a:r>
                      <a:b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</a:br>
                      <a:b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</a:br>
                      <a:b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</a:br>
                      <a:r>
                        <a:rPr lang="nl-NL" sz="1000" dirty="0">
                          <a:solidFill>
                            <a:srgbClr val="2F528F"/>
                          </a:solidFill>
                          <a:effectLst/>
                        </a:rPr>
                        <a:t>(bron: Onderzoek Inkomend Dagbezoek, peiljaar 2021/22)</a:t>
                      </a:r>
                      <a:endParaRPr lang="nl-NL" sz="1000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  <a:t>8,2 miljoen dagbezoeken</a:t>
                      </a:r>
                      <a:b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</a:br>
                      <a:b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2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2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nl-N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2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(bron: Onderzoek Inkomend Dagbezoek</a:t>
                      </a:r>
                      <a:r>
                        <a:rPr lang="nl-NL" sz="1000" dirty="0">
                          <a:solidFill>
                            <a:srgbClr val="2F528F"/>
                          </a:solidFill>
                          <a:effectLst/>
                        </a:rPr>
                        <a:t>, peiljaar 2021/22</a:t>
                      </a:r>
                      <a:r>
                        <a:rPr kumimoji="0" lang="nl-N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2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nl-NL" sz="1600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  <a:t>52,5 miljoen vrijetijdsactiviteiten</a:t>
                      </a:r>
                      <a:b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</a:br>
                      <a:endParaRPr lang="nl-NL" sz="1600" dirty="0">
                        <a:solidFill>
                          <a:srgbClr val="2F528F"/>
                        </a:solidFill>
                        <a:effectLst/>
                      </a:endParaRPr>
                    </a:p>
                    <a:p>
                      <a:br>
                        <a:rPr lang="nl-NL" sz="1600" dirty="0">
                          <a:solidFill>
                            <a:srgbClr val="2F528F"/>
                          </a:solidFill>
                          <a:effectLst/>
                        </a:rPr>
                      </a:br>
                      <a:r>
                        <a:rPr lang="nl-NL" sz="1000" dirty="0">
                          <a:solidFill>
                            <a:srgbClr val="2F528F"/>
                          </a:solidFill>
                          <a:effectLst/>
                        </a:rPr>
                        <a:t>(bron: </a:t>
                      </a:r>
                      <a:r>
                        <a:rPr lang="nl-NL" sz="1000" dirty="0" err="1">
                          <a:solidFill>
                            <a:srgbClr val="2F528F"/>
                          </a:solidFill>
                          <a:effectLst/>
                        </a:rPr>
                        <a:t>NederlandsVrijeTijds-Onderzoek</a:t>
                      </a:r>
                      <a:r>
                        <a:rPr lang="nl-NL" sz="1000" dirty="0">
                          <a:solidFill>
                            <a:srgbClr val="2F528F"/>
                          </a:solidFill>
                          <a:effectLst/>
                        </a:rPr>
                        <a:t>, peiljaar 2022/23)</a:t>
                      </a:r>
                      <a:endParaRPr lang="nl-NL" sz="1000" dirty="0">
                        <a:solidFill>
                          <a:srgbClr val="2F528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361" marR="68361" marT="36080" marB="36080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946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73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70D5-BA47-4AEA-96DE-A329110C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Verdeling economische waarde vrijetijdsdomein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0CACE3E9-8EE7-4A22-B78E-7A4A506C232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018" y="5779698"/>
            <a:ext cx="2658077" cy="877485"/>
          </a:xfrm>
          <a:prstGeom prst="rect">
            <a:avLst/>
          </a:prstGeom>
        </p:spPr>
      </p:pic>
      <p:graphicFrame>
        <p:nvGraphicFramePr>
          <p:cNvPr id="15" name="Content Placeholder 8">
            <a:extLst>
              <a:ext uri="{FF2B5EF4-FFF2-40B4-BE49-F238E27FC236}">
                <a16:creationId xmlns:a16="http://schemas.microsoft.com/office/drawing/2014/main" id="{C355409F-53E4-4C18-8492-A6ADF0F6C60A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952361749"/>
              </p:ext>
            </p:extLst>
          </p:nvPr>
        </p:nvGraphicFramePr>
        <p:xfrm>
          <a:off x="-569989" y="1584838"/>
          <a:ext cx="10574337" cy="494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745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isstijl pp.pptx" id="{85E52D95-FD90-401A-BD8D-A0E11D4810F1}" vid="{027A55B5-6BA5-4B2A-B5CE-79DB95153012}"/>
    </a:ext>
  </a:extLst>
</a:theme>
</file>

<file path=ppt/theme/theme3.xml><?xml version="1.0" encoding="utf-8"?>
<a:theme xmlns:a="http://schemas.openxmlformats.org/drawingml/2006/main" name="Diamodellen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Z Discover your Power" id="{A8A81019-7724-4D30-A8F5-4B27F0A6A16A}" vid="{BA07BEE0-4F9F-46E1-A37C-FBF5DC664CC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webextensions/webextension1.xml><?xml version="1.0" encoding="utf-8"?>
<we:webextension xmlns:we="http://schemas.microsoft.com/office/webextensions/webextension/2010/11" id="{2DD04A79-F7FF-4CBF-B6C2-6A608EBCE03C}">
  <we:reference id="wa104381682" version="1.0.0.10" store="en-US" storeType="OMEX"/>
  <we:alternateReferences>
    <we:reference id="wa104381682" version="1.0.0.10" store="wa104381682" storeType="OMEX"/>
  </we:alternateReferences>
  <we:properties>
    <we:property name="addinSlideId" value="&quot;succeeded&quot;"/>
    <we:property name="selectedSlug" value="&quot;ZTMECE&quot;"/>
    <we:property name="selectedQuestionId" value="&quot;67b3091881a3047bb08a4621&quot;"/>
    <we:property name="ZTMECE:67b3091881a3047bb08a4621:SlideId" value="719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365E2DB-2872-41A6-A9F2-82822978130E}">
  <we:reference id="wa104381682" version="1.0.0.10" store="en-US" storeType="OMEX"/>
  <we:alternateReferences>
    <we:reference id="wa104381682" version="1.0.0.10" store="wa104381682" storeType="OMEX"/>
  </we:alternateReferences>
  <we:properties>
    <we:property name="addinSlideId" value="&quot;succeeded&quot;"/>
    <we:property name="selectedSlug" value="&quot;ZTMECE&quot;"/>
    <we:property name="selectedQuestionId" value="&quot;67b309795bc217d2ed8e19c1&quot;"/>
    <we:property name="ZTMECE:67b309795bc217d2ed8e19c1:SlideId" value="719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2386770D-7E19-4145-9752-5A12E2298C6D}">
  <we:reference id="wa104381682" version="1.0.0.10" store="en-US" storeType="OMEX"/>
  <we:alternateReferences>
    <we:reference id="wa104381682" version="1.0.0.10" store="wa104381682" storeType="OMEX"/>
  </we:alternateReferences>
  <we:properties>
    <we:property name="addinSlideId" value="&quot;succeeded&quot;"/>
    <we:property name="selectedSlug" value="&quot;ZTMECE&quot;"/>
    <we:property name="selectedQuestionId" value="&quot;67b30a5c9231b6acc5c5a514&quot;"/>
    <we:property name="ZTMECE:67b30a5c9231b6acc5c5a514:SlideId" value="720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EA43CEC6-2970-4ACB-9CAD-07FC37FA7DE8}">
  <we:reference id="wa104381682" version="1.0.0.10" store="en-US" storeType="OMEX"/>
  <we:alternateReferences>
    <we:reference id="wa104381682" version="1.0.0.10" store="wa104381682" storeType="OMEX"/>
  </we:alternateReferences>
  <we:properties>
    <we:property name="addinSlideId" value="&quot;succeeded&quot;"/>
    <we:property name="selectedSlug" value="&quot;ZTMECE&quot;"/>
    <we:property name="selectedQuestionId" value="&quot;67b30a5ba58cb03e5dd9f8a8&quot;"/>
    <we:property name="ZTMECE:67b30a5ba58cb03e5dd9f8a8:SlideId" value="722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ae210a-e6c7-4f9c-9760-3de03e91185d" xsi:nil="true"/>
    <lcf76f155ced4ddcb4097134ff3c332f xmlns="26ab4107-dc50-4f25-b0c6-b5650d682e02">
      <Terms xmlns="http://schemas.microsoft.com/office/infopath/2007/PartnerControls"/>
    </lcf76f155ced4ddcb4097134ff3c332f>
    <_Flow_SignoffStatus xmlns="26ab4107-dc50-4f25-b0c6-b5650d682e0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IZ-Document" ma:contentTypeID="0x010100CF7B927D8A2542418C71AE44BD3DF8D900B6B1C0B0426C65439B520961F1FD40D3" ma:contentTypeVersion="23" ma:contentTypeDescription="" ma:contentTypeScope="" ma:versionID="875a1db6740c11eb74880431312be082">
  <xsd:schema xmlns:xsd="http://www.w3.org/2001/XMLSchema" xmlns:xs="http://www.w3.org/2001/XMLSchema" xmlns:p="http://schemas.microsoft.com/office/2006/metadata/properties" xmlns:ns2="ebae210a-e6c7-4f9c-9760-3de03e91185d" xmlns:ns3="26ab4107-dc50-4f25-b0c6-b5650d682e02" targetNamespace="http://schemas.microsoft.com/office/2006/metadata/properties" ma:root="true" ma:fieldsID="e3524c5465b341a2644a28c0cbb08691" ns2:_="" ns3:_="">
    <xsd:import namespace="ebae210a-e6c7-4f9c-9760-3de03e91185d"/>
    <xsd:import namespace="26ab4107-dc50-4f25-b0c6-b5650d682e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_Flow_SignoffStatu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e210a-e6c7-4f9c-9760-3de03e9118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7" nillable="true" ma:displayName="Taxonomy Catch All Column" ma:hidden="true" ma:list="{68fd7ab1-4daa-4a1b-85e0-206342400fcb}" ma:internalName="TaxCatchAll" ma:showField="CatchAllData" ma:web="ebae210a-e6c7-4f9c-9760-3de03e9118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b4107-dc50-4f25-b0c6-b5650d682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9" nillable="true" ma:displayName="Afmeldingsstatus" ma:internalName="_x0024_Resources_x003a_core_x002c_Signoff_Status_x003b_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Afbeeldingtags" ma:readOnly="false" ma:fieldId="{5cf76f15-5ced-4ddc-b409-7134ff3c332f}" ma:taxonomyMulti="true" ma:sspId="ee456787-1397-4d99-8959-e146a1a74c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73FBB9-8DC1-44E4-B83C-ABB2A1B6DBF6}">
  <ds:schemaRefs>
    <ds:schemaRef ds:uri="26ab4107-dc50-4f25-b0c6-b5650d682e02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ebae210a-e6c7-4f9c-9760-3de03e91185d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C10636-74F7-4F7F-AAFA-0FCE66D1164A}">
  <ds:schemaRefs>
    <ds:schemaRef ds:uri="26ab4107-dc50-4f25-b0c6-b5650d682e02"/>
    <ds:schemaRef ds:uri="ebae210a-e6c7-4f9c-9760-3de03e9118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EB0222-4FF3-4099-BB95-2CF83A2E35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1642</Words>
  <Application>Microsoft Office PowerPoint</Application>
  <PresentationFormat>Widescreen</PresentationFormat>
  <Paragraphs>357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Kantoorthema</vt:lpstr>
      <vt:lpstr>Diamodellen</vt:lpstr>
      <vt:lpstr>1_Office Theme</vt:lpstr>
      <vt:lpstr>PowerPoint Presentation</vt:lpstr>
      <vt:lpstr>Welkomstwoord</vt:lpstr>
      <vt:lpstr>PowerPoint Presentation</vt:lpstr>
      <vt:lpstr>HZ Kenniscentrum Kusttoerisme</vt:lpstr>
      <vt:lpstr>Impuls Zeeland</vt:lpstr>
      <vt:lpstr>Toeristische UitvoeringsAlliantie (TUA)</vt:lpstr>
      <vt:lpstr>PowerPoint Presentation</vt:lpstr>
      <vt:lpstr>Het Zeeuwse vrijetijdsdomein in aantallen</vt:lpstr>
      <vt:lpstr>Verdeling economische waarde vrijetijdsdomein</vt:lpstr>
      <vt:lpstr>Verdeling economische waarde vrijetijdsdomein</vt:lpstr>
      <vt:lpstr>Cijfers verblijfstoerisme Zeeland 2024</vt:lpstr>
      <vt:lpstr>CBS-cijfers: ontwikkeling overnachtingen t/m 2024 </vt:lpstr>
      <vt:lpstr>Overnachtingen per maand</vt:lpstr>
      <vt:lpstr>CBS-cijfers: kamperen onder druk</vt:lpstr>
      <vt:lpstr>CBS is maar een deel van het verhaal</vt:lpstr>
      <vt:lpstr>Forecast verblijfsbezoek 2035</vt:lpstr>
      <vt:lpstr>Wie zijn de gasten in 2040?</vt:lpstr>
      <vt:lpstr>Bestemming Zeeland in 2040</vt:lpstr>
      <vt:lpstr>PowerPoint Presentation</vt:lpstr>
      <vt:lpstr>Balans tussen toerisme en de samenleving </vt:lpstr>
      <vt:lpstr>Balans tussen toerisme en de samenleving </vt:lpstr>
      <vt:lpstr>Balans tussen toerisme en de leefomgeving </vt:lpstr>
      <vt:lpstr>Even over toeristische mobiliteit</vt:lpstr>
      <vt:lpstr>Het gebruik van ruimte en meekoppelkansen</vt:lpstr>
      <vt:lpstr>Nog een transitie: digitalisering</vt:lpstr>
      <vt:lpstr>Toekomstbestendig ondernemen</vt:lpstr>
      <vt:lpstr>PowerPoint Presentation</vt:lpstr>
      <vt:lpstr>PowerPoint Presentation</vt:lpstr>
      <vt:lpstr>Waarom is internationale samenwerking belangrijk?</vt:lpstr>
      <vt:lpstr>(Lopende) internationale projecten</vt:lpstr>
      <vt:lpstr>Interreg North Sea Region-project 3ST (Speeding up Sustainability Skills in Tourism)</vt:lpstr>
      <vt:lpstr>Interreg Vlaanderen-Nederland (Be)Leefbare Schelde</vt:lpstr>
      <vt:lpstr>Interreg North-West Europe project CoARES - een klimaatbestendige kust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Toelichting deelsessies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HZ Kenniscentrum Kusttoerisme</dc:title>
  <dc:creator>Diana Korteweg Maris</dc:creator>
  <cp:lastModifiedBy>Diana Korteweg Maris</cp:lastModifiedBy>
  <cp:revision>153</cp:revision>
  <cp:lastPrinted>2022-12-06T13:22:05Z</cp:lastPrinted>
  <dcterms:created xsi:type="dcterms:W3CDTF">2022-03-15T10:48:52Z</dcterms:created>
  <dcterms:modified xsi:type="dcterms:W3CDTF">2025-02-21T08:15:54Z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0x010100CF7B927D8A2542418C71AE44BD3DF8D900B6B1C0B0426C65439B520961F1FD40D3</vt:lpwstr>
  </property>
  <property fmtid="{D5CDD505-2E9C-101B-9397-08002B2CF9AE}" pid="3" name="MediaServiceImageTags">
    <vt:lpwstr/>
  </property>
</Properties>
</file>