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6" r:id="rId6"/>
    <p:sldId id="265" r:id="rId7"/>
    <p:sldId id="271" r:id="rId8"/>
    <p:sldId id="270" r:id="rId9"/>
    <p:sldId id="269" r:id="rId10"/>
    <p:sldId id="272" r:id="rId11"/>
    <p:sldId id="273" r:id="rId12"/>
    <p:sldId id="275" r:id="rId13"/>
    <p:sldId id="277" r:id="rId14"/>
    <p:sldId id="274" r:id="rId15"/>
    <p:sldId id="260" r:id="rId16"/>
    <p:sldId id="267" r:id="rId17"/>
    <p:sldId id="268" r:id="rId18"/>
  </p:sldIdLst>
  <p:sldSz cx="9144000" cy="6858000" type="screen4x3"/>
  <p:notesSz cx="6794500" cy="99314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700"/>
    <a:srgbClr val="00AFE1"/>
    <a:srgbClr val="F5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325858-5043-461D-9542-BA5995CB9818}" v="3" dt="2020-09-07T14:43:59.9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7" autoAdjust="0"/>
    <p:restoredTop sz="77518" autoAdjust="0"/>
  </p:normalViewPr>
  <p:slideViewPr>
    <p:cSldViewPr snapToGrid="0" snapToObjects="1">
      <p:cViewPr varScale="1">
        <p:scale>
          <a:sx n="66" d="100"/>
          <a:sy n="66" d="100"/>
        </p:scale>
        <p:origin x="200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6920-A0EE-A84A-A6E4-65FF8A836930}" type="datetimeFigureOut">
              <a:rPr lang="nl-NL" smtClean="0"/>
              <a:t>2-12-2020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A8C56-4FE0-5E42-BE57-CC27EDF4748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1338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872D6-697B-BD43-A17E-A9FE0F29E03C}" type="datetimeFigureOut">
              <a:rPr lang="nl-NL" smtClean="0"/>
              <a:t>2-12-2020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CD159-001F-C046-AC5F-2C895F632CB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0858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CD159-001F-C046-AC5F-2C895F632CB1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3353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CD159-001F-C046-AC5F-2C895F632CB1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9682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CD159-001F-C046-AC5F-2C895F632CB1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7480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CD159-001F-C046-AC5F-2C895F632CB1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5618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CD159-001F-C046-AC5F-2C895F632CB1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5659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CD159-001F-C046-AC5F-2C895F632CB1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3818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Voorbeelden van SE uitdagingen: gezonde leefomgeving (stads)vuil, (relatieve) armoe en werkloosheid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CD159-001F-C046-AC5F-2C895F632CB1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4689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Prioriteit bij burgers – zie sessie (2B) hierna van Teun Terpstra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CD159-001F-C046-AC5F-2C895F632CB1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66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Background_Titelpage_PPT_VH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hthoek 10"/>
          <p:cNvSpPr/>
          <p:nvPr userDrawn="1"/>
        </p:nvSpPr>
        <p:spPr>
          <a:xfrm>
            <a:off x="0" y="5882409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3" name="Afbeelding 12" descr="VHL_logo_kleur_RGB_voetj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36" y="5907024"/>
            <a:ext cx="2505364" cy="950976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5882409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80630" y="2324101"/>
            <a:ext cx="5446931" cy="1163150"/>
          </a:xfrm>
        </p:spPr>
        <p:txBody>
          <a:bodyPr anchor="b" anchorCtr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pic>
        <p:nvPicPr>
          <p:cNvPr id="14" name="Afbeelding 13" descr="VHL_logo_kleur_RGB_voetj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5"/>
          <a:stretch/>
        </p:blipFill>
        <p:spPr>
          <a:xfrm>
            <a:off x="6638635" y="5907024"/>
            <a:ext cx="2430319" cy="950976"/>
          </a:xfrm>
          <a:prstGeom prst="rect">
            <a:avLst/>
          </a:prstGeom>
        </p:spPr>
      </p:pic>
      <p:sp>
        <p:nvSpPr>
          <p:cNvPr id="12" name="Tijdelijke aanduiding vo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780630" y="3505200"/>
            <a:ext cx="4597820" cy="8064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sz="1600" noProof="0" dirty="0">
                <a:effectLst/>
                <a:latin typeface="+mn-lt"/>
                <a:ea typeface="ＭＳ 明朝"/>
                <a:cs typeface="Times New Roman"/>
              </a:rPr>
              <a:t>Name of </a:t>
            </a:r>
            <a:r>
              <a:rPr lang="en-GB" sz="1600" noProof="0" dirty="0" err="1">
                <a:effectLst/>
                <a:latin typeface="+mn-lt"/>
                <a:ea typeface="ＭＳ 明朝"/>
                <a:cs typeface="Times New Roman"/>
              </a:rPr>
              <a:t>presentor</a:t>
            </a:r>
            <a:endParaRPr lang="en-GB" sz="1400" noProof="0" dirty="0">
              <a:effectLst/>
              <a:latin typeface="+mn-lt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946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enume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5882409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 descr="VHL_logo_kleur_RGB_voetj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2"/>
          <a:stretch/>
        </p:blipFill>
        <p:spPr>
          <a:xfrm>
            <a:off x="6638636" y="5907024"/>
            <a:ext cx="808182" cy="950976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Afbeelding 9" descr="Line_2_PPT_VH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591"/>
            <a:ext cx="9144000" cy="76200"/>
          </a:xfrm>
          <a:prstGeom prst="rect">
            <a:avLst/>
          </a:prstGeom>
        </p:spPr>
      </p:pic>
      <p:pic>
        <p:nvPicPr>
          <p:cNvPr id="11" name="Afbeelding 10" descr="Line_2_PPT_VH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209"/>
            <a:ext cx="9144000" cy="76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Page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 lang="nl-NL" sz="2400">
                <a:effectLst/>
                <a:latin typeface="+mn-lt"/>
              </a:defRPr>
            </a:lvl1pPr>
            <a:lvl2pPr>
              <a:defRPr lang="nl-NL" sz="2400" baseline="0" smtClean="0">
                <a:effectLst/>
                <a:latin typeface="+mn-lt"/>
              </a:defRPr>
            </a:lvl2pPr>
          </a:lstStyle>
          <a:p>
            <a:pPr lvl="0"/>
            <a:r>
              <a:rPr lang="nl-NL" sz="2400" noProof="0" dirty="0">
                <a:effectLst/>
                <a:latin typeface="+mn-lt"/>
                <a:ea typeface="ＭＳ 明朝"/>
                <a:cs typeface="Times New Roman"/>
              </a:rPr>
              <a:t>Topic 1</a:t>
            </a:r>
          </a:p>
          <a:p>
            <a:pPr lvl="1"/>
            <a:r>
              <a:rPr lang="nl-NL" sz="2400" noProof="0" dirty="0">
                <a:effectLst/>
                <a:latin typeface="+mn-lt"/>
                <a:ea typeface="ＭＳ 明朝"/>
                <a:cs typeface="Times New Roman"/>
              </a:rPr>
              <a:t>Topic 1a</a:t>
            </a:r>
            <a:endParaRPr lang="nl-NL" sz="1200" noProof="0" dirty="0">
              <a:effectLst/>
              <a:latin typeface="Cambria"/>
              <a:ea typeface="ＭＳ 明朝"/>
              <a:cs typeface="Times New Roman"/>
            </a:endParaRPr>
          </a:p>
          <a:p>
            <a:pPr lvl="1"/>
            <a:r>
              <a:rPr lang="nl-NL" sz="2400" noProof="0" dirty="0">
                <a:effectLst/>
                <a:latin typeface="+mn-lt"/>
                <a:ea typeface="ＭＳ 明朝"/>
                <a:cs typeface="Times New Roman"/>
              </a:rPr>
              <a:t>Topic 1b</a:t>
            </a:r>
            <a:endParaRPr lang="nl-NL" sz="1200" noProof="0" dirty="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 noProof="0" dirty="0">
                <a:effectLst/>
                <a:latin typeface="+mn-lt"/>
                <a:ea typeface="ＭＳ 明朝"/>
                <a:cs typeface="Times New Roman"/>
              </a:rPr>
              <a:t>Topic 2</a:t>
            </a:r>
            <a:endParaRPr lang="nl-NL" sz="1200" noProof="0" dirty="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 noProof="0" dirty="0">
                <a:effectLst/>
                <a:latin typeface="+mn-lt"/>
                <a:ea typeface="ＭＳ 明朝"/>
                <a:cs typeface="Times New Roman"/>
              </a:rPr>
              <a:t>Topic 3</a:t>
            </a:r>
            <a:endParaRPr lang="nl-NL" sz="1200" noProof="0" dirty="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 noProof="0" dirty="0">
                <a:effectLst/>
                <a:latin typeface="+mn-lt"/>
                <a:ea typeface="ＭＳ 明朝"/>
                <a:cs typeface="Times New Roman"/>
              </a:rPr>
              <a:t>Topic 4</a:t>
            </a:r>
            <a:endParaRPr lang="nl-NL" sz="1200" noProof="0" dirty="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 noProof="0" dirty="0">
                <a:effectLst/>
                <a:latin typeface="+mn-lt"/>
                <a:ea typeface="ＭＳ 明朝"/>
                <a:cs typeface="Times New Roman"/>
              </a:rPr>
              <a:t>Topic 5</a:t>
            </a:r>
            <a:endParaRPr lang="nl-NL" sz="1200" noProof="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04899" y="6210725"/>
            <a:ext cx="602949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2"/>
          </p:nvPr>
        </p:nvSpPr>
        <p:spPr>
          <a:xfrm>
            <a:off x="11036300" y="289560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939448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Background_Devider_PPT_VH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80630" y="2883589"/>
            <a:ext cx="5446931" cy="77511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of divider</a:t>
            </a:r>
          </a:p>
        </p:txBody>
      </p:sp>
      <p:pic>
        <p:nvPicPr>
          <p:cNvPr id="7" name="Afbeelding 6" descr="VHL_logo_kleur_RGB_voetj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2"/>
          <a:stretch/>
        </p:blipFill>
        <p:spPr>
          <a:xfrm>
            <a:off x="6638636" y="5907024"/>
            <a:ext cx="808182" cy="950976"/>
          </a:xfrm>
          <a:prstGeom prst="rect">
            <a:avLst/>
          </a:prstGeom>
        </p:spPr>
      </p:pic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04899" y="6210725"/>
            <a:ext cx="602949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6057156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5882409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 descr="VHL_logo_kleur_RGB_voetj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2"/>
          <a:stretch/>
        </p:blipFill>
        <p:spPr>
          <a:xfrm>
            <a:off x="6638636" y="5907024"/>
            <a:ext cx="808182" cy="950976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Afbeelding 9" descr="Line_2_PPT_VH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591"/>
            <a:ext cx="9144000" cy="76200"/>
          </a:xfrm>
          <a:prstGeom prst="rect">
            <a:avLst/>
          </a:prstGeom>
        </p:spPr>
      </p:pic>
      <p:pic>
        <p:nvPicPr>
          <p:cNvPr id="11" name="Afbeelding 10" descr="Line_2_PPT_VH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209"/>
            <a:ext cx="9144000" cy="76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Page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0" indent="0">
              <a:buNone/>
              <a:defRPr lang="nl-NL" sz="2400" b="0">
                <a:effectLst/>
                <a:latin typeface="+mn-lt"/>
              </a:defRPr>
            </a:lvl1pPr>
            <a:lvl2pPr>
              <a:defRPr lang="nl-NL" sz="800" smtClean="0">
                <a:effectLst/>
              </a:defRPr>
            </a:lvl2pPr>
          </a:lstStyle>
          <a:p>
            <a:r>
              <a:rPr lang="en-GB" sz="2400" b="1" noProof="0" dirty="0">
                <a:effectLst/>
                <a:latin typeface="+mn-lt"/>
                <a:ea typeface="ＭＳ 明朝"/>
                <a:cs typeface="Times New Roman"/>
              </a:rPr>
              <a:t>Add your text here</a:t>
            </a:r>
            <a:endParaRPr lang="en-GB" sz="1200" noProof="0" dirty="0">
              <a:effectLst/>
              <a:latin typeface="Cambria"/>
              <a:ea typeface="ＭＳ 明朝"/>
              <a:cs typeface="Times New Roman"/>
            </a:endParaRPr>
          </a:p>
          <a:p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Lorem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ipsum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dolor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sit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amet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,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consectetur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adipiscing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elit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Curabitur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sed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ante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massa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Suspendisse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potenti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. In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quis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odio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nec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enim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tincidunt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ullamcorper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Aliquam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non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sapien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in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metus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commodo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feugiat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Aliquam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tincidunt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mauris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quis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finibus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tempor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Etiam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sit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amet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facilisis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lacus.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Duis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libero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lacus,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lacinia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et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neque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nec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,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placerat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consequat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tellus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Aliquam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at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interdum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ipsum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,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ut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commodo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metus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Sed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ut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enim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nec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tortor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lobortis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pellentesque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et ac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arcu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. </a:t>
            </a:r>
            <a:endParaRPr lang="en-GB" sz="1200" noProof="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04899" y="6210725"/>
            <a:ext cx="602949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7656965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3"/>
          </p:nvPr>
        </p:nvSpPr>
        <p:spPr>
          <a:xfrm>
            <a:off x="0" y="1051790"/>
            <a:ext cx="9144000" cy="475441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5882409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 descr="VHL_logo_kleur_RGB_voetj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2"/>
          <a:stretch/>
        </p:blipFill>
        <p:spPr>
          <a:xfrm>
            <a:off x="6638636" y="5907024"/>
            <a:ext cx="808182" cy="950976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Afbeelding 9" descr="Line_2_PPT_VH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591"/>
            <a:ext cx="9144000" cy="76200"/>
          </a:xfrm>
          <a:prstGeom prst="rect">
            <a:avLst/>
          </a:prstGeom>
        </p:spPr>
      </p:pic>
      <p:pic>
        <p:nvPicPr>
          <p:cNvPr id="11" name="Afbeelding 10" descr="Line_2_PPT_VH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209"/>
            <a:ext cx="9144000" cy="76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Page title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04899" y="6210725"/>
            <a:ext cx="602949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301522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with photo and side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7112000" y="1020042"/>
            <a:ext cx="2032000" cy="4830618"/>
          </a:xfrm>
          <a:prstGeom prst="rect">
            <a:avLst/>
          </a:prstGeom>
          <a:solidFill>
            <a:srgbClr val="00AF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/>
          </p:nvPr>
        </p:nvSpPr>
        <p:spPr>
          <a:xfrm>
            <a:off x="0" y="1051790"/>
            <a:ext cx="7112000" cy="475441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5882409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 descr="VHL_logo_kleur_RGB_voetj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2"/>
          <a:stretch/>
        </p:blipFill>
        <p:spPr>
          <a:xfrm>
            <a:off x="6638636" y="5907024"/>
            <a:ext cx="808182" cy="950976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Afbeelding 9" descr="Line_2_PPT_VH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591"/>
            <a:ext cx="9144000" cy="76200"/>
          </a:xfrm>
          <a:prstGeom prst="rect">
            <a:avLst/>
          </a:prstGeom>
        </p:spPr>
      </p:pic>
      <p:pic>
        <p:nvPicPr>
          <p:cNvPr id="11" name="Afbeelding 10" descr="Line_2_PPT_VH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209"/>
            <a:ext cx="9144000" cy="76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Page title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04899" y="6210725"/>
            <a:ext cx="602949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4" name="Tijdelijke aanduiding vo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7308850" y="1219200"/>
            <a:ext cx="1653886" cy="437515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sz="1600" noProof="0" dirty="0">
                <a:effectLst/>
                <a:latin typeface="+mn-lt"/>
                <a:ea typeface="ＭＳ 明朝"/>
                <a:cs typeface="Times New Roman"/>
              </a:rPr>
              <a:t>Add your text here</a:t>
            </a:r>
          </a:p>
          <a:p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Lorem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ipsum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dolor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sit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amet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,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consectetur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adipiscing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elit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Curabitur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sed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ante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massa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Suspendisse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potenti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. In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quis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odio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nec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enim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tincidunt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endParaRPr lang="en-GB" sz="1400" noProof="0" dirty="0"/>
          </a:p>
        </p:txBody>
      </p:sp>
    </p:spTree>
    <p:extLst>
      <p:ext uri="{BB962C8B-B14F-4D97-AF65-F5344CB8AC3E}">
        <p14:creationId xmlns:p14="http://schemas.microsoft.com/office/powerpoint/2010/main" val="125441380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with photo and side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7112000" y="1020042"/>
            <a:ext cx="2032000" cy="4830618"/>
          </a:xfrm>
          <a:prstGeom prst="rect">
            <a:avLst/>
          </a:prstGeom>
          <a:solidFill>
            <a:srgbClr val="F59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/>
          </p:nvPr>
        </p:nvSpPr>
        <p:spPr>
          <a:xfrm>
            <a:off x="0" y="1051790"/>
            <a:ext cx="7112000" cy="475441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5882409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 descr="VHL_logo_kleur_RGB_voetj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2"/>
          <a:stretch/>
        </p:blipFill>
        <p:spPr>
          <a:xfrm>
            <a:off x="6638636" y="5907024"/>
            <a:ext cx="808182" cy="950976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Afbeelding 9" descr="Line_2_PPT_VH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591"/>
            <a:ext cx="9144000" cy="76200"/>
          </a:xfrm>
          <a:prstGeom prst="rect">
            <a:avLst/>
          </a:prstGeom>
        </p:spPr>
      </p:pic>
      <p:pic>
        <p:nvPicPr>
          <p:cNvPr id="11" name="Afbeelding 10" descr="Line_2_PPT_VH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209"/>
            <a:ext cx="9144000" cy="76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Page title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04899" y="6210725"/>
            <a:ext cx="602949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7308850" y="1219200"/>
            <a:ext cx="1653886" cy="437515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sz="1600" noProof="0" dirty="0">
                <a:effectLst/>
                <a:latin typeface="+mn-lt"/>
                <a:ea typeface="ＭＳ 明朝"/>
                <a:cs typeface="Times New Roman"/>
              </a:rPr>
              <a:t>Add your text here</a:t>
            </a:r>
          </a:p>
          <a:p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Lorem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ipsum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dolor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sit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amet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,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consectetur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adipiscing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elit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Curabitur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sed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ante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massa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Suspendisse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potenti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. In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quis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odio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nec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enim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tincidunt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endParaRPr lang="en-GB" sz="1400" noProof="0" dirty="0"/>
          </a:p>
        </p:txBody>
      </p:sp>
    </p:spTree>
    <p:extLst>
      <p:ext uri="{BB962C8B-B14F-4D97-AF65-F5344CB8AC3E}">
        <p14:creationId xmlns:p14="http://schemas.microsoft.com/office/powerpoint/2010/main" val="3859044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ge with photo and side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7112000" y="1020042"/>
            <a:ext cx="2032000" cy="4830618"/>
          </a:xfrm>
          <a:prstGeom prst="rect">
            <a:avLst/>
          </a:prstGeom>
          <a:solidFill>
            <a:srgbClr val="C8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/>
          </p:nvPr>
        </p:nvSpPr>
        <p:spPr>
          <a:xfrm>
            <a:off x="0" y="1051790"/>
            <a:ext cx="7112000" cy="475441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5882409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 descr="VHL_logo_kleur_RGB_voetj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2"/>
          <a:stretch/>
        </p:blipFill>
        <p:spPr>
          <a:xfrm>
            <a:off x="6638636" y="5907024"/>
            <a:ext cx="808182" cy="950976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Afbeelding 9" descr="Line_2_PPT_VH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591"/>
            <a:ext cx="9144000" cy="76200"/>
          </a:xfrm>
          <a:prstGeom prst="rect">
            <a:avLst/>
          </a:prstGeom>
        </p:spPr>
      </p:pic>
      <p:pic>
        <p:nvPicPr>
          <p:cNvPr id="11" name="Afbeelding 10" descr="Line_2_PPT_VH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209"/>
            <a:ext cx="9144000" cy="76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Page title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04899" y="6210725"/>
            <a:ext cx="602949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7308850" y="1219200"/>
            <a:ext cx="1653886" cy="437515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sz="1600" noProof="0" dirty="0">
                <a:effectLst/>
                <a:latin typeface="+mn-lt"/>
                <a:ea typeface="ＭＳ 明朝"/>
                <a:cs typeface="Times New Roman"/>
              </a:rPr>
              <a:t>Add your text here</a:t>
            </a:r>
          </a:p>
          <a:p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Lorem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ipsum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dolor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sit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amet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,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consectetur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adipiscing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elit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Curabitur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sed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ante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massa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Suspendisse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potenti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. In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quis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odio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nec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enim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tincidunt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endParaRPr lang="en-GB" sz="1400" noProof="0" dirty="0"/>
          </a:p>
        </p:txBody>
      </p:sp>
    </p:spTree>
    <p:extLst>
      <p:ext uri="{BB962C8B-B14F-4D97-AF65-F5344CB8AC3E}">
        <p14:creationId xmlns:p14="http://schemas.microsoft.com/office/powerpoint/2010/main" val="85422058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04898" y="240000"/>
            <a:ext cx="7734204" cy="616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noProof="0" dirty="0"/>
              <a:t>Paginatitel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4898" y="1600200"/>
            <a:ext cx="7734204" cy="3928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z="2400" noProof="0" dirty="0">
                <a:effectLst/>
                <a:latin typeface="+mn-lt"/>
                <a:ea typeface="ＭＳ 明朝"/>
                <a:cs typeface="Times New Roman"/>
              </a:rPr>
              <a:t>Onderwerp 1</a:t>
            </a:r>
            <a:endParaRPr lang="nl-NL" sz="1200" noProof="0" dirty="0">
              <a:effectLst/>
              <a:latin typeface="Cambria"/>
              <a:ea typeface="ＭＳ 明朝"/>
              <a:cs typeface="Times New Roman"/>
            </a:endParaRPr>
          </a:p>
          <a:p>
            <a:pPr lvl="1"/>
            <a:r>
              <a:rPr lang="nl-NL" sz="2400" noProof="0" dirty="0">
                <a:effectLst/>
                <a:latin typeface="+mn-lt"/>
                <a:ea typeface="ＭＳ 明朝"/>
                <a:cs typeface="Times New Roman"/>
              </a:rPr>
              <a:t>Onderwerp 1a</a:t>
            </a:r>
            <a:endParaRPr lang="nl-NL" sz="1200" noProof="0" dirty="0">
              <a:effectLst/>
              <a:latin typeface="Cambria"/>
              <a:ea typeface="ＭＳ 明朝"/>
              <a:cs typeface="Times New Roman"/>
            </a:endParaRPr>
          </a:p>
          <a:p>
            <a:pPr lvl="1"/>
            <a:r>
              <a:rPr lang="nl-NL" sz="2400" noProof="0" dirty="0">
                <a:effectLst/>
                <a:latin typeface="+mn-lt"/>
                <a:ea typeface="ＭＳ 明朝"/>
                <a:cs typeface="Times New Roman"/>
              </a:rPr>
              <a:t>Onderwerp 1b</a:t>
            </a:r>
            <a:endParaRPr lang="nl-NL" sz="1200" noProof="0" dirty="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 noProof="0" dirty="0">
                <a:effectLst/>
                <a:latin typeface="+mn-lt"/>
                <a:ea typeface="ＭＳ 明朝"/>
                <a:cs typeface="Times New Roman"/>
              </a:rPr>
              <a:t>Onderwerp 2</a:t>
            </a:r>
            <a:endParaRPr lang="nl-NL" sz="1200" noProof="0" dirty="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 noProof="0" dirty="0">
                <a:effectLst/>
                <a:latin typeface="+mn-lt"/>
                <a:ea typeface="ＭＳ 明朝"/>
                <a:cs typeface="Times New Roman"/>
              </a:rPr>
              <a:t>Onderwerp 3</a:t>
            </a:r>
            <a:endParaRPr lang="nl-NL" sz="1200" noProof="0" dirty="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 noProof="0" dirty="0">
                <a:effectLst/>
                <a:latin typeface="+mn-lt"/>
                <a:ea typeface="ＭＳ 明朝"/>
                <a:cs typeface="Times New Roman"/>
              </a:rPr>
              <a:t>Onderwerp 4</a:t>
            </a:r>
            <a:endParaRPr lang="nl-NL" sz="1200" noProof="0" dirty="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 noProof="0" dirty="0">
                <a:effectLst/>
                <a:latin typeface="+mn-lt"/>
                <a:ea typeface="ＭＳ 明朝"/>
                <a:cs typeface="Times New Roman"/>
              </a:rPr>
              <a:t>Onderwerp 5</a:t>
            </a:r>
            <a:endParaRPr lang="nl-NL" sz="1200" noProof="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51E57-5550-4F41-8336-E81354B3B2A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980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60" r:id="rId3"/>
    <p:sldLayoutId id="2147483662" r:id="rId4"/>
    <p:sldLayoutId id="2147483661" r:id="rId5"/>
    <p:sldLayoutId id="2147483668" r:id="rId6"/>
    <p:sldLayoutId id="2147483669" r:id="rId7"/>
    <p:sldLayoutId id="2147483670" r:id="rId8"/>
  </p:sldLayoutIdLst>
  <p:transition spd="slow">
    <p:push dir="u"/>
  </p:transition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nl-NL" sz="800" kern="1200" smtClean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nl-NL" sz="800" kern="1200" smtClean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25.pn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0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21.pn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23.pn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864" y="1154056"/>
            <a:ext cx="7923533" cy="1163150"/>
          </a:xfrm>
        </p:spPr>
        <p:txBody>
          <a:bodyPr/>
          <a:lstStyle/>
          <a:p>
            <a:r>
              <a:rPr lang="nl-NL" dirty="0"/>
              <a:t>Burgerparticipatie in </a:t>
            </a:r>
            <a:br>
              <a:rPr lang="nl-NL" dirty="0"/>
            </a:br>
            <a:r>
              <a:rPr lang="nl-NL" dirty="0"/>
              <a:t>klimaatadaptatie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477864" y="3702942"/>
            <a:ext cx="6177218" cy="2002473"/>
          </a:xfrm>
        </p:spPr>
        <p:txBody>
          <a:bodyPr>
            <a:normAutofit/>
          </a:bodyPr>
          <a:lstStyle/>
          <a:p>
            <a:r>
              <a:rPr lang="nl-NL" b="1" dirty="0"/>
              <a:t>Consortiummeeting 3 december 2020  </a:t>
            </a:r>
          </a:p>
          <a:p>
            <a:endParaRPr lang="nl-NL" dirty="0"/>
          </a:p>
          <a:p>
            <a:r>
              <a:rPr lang="nl-NL" dirty="0"/>
              <a:t>Peter van der Maas, Jan Fliervoet, Ineke Baan</a:t>
            </a:r>
          </a:p>
        </p:txBody>
      </p:sp>
      <p:pic>
        <p:nvPicPr>
          <p:cNvPr id="9" name="Afbeelding 8" descr="Afbeelding met gebouw, buiten, persoon, man&#10;&#10;Automatisch gegenereerde beschrijving">
            <a:extLst>
              <a:ext uri="{FF2B5EF4-FFF2-40B4-BE49-F238E27FC236}">
                <a16:creationId xmlns:a16="http://schemas.microsoft.com/office/drawing/2014/main" id="{D8A98812-E38E-4CE0-88E6-08AA5F11F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950985" y="2688188"/>
            <a:ext cx="3418919" cy="2564190"/>
          </a:xfrm>
          <a:prstGeom prst="rect">
            <a:avLst/>
          </a:prstGeom>
        </p:spPr>
      </p:pic>
      <p:pic>
        <p:nvPicPr>
          <p:cNvPr id="10" name="Afbeelding 9" descr="Afbeelding met persoon, buiten, man, straat&#10;&#10;Automatisch gegenereerde beschrijving">
            <a:extLst>
              <a:ext uri="{FF2B5EF4-FFF2-40B4-BE49-F238E27FC236}">
                <a16:creationId xmlns:a16="http://schemas.microsoft.com/office/drawing/2014/main" id="{654C0333-0EDA-4E82-8787-9EE76D87A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845" y="131155"/>
            <a:ext cx="3289695" cy="2467271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777F9796-8BCC-4207-A6CA-D9D234770D3F}"/>
              </a:ext>
            </a:extLst>
          </p:cNvPr>
          <p:cNvSpPr txBox="1">
            <a:spLocks/>
          </p:cNvSpPr>
          <p:nvPr/>
        </p:nvSpPr>
        <p:spPr>
          <a:xfrm>
            <a:off x="477863" y="2265850"/>
            <a:ext cx="7923533" cy="1163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dirty="0"/>
              <a:t>Casus 2: </a:t>
            </a:r>
          </a:p>
          <a:p>
            <a:r>
              <a:rPr lang="nl-NL" sz="2800" dirty="0"/>
              <a:t>Klimaatadaptatie: ver van m’n bed?</a:t>
            </a:r>
            <a:endParaRPr lang="en-US" sz="28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31C0F72-65AF-462D-9987-D911EFB40E05}"/>
              </a:ext>
            </a:extLst>
          </p:cNvPr>
          <p:cNvSpPr txBox="1"/>
          <p:nvPr/>
        </p:nvSpPr>
        <p:spPr>
          <a:xfrm>
            <a:off x="555585" y="5960962"/>
            <a:ext cx="8414795" cy="798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12" name="Afbeelding 8" descr="Meer stopcontacten op Hogeschool Rotterdam - Rochussenstraat - Petities.nl">
            <a:extLst>
              <a:ext uri="{FF2B5EF4-FFF2-40B4-BE49-F238E27FC236}">
                <a16:creationId xmlns:a16="http://schemas.microsoft.com/office/drawing/2014/main" id="{A7F78E33-2B38-4163-A515-2297E5444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630" y="6007796"/>
            <a:ext cx="797820" cy="79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9" descr="8338E58D">
            <a:extLst>
              <a:ext uri="{FF2B5EF4-FFF2-40B4-BE49-F238E27FC236}">
                <a16:creationId xmlns:a16="http://schemas.microsoft.com/office/drawing/2014/main" id="{DBD38716-9E0D-4E08-8CDB-12248DDC3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2" y="6217954"/>
            <a:ext cx="1487574" cy="3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0">
            <a:extLst>
              <a:ext uri="{FF2B5EF4-FFF2-40B4-BE49-F238E27FC236}">
                <a16:creationId xmlns:a16="http://schemas.microsoft.com/office/drawing/2014/main" id="{10F22E49-86AB-4582-9A49-42FAC1EA4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721" y="6183123"/>
            <a:ext cx="1834988" cy="44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5" descr="Welkom bij de Hanzehogeschool Groningen">
            <a:extLst>
              <a:ext uri="{FF2B5EF4-FFF2-40B4-BE49-F238E27FC236}">
                <a16:creationId xmlns:a16="http://schemas.microsoft.com/office/drawing/2014/main" id="{72C59D4C-86C7-4FAE-9C11-4C59C34D6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354" y="6148799"/>
            <a:ext cx="1841334" cy="5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Regieorgaan SIA - Regieorgaan SIA">
            <a:extLst>
              <a:ext uri="{FF2B5EF4-FFF2-40B4-BE49-F238E27FC236}">
                <a16:creationId xmlns:a16="http://schemas.microsoft.com/office/drawing/2014/main" id="{97B35CD3-C733-4708-A961-7E6E8FF4E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80" y="6007796"/>
            <a:ext cx="1354238" cy="7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97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4898" y="240000"/>
            <a:ext cx="8334930" cy="616654"/>
          </a:xfrm>
        </p:spPr>
        <p:txBody>
          <a:bodyPr>
            <a:normAutofit/>
          </a:bodyPr>
          <a:lstStyle/>
          <a:p>
            <a:r>
              <a:rPr lang="en-US" dirty="0" err="1"/>
              <a:t>Temperatuur</a:t>
            </a:r>
            <a:r>
              <a:rPr lang="en-US" dirty="0"/>
              <a:t> </a:t>
            </a:r>
            <a:r>
              <a:rPr lang="en-US" dirty="0" err="1"/>
              <a:t>beleving</a:t>
            </a:r>
            <a:r>
              <a:rPr lang="en-US" dirty="0"/>
              <a:t> </a:t>
            </a:r>
            <a:r>
              <a:rPr lang="en-US" dirty="0" err="1"/>
              <a:t>buiten</a:t>
            </a:r>
            <a:r>
              <a:rPr lang="en-US" dirty="0"/>
              <a:t>, </a:t>
            </a:r>
            <a:r>
              <a:rPr lang="en-US" dirty="0" err="1"/>
              <a:t>augustus</a:t>
            </a:r>
            <a:r>
              <a:rPr lang="en-US" dirty="0"/>
              <a:t> 2020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1ED26FA-2C5F-4787-89EC-988468AC8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01166"/>
            <a:ext cx="4791920" cy="288025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CAA7ACA-818E-4E44-8170-D1A2006DB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081" y="1501166"/>
            <a:ext cx="4791920" cy="2884085"/>
          </a:xfrm>
          <a:prstGeom prst="rect">
            <a:avLst/>
          </a:prstGeom>
        </p:spPr>
      </p:pic>
      <p:pic>
        <p:nvPicPr>
          <p:cNvPr id="8" name="Afbeelding 8" descr="Meer stopcontacten op Hogeschool Rotterdam - Rochussenstraat - Petities.nl">
            <a:extLst>
              <a:ext uri="{FF2B5EF4-FFF2-40B4-BE49-F238E27FC236}">
                <a16:creationId xmlns:a16="http://schemas.microsoft.com/office/drawing/2014/main" id="{641F4CC0-29EF-4D1E-88B3-37CF2A71A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630" y="6007796"/>
            <a:ext cx="797820" cy="79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9" descr="8338E58D">
            <a:extLst>
              <a:ext uri="{FF2B5EF4-FFF2-40B4-BE49-F238E27FC236}">
                <a16:creationId xmlns:a16="http://schemas.microsoft.com/office/drawing/2014/main" id="{35125191-48CC-4E8D-BE2C-0866E79E4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2" y="6217954"/>
            <a:ext cx="1487574" cy="3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10">
            <a:extLst>
              <a:ext uri="{FF2B5EF4-FFF2-40B4-BE49-F238E27FC236}">
                <a16:creationId xmlns:a16="http://schemas.microsoft.com/office/drawing/2014/main" id="{9CF6C1D2-A4D1-409A-903C-89B2D3F4D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90" y="6151154"/>
            <a:ext cx="2021141" cy="49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 descr="Welkom bij de Hanzehogeschool Groningen">
            <a:extLst>
              <a:ext uri="{FF2B5EF4-FFF2-40B4-BE49-F238E27FC236}">
                <a16:creationId xmlns:a16="http://schemas.microsoft.com/office/drawing/2014/main" id="{8AB801DE-D7F2-4CFF-9DA9-63785FE83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429" y="6151153"/>
            <a:ext cx="1841334" cy="5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Regieorgaan SIA - Regieorgaan SIA">
            <a:extLst>
              <a:ext uri="{FF2B5EF4-FFF2-40B4-BE49-F238E27FC236}">
                <a16:creationId xmlns:a16="http://schemas.microsoft.com/office/drawing/2014/main" id="{847BA29E-F7DD-4BA8-8D3B-F73AEDC06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333" y="5998571"/>
            <a:ext cx="1225165" cy="64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C4136BAA-0620-4DFB-B0EF-8D571FF0EBA7}"/>
              </a:ext>
            </a:extLst>
          </p:cNvPr>
          <p:cNvSpPr txBox="1"/>
          <p:nvPr/>
        </p:nvSpPr>
        <p:spPr>
          <a:xfrm>
            <a:off x="1701477" y="4722471"/>
            <a:ext cx="6180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95 % vond het warm, 50% onaangenaam</a:t>
            </a:r>
          </a:p>
        </p:txBody>
      </p:sp>
    </p:spTree>
    <p:extLst>
      <p:ext uri="{BB962C8B-B14F-4D97-AF65-F5344CB8AC3E}">
        <p14:creationId xmlns:p14="http://schemas.microsoft.com/office/powerpoint/2010/main" val="195686056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4898" y="240000"/>
            <a:ext cx="8334930" cy="616654"/>
          </a:xfrm>
        </p:spPr>
        <p:txBody>
          <a:bodyPr>
            <a:normAutofit/>
          </a:bodyPr>
          <a:lstStyle/>
          <a:p>
            <a:r>
              <a:rPr lang="en-US" dirty="0" err="1"/>
              <a:t>Temperatuur</a:t>
            </a:r>
            <a:r>
              <a:rPr lang="en-US" dirty="0"/>
              <a:t> hinder </a:t>
            </a:r>
            <a:r>
              <a:rPr lang="en-US" dirty="0" err="1"/>
              <a:t>thuis</a:t>
            </a:r>
            <a:r>
              <a:rPr lang="en-US" dirty="0"/>
              <a:t>, </a:t>
            </a:r>
            <a:r>
              <a:rPr lang="en-US" dirty="0" err="1"/>
              <a:t>augustus</a:t>
            </a:r>
            <a:r>
              <a:rPr lang="en-US" dirty="0"/>
              <a:t> 2020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275059" y="5886485"/>
            <a:ext cx="6029492" cy="365125"/>
          </a:xfrm>
        </p:spPr>
        <p:txBody>
          <a:bodyPr/>
          <a:lstStyle/>
          <a:p>
            <a:endParaRPr lang="en-GB" noProof="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35DDA9D-A6EE-4DEA-B6C0-5DC57635C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05651"/>
            <a:ext cx="4906431" cy="294907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2D7F375-749A-485E-902E-2F2981E5D1CA}"/>
              </a:ext>
            </a:extLst>
          </p:cNvPr>
          <p:cNvSpPr txBox="1"/>
          <p:nvPr/>
        </p:nvSpPr>
        <p:spPr>
          <a:xfrm>
            <a:off x="555585" y="5960962"/>
            <a:ext cx="8414795" cy="798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8" name="Afbeelding 8" descr="Meer stopcontacten op Hogeschool Rotterdam - Rochussenstraat - Petities.nl">
            <a:extLst>
              <a:ext uri="{FF2B5EF4-FFF2-40B4-BE49-F238E27FC236}">
                <a16:creationId xmlns:a16="http://schemas.microsoft.com/office/drawing/2014/main" id="{7E8C5776-2AE3-4078-82C1-AEEFBC939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630" y="6007796"/>
            <a:ext cx="797820" cy="79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9" descr="8338E58D">
            <a:extLst>
              <a:ext uri="{FF2B5EF4-FFF2-40B4-BE49-F238E27FC236}">
                <a16:creationId xmlns:a16="http://schemas.microsoft.com/office/drawing/2014/main" id="{81C8BB62-0CFC-420B-8CE5-A1FEB83BE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2" y="6217954"/>
            <a:ext cx="1487574" cy="3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10">
            <a:extLst>
              <a:ext uri="{FF2B5EF4-FFF2-40B4-BE49-F238E27FC236}">
                <a16:creationId xmlns:a16="http://schemas.microsoft.com/office/drawing/2014/main" id="{D8D45A6E-ED68-4088-B710-39E3C98C2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91" y="6183911"/>
            <a:ext cx="1834988" cy="44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 descr="Welkom bij de Hanzehogeschool Groningen">
            <a:extLst>
              <a:ext uri="{FF2B5EF4-FFF2-40B4-BE49-F238E27FC236}">
                <a16:creationId xmlns:a16="http://schemas.microsoft.com/office/drawing/2014/main" id="{DC33F72E-E0F7-4119-AF08-029D38F2A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429" y="6151153"/>
            <a:ext cx="1841334" cy="5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Regieorgaan SIA - Regieorgaan SIA">
            <a:extLst>
              <a:ext uri="{FF2B5EF4-FFF2-40B4-BE49-F238E27FC236}">
                <a16:creationId xmlns:a16="http://schemas.microsoft.com/office/drawing/2014/main" id="{F8C6DF64-D3E1-4620-83ED-399CF7CFF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80" y="6007796"/>
            <a:ext cx="1354238" cy="7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E28035E-77D0-46FC-B952-4D48B07D36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9805" y="1305652"/>
            <a:ext cx="4899908" cy="2949079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53A1864A-BC1B-4C5C-924E-98B32F7C251C}"/>
              </a:ext>
            </a:extLst>
          </p:cNvPr>
          <p:cNvSpPr txBox="1"/>
          <p:nvPr/>
        </p:nvSpPr>
        <p:spPr>
          <a:xfrm>
            <a:off x="1238669" y="4755873"/>
            <a:ext cx="7199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22% substantiële hinder ‘s nachts, 16% overdag</a:t>
            </a:r>
          </a:p>
        </p:txBody>
      </p:sp>
    </p:spTree>
    <p:extLst>
      <p:ext uri="{BB962C8B-B14F-4D97-AF65-F5344CB8AC3E}">
        <p14:creationId xmlns:p14="http://schemas.microsoft.com/office/powerpoint/2010/main" val="380572734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4898" y="240000"/>
            <a:ext cx="7734204" cy="616654"/>
          </a:xfrm>
        </p:spPr>
        <p:txBody>
          <a:bodyPr anchor="t">
            <a:normAutofit/>
          </a:bodyPr>
          <a:lstStyle/>
          <a:p>
            <a:r>
              <a:rPr lang="nl-NL" dirty="0"/>
              <a:t>Stelling 1</a:t>
            </a:r>
            <a:endParaRPr lang="en-US" dirty="0"/>
          </a:p>
        </p:txBody>
      </p:sp>
      <p:sp>
        <p:nvSpPr>
          <p:cNvPr id="16" name="Tijdelijke aanduiding voor inhoud 2"/>
          <p:cNvSpPr>
            <a:spLocks noGrp="1"/>
          </p:cNvSpPr>
          <p:nvPr>
            <p:ph idx="1"/>
          </p:nvPr>
        </p:nvSpPr>
        <p:spPr>
          <a:xfrm>
            <a:off x="704898" y="1611776"/>
            <a:ext cx="7408955" cy="15828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2800" dirty="0"/>
              <a:t>Omdat de meeste mensen nauwelijks hinder ervaren is het ondoenlijk om als gemeente of waterschap te werken aan klimaatbewustzijn bij bewoners.</a:t>
            </a: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B11B8975-2896-431E-87A9-DBCE06206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4899" y="6210725"/>
            <a:ext cx="6029492" cy="365125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114FBEF-3F19-4255-BFB8-DC7C9C46374F}"/>
              </a:ext>
            </a:extLst>
          </p:cNvPr>
          <p:cNvSpPr txBox="1"/>
          <p:nvPr/>
        </p:nvSpPr>
        <p:spPr>
          <a:xfrm>
            <a:off x="555585" y="5960962"/>
            <a:ext cx="8414795" cy="798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6" name="Afbeelding 8" descr="Meer stopcontacten op Hogeschool Rotterdam - Rochussenstraat - Petities.nl">
            <a:extLst>
              <a:ext uri="{FF2B5EF4-FFF2-40B4-BE49-F238E27FC236}">
                <a16:creationId xmlns:a16="http://schemas.microsoft.com/office/drawing/2014/main" id="{0F2FEBAD-6D7D-49BE-B24B-148FE0756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630" y="6007796"/>
            <a:ext cx="797820" cy="79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9" descr="8338E58D">
            <a:extLst>
              <a:ext uri="{FF2B5EF4-FFF2-40B4-BE49-F238E27FC236}">
                <a16:creationId xmlns:a16="http://schemas.microsoft.com/office/drawing/2014/main" id="{FF4C302A-D696-4A9C-85D8-CEC2C285D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2" y="6217954"/>
            <a:ext cx="1487574" cy="3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10">
            <a:extLst>
              <a:ext uri="{FF2B5EF4-FFF2-40B4-BE49-F238E27FC236}">
                <a16:creationId xmlns:a16="http://schemas.microsoft.com/office/drawing/2014/main" id="{CF69F410-3B05-42BB-81A5-77BEA3DB2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91" y="6183911"/>
            <a:ext cx="1834988" cy="44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Welkom bij de Hanzehogeschool Groningen">
            <a:extLst>
              <a:ext uri="{FF2B5EF4-FFF2-40B4-BE49-F238E27FC236}">
                <a16:creationId xmlns:a16="http://schemas.microsoft.com/office/drawing/2014/main" id="{A1FB8455-B567-4492-9159-569A3B3C6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429" y="6151153"/>
            <a:ext cx="1841334" cy="5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Regieorgaan SIA - Regieorgaan SIA">
            <a:extLst>
              <a:ext uri="{FF2B5EF4-FFF2-40B4-BE49-F238E27FC236}">
                <a16:creationId xmlns:a16="http://schemas.microsoft.com/office/drawing/2014/main" id="{83E56FBA-A3DB-4536-9527-F9C53858F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80" y="6007796"/>
            <a:ext cx="1354238" cy="7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97534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4898" y="240000"/>
            <a:ext cx="7734204" cy="616654"/>
          </a:xfrm>
        </p:spPr>
        <p:txBody>
          <a:bodyPr anchor="t">
            <a:normAutofit/>
          </a:bodyPr>
          <a:lstStyle/>
          <a:p>
            <a:r>
              <a:rPr lang="nl-NL" dirty="0"/>
              <a:t>Stelling 2</a:t>
            </a:r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76B3693-5924-4C81-AFB6-D831377F4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4899" y="6210725"/>
            <a:ext cx="6029492" cy="365125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9120AE1-150E-4DC9-B126-ED3CFB36BDAA}"/>
              </a:ext>
            </a:extLst>
          </p:cNvPr>
          <p:cNvSpPr/>
          <p:nvPr/>
        </p:nvSpPr>
        <p:spPr>
          <a:xfrm>
            <a:off x="846398" y="1844590"/>
            <a:ext cx="74512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Als gemeenten en waterschappen klimaatadaptatie op wijk- en straatniveau willen doorvoeren, zullen zij daarin zelf de lead moeten nemen en houden.</a:t>
            </a:r>
          </a:p>
        </p:txBody>
      </p:sp>
      <p:pic>
        <p:nvPicPr>
          <p:cNvPr id="5" name="Afbeelding 8" descr="Meer stopcontacten op Hogeschool Rotterdam - Rochussenstraat - Petities.nl">
            <a:extLst>
              <a:ext uri="{FF2B5EF4-FFF2-40B4-BE49-F238E27FC236}">
                <a16:creationId xmlns:a16="http://schemas.microsoft.com/office/drawing/2014/main" id="{BBE0A2BF-3998-490C-9CD6-351267F1E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630" y="6007796"/>
            <a:ext cx="797820" cy="79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9" descr="8338E58D">
            <a:extLst>
              <a:ext uri="{FF2B5EF4-FFF2-40B4-BE49-F238E27FC236}">
                <a16:creationId xmlns:a16="http://schemas.microsoft.com/office/drawing/2014/main" id="{813D8F81-172C-40CB-A659-AC2422CD2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2" y="6217954"/>
            <a:ext cx="1487574" cy="3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10">
            <a:extLst>
              <a:ext uri="{FF2B5EF4-FFF2-40B4-BE49-F238E27FC236}">
                <a16:creationId xmlns:a16="http://schemas.microsoft.com/office/drawing/2014/main" id="{C936BAC5-96B5-47EF-9090-DCA34BFF0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90" y="6151154"/>
            <a:ext cx="2021141" cy="49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Welkom bij de Hanzehogeschool Groningen">
            <a:extLst>
              <a:ext uri="{FF2B5EF4-FFF2-40B4-BE49-F238E27FC236}">
                <a16:creationId xmlns:a16="http://schemas.microsoft.com/office/drawing/2014/main" id="{E256A431-F30A-4CB8-BE17-928201053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429" y="6151153"/>
            <a:ext cx="1841334" cy="5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Regieorgaan SIA - Regieorgaan SIA">
            <a:extLst>
              <a:ext uri="{FF2B5EF4-FFF2-40B4-BE49-F238E27FC236}">
                <a16:creationId xmlns:a16="http://schemas.microsoft.com/office/drawing/2014/main" id="{462E6100-A71B-4AA7-96D2-DE2956FFF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333" y="5998571"/>
            <a:ext cx="1225165" cy="64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30497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579"/>
            <a:ext cx="2126528" cy="90411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5323" y="2452828"/>
            <a:ext cx="2680201" cy="1163150"/>
          </a:xfrm>
        </p:spPr>
        <p:txBody>
          <a:bodyPr/>
          <a:lstStyle/>
          <a:p>
            <a:r>
              <a:rPr lang="en-US" dirty="0"/>
              <a:t>Dank u!</a:t>
            </a:r>
          </a:p>
        </p:txBody>
      </p:sp>
      <p:pic>
        <p:nvPicPr>
          <p:cNvPr id="4" name="Picture 15" descr="http://huisstijl.hr.nl/PageFiles/93041/logo_klein_gevel_nl_en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" t="5719" r="7011" b="82190"/>
          <a:stretch/>
        </p:blipFill>
        <p:spPr bwMode="auto">
          <a:xfrm>
            <a:off x="2042445" y="6209019"/>
            <a:ext cx="2484074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7" descr="Image result for logo hanzehogeschool gronin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" t="-2" r="-425" b="5"/>
          <a:stretch/>
        </p:blipFill>
        <p:spPr bwMode="auto">
          <a:xfrm>
            <a:off x="4610602" y="6068427"/>
            <a:ext cx="2084487" cy="65841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7E4B0C29-2A87-4A1B-A1ED-AC76BB2F2CBA}"/>
              </a:ext>
            </a:extLst>
          </p:cNvPr>
          <p:cNvSpPr/>
          <p:nvPr/>
        </p:nvSpPr>
        <p:spPr>
          <a:xfrm>
            <a:off x="3847119" y="636608"/>
            <a:ext cx="3128092" cy="1830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28" name="Picture 4" descr="Projectenbank Regieorgaan SIA">
            <a:extLst>
              <a:ext uri="{FF2B5EF4-FFF2-40B4-BE49-F238E27FC236}">
                <a16:creationId xmlns:a16="http://schemas.microsoft.com/office/drawing/2014/main" id="{7B4E9156-D3E3-450F-AF13-639435A14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755" y="668036"/>
            <a:ext cx="2916820" cy="172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 descr="Afbeelding met gebouw, buiten, persoon, man&#10;&#10;Automatisch gegenereerde beschrijving">
            <a:extLst>
              <a:ext uri="{FF2B5EF4-FFF2-40B4-BE49-F238E27FC236}">
                <a16:creationId xmlns:a16="http://schemas.microsoft.com/office/drawing/2014/main" id="{07CEF046-AC01-4D62-9809-F708EE0745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023" y="866793"/>
            <a:ext cx="3597866" cy="2698400"/>
          </a:xfrm>
          <a:prstGeom prst="rect">
            <a:avLst/>
          </a:prstGeom>
        </p:spPr>
      </p:pic>
      <p:pic>
        <p:nvPicPr>
          <p:cNvPr id="13" name="Afbeelding 12" descr="Afbeelding met persoon, buiten, man, straat&#10;&#10;Automatisch gegenereerde beschrijving">
            <a:extLst>
              <a:ext uri="{FF2B5EF4-FFF2-40B4-BE49-F238E27FC236}">
                <a16:creationId xmlns:a16="http://schemas.microsoft.com/office/drawing/2014/main" id="{3B1F2099-5BE3-4CD5-96EF-2FCA49ACA7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0774" y="3049855"/>
            <a:ext cx="3289695" cy="246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4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5" name="Afbeelding 2" descr="Afbeelding met buiten, gras, weg, gebouw&#10;&#10;Automatisch gegenereerde beschrijving">
            <a:extLst>
              <a:ext uri="{FF2B5EF4-FFF2-40B4-BE49-F238E27FC236}">
                <a16:creationId xmlns:a16="http://schemas.microsoft.com/office/drawing/2014/main" id="{05FD8199-4969-4727-9133-72AFE959C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20" y="3553124"/>
            <a:ext cx="7287890" cy="3304876"/>
          </a:xfrm>
          <a:prstGeom prst="rect">
            <a:avLst/>
          </a:prstGeom>
        </p:spPr>
      </p:pic>
      <p:pic>
        <p:nvPicPr>
          <p:cNvPr id="6" name="Afbeelding 5" descr="Afbeelding met buiten, gras, huis, gebouw&#10;&#10;Automatisch gegenereerde beschrijving">
            <a:extLst>
              <a:ext uri="{FF2B5EF4-FFF2-40B4-BE49-F238E27FC236}">
                <a16:creationId xmlns:a16="http://schemas.microsoft.com/office/drawing/2014/main" id="{4C4BC941-A2AF-4857-A8CB-782EEFCFD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019" y="794630"/>
            <a:ext cx="7287891" cy="29468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4898" y="239999"/>
            <a:ext cx="7734204" cy="732273"/>
          </a:xfrm>
          <a:solidFill>
            <a:schemeClr val="bg1"/>
          </a:solidFill>
        </p:spPr>
        <p:txBody>
          <a:bodyPr/>
          <a:lstStyle/>
          <a:p>
            <a:r>
              <a:rPr lang="nl-NL" dirty="0"/>
              <a:t>Living Lab </a:t>
            </a:r>
            <a:r>
              <a:rPr lang="nl-NL" dirty="0" err="1"/>
              <a:t>Cambuursterpad</a:t>
            </a:r>
            <a:r>
              <a:rPr lang="nl-NL" dirty="0"/>
              <a:t> (Leeuwarden)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2755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Living Lab Stiens (Leeuwarden)</a:t>
            </a:r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8" name="Afbeelding 2" descr="Afbeelding met foto, buiten, gras, verschillend&#10;&#10;Automatisch gegenereerde beschrijving">
            <a:extLst>
              <a:ext uri="{FF2B5EF4-FFF2-40B4-BE49-F238E27FC236}">
                <a16:creationId xmlns:a16="http://schemas.microsoft.com/office/drawing/2014/main" id="{868C14F2-F1BB-4D47-938F-8909F3A1E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99" y="1025489"/>
            <a:ext cx="7584037" cy="583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2497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4898" y="240000"/>
            <a:ext cx="7734204" cy="616654"/>
          </a:xfrm>
        </p:spPr>
        <p:txBody>
          <a:bodyPr/>
          <a:lstStyle/>
          <a:p>
            <a:r>
              <a:rPr lang="nl-NL" dirty="0"/>
              <a:t>Kader – klimaatbeleving door burgers</a:t>
            </a:r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C956984-3656-4A7F-AEB2-BDB111875047}"/>
              </a:ext>
            </a:extLst>
          </p:cNvPr>
          <p:cNvSpPr/>
          <p:nvPr/>
        </p:nvSpPr>
        <p:spPr>
          <a:xfrm>
            <a:off x="704899" y="1477375"/>
            <a:ext cx="72353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Hoofdvraag:</a:t>
            </a:r>
          </a:p>
          <a:p>
            <a:r>
              <a:rPr lang="nl-NL" sz="2400" i="1" dirty="0"/>
              <a:t>Hoe kunnen professionals van gemeenten en waterschappen met inzet van burgers klimaatadaptatie in stedelijk gebied in praktijk brengen?</a:t>
            </a:r>
          </a:p>
          <a:p>
            <a:endParaRPr lang="nl-NL" sz="2400" i="1" dirty="0"/>
          </a:p>
          <a:p>
            <a:endParaRPr lang="nl-NL" sz="2400" dirty="0"/>
          </a:p>
          <a:p>
            <a:r>
              <a:rPr lang="nl-NL" sz="2400" dirty="0"/>
              <a:t>Deelvraag 2: </a:t>
            </a:r>
          </a:p>
          <a:p>
            <a:r>
              <a:rPr lang="nl-NL" sz="2400" i="1" dirty="0"/>
              <a:t>Hoe beleven burgers de effecten van extreme neerslag, hitte en droogte in hun directe leefomgeving en waarvan is hun adaptieve capaciteit afhankelijk?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B9B7098-B2D9-42A4-87D8-ABA96290C940}"/>
              </a:ext>
            </a:extLst>
          </p:cNvPr>
          <p:cNvSpPr txBox="1"/>
          <p:nvPr/>
        </p:nvSpPr>
        <p:spPr>
          <a:xfrm>
            <a:off x="555585" y="5960962"/>
            <a:ext cx="8414795" cy="798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6" name="Afbeelding 8" descr="Meer stopcontacten op Hogeschool Rotterdam - Rochussenstraat - Petities.nl">
            <a:extLst>
              <a:ext uri="{FF2B5EF4-FFF2-40B4-BE49-F238E27FC236}">
                <a16:creationId xmlns:a16="http://schemas.microsoft.com/office/drawing/2014/main" id="{122A35CC-9620-4BD8-9F40-5BD722EE6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630" y="6007796"/>
            <a:ext cx="797820" cy="79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9" descr="8338E58D">
            <a:extLst>
              <a:ext uri="{FF2B5EF4-FFF2-40B4-BE49-F238E27FC236}">
                <a16:creationId xmlns:a16="http://schemas.microsoft.com/office/drawing/2014/main" id="{27975A70-C629-4CC9-A609-9AAD70489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2" y="6217954"/>
            <a:ext cx="1487574" cy="3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10">
            <a:extLst>
              <a:ext uri="{FF2B5EF4-FFF2-40B4-BE49-F238E27FC236}">
                <a16:creationId xmlns:a16="http://schemas.microsoft.com/office/drawing/2014/main" id="{2104418E-D2B8-4EE4-A42E-B2281EFBE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91" y="6183911"/>
            <a:ext cx="1834988" cy="44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Welkom bij de Hanzehogeschool Groningen">
            <a:extLst>
              <a:ext uri="{FF2B5EF4-FFF2-40B4-BE49-F238E27FC236}">
                <a16:creationId xmlns:a16="http://schemas.microsoft.com/office/drawing/2014/main" id="{E0B69AC3-CCAD-4400-8A19-7B8348244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429" y="6151153"/>
            <a:ext cx="1841334" cy="5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Regieorgaan SIA - Regieorgaan SIA">
            <a:extLst>
              <a:ext uri="{FF2B5EF4-FFF2-40B4-BE49-F238E27FC236}">
                <a16:creationId xmlns:a16="http://schemas.microsoft.com/office/drawing/2014/main" id="{4448E0EF-BCBA-49A1-B7D0-9B09EEF2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80" y="6007796"/>
            <a:ext cx="1354238" cy="7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20415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Belevingsonderzoek in corona-tijd</a:t>
            </a:r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6720D0F-E633-4289-939F-0FCD9C786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2" y="960827"/>
            <a:ext cx="7734204" cy="576788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4DFCEB0-37AD-4CC0-B7D4-F69456C17C43}"/>
              </a:ext>
            </a:extLst>
          </p:cNvPr>
          <p:cNvSpPr txBox="1"/>
          <p:nvPr/>
        </p:nvSpPr>
        <p:spPr>
          <a:xfrm>
            <a:off x="7977437" y="1373364"/>
            <a:ext cx="461665" cy="41112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dirty="0"/>
              <a:t>SCP - De sociale staat van Nederland, 2020</a:t>
            </a:r>
          </a:p>
        </p:txBody>
      </p:sp>
    </p:spTree>
    <p:extLst>
      <p:ext uri="{BB962C8B-B14F-4D97-AF65-F5344CB8AC3E}">
        <p14:creationId xmlns:p14="http://schemas.microsoft.com/office/powerpoint/2010/main" val="109688356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275059" y="5886485"/>
            <a:ext cx="6029492" cy="365125"/>
          </a:xfrm>
        </p:spPr>
        <p:txBody>
          <a:bodyPr/>
          <a:lstStyle/>
          <a:p>
            <a:endParaRPr lang="en-GB" noProof="0" dirty="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4F332787-F736-44F2-A69B-7AC1D4B3A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459" y="149414"/>
            <a:ext cx="6828617" cy="4097172"/>
          </a:xfrm>
          <a:prstGeom prst="rect">
            <a:avLst/>
          </a:prstGeom>
        </p:spPr>
      </p:pic>
      <p:pic>
        <p:nvPicPr>
          <p:cNvPr id="19" name="Afbeelding 18" descr="Afbeelding met persoon, buiten, man, straat&#10;&#10;Automatisch gegenereerde beschrijving">
            <a:extLst>
              <a:ext uri="{FF2B5EF4-FFF2-40B4-BE49-F238E27FC236}">
                <a16:creationId xmlns:a16="http://schemas.microsoft.com/office/drawing/2014/main" id="{564881CD-5E2E-4F16-AB44-9CE185EB1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681" y="1354238"/>
            <a:ext cx="2453140" cy="1877992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48D4C4E2-1A63-4046-8E9F-D2EE71D22E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458" y="3041761"/>
            <a:ext cx="6828617" cy="4097170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E72378C0-BBCF-433B-9884-0E8976DB8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32" y="3232230"/>
            <a:ext cx="2302790" cy="307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336" y="106915"/>
            <a:ext cx="8334930" cy="616654"/>
          </a:xfrm>
        </p:spPr>
        <p:txBody>
          <a:bodyPr>
            <a:normAutofit/>
          </a:bodyPr>
          <a:lstStyle/>
          <a:p>
            <a:r>
              <a:rPr lang="en-US" dirty="0" err="1"/>
              <a:t>Temperatuurmetingen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8229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5399737B-FB51-4CF2-811F-073D2F0A60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2996" y="1898943"/>
            <a:ext cx="2841644" cy="213123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4898" y="240000"/>
            <a:ext cx="8334930" cy="616654"/>
          </a:xfrm>
        </p:spPr>
        <p:txBody>
          <a:bodyPr>
            <a:normAutofit/>
          </a:bodyPr>
          <a:lstStyle/>
          <a:p>
            <a:r>
              <a:rPr lang="en-US" dirty="0" err="1"/>
              <a:t>Temperatuurmetingen</a:t>
            </a:r>
            <a:r>
              <a:rPr lang="en-US" dirty="0"/>
              <a:t> </a:t>
            </a:r>
            <a:r>
              <a:rPr lang="en-US" dirty="0" err="1"/>
              <a:t>thuis</a:t>
            </a:r>
            <a:r>
              <a:rPr lang="en-US" dirty="0"/>
              <a:t> </a:t>
            </a:r>
            <a:r>
              <a:rPr lang="en-US" dirty="0" err="1"/>
              <a:t>zomer</a:t>
            </a:r>
            <a:r>
              <a:rPr lang="en-US" dirty="0"/>
              <a:t> 2020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275059" y="5886485"/>
            <a:ext cx="6029492" cy="365125"/>
          </a:xfrm>
        </p:spPr>
        <p:txBody>
          <a:bodyPr/>
          <a:lstStyle/>
          <a:p>
            <a:endParaRPr lang="en-GB" noProof="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BACAA65-27AD-40F2-99C0-561925693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277" y="1373309"/>
            <a:ext cx="7119551" cy="411138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26BB671-24A2-4042-9DA8-FA8B24C4475E}"/>
              </a:ext>
            </a:extLst>
          </p:cNvPr>
          <p:cNvSpPr txBox="1"/>
          <p:nvPr/>
        </p:nvSpPr>
        <p:spPr>
          <a:xfrm>
            <a:off x="555585" y="5960962"/>
            <a:ext cx="8414795" cy="798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9" name="Afbeelding 8" descr="Meer stopcontacten op Hogeschool Rotterdam - Rochussenstraat - Petities.nl">
            <a:extLst>
              <a:ext uri="{FF2B5EF4-FFF2-40B4-BE49-F238E27FC236}">
                <a16:creationId xmlns:a16="http://schemas.microsoft.com/office/drawing/2014/main" id="{70EF996D-D7C2-4BC2-9ADB-41E462F21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630" y="6007796"/>
            <a:ext cx="797820" cy="79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 descr="8338E58D">
            <a:extLst>
              <a:ext uri="{FF2B5EF4-FFF2-40B4-BE49-F238E27FC236}">
                <a16:creationId xmlns:a16="http://schemas.microsoft.com/office/drawing/2014/main" id="{20D00921-6596-4F69-90E1-4E66CD3DF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2" y="6217954"/>
            <a:ext cx="1487574" cy="3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CB0BB4B-080C-4462-8F24-56C500D7F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91" y="6183911"/>
            <a:ext cx="1834988" cy="44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 descr="Welkom bij de Hanzehogeschool Groningen">
            <a:extLst>
              <a:ext uri="{FF2B5EF4-FFF2-40B4-BE49-F238E27FC236}">
                <a16:creationId xmlns:a16="http://schemas.microsoft.com/office/drawing/2014/main" id="{5C1FF429-C136-404A-846A-2F7B3E4A0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429" y="6151153"/>
            <a:ext cx="1841334" cy="5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Regieorgaan SIA - Regieorgaan SIA">
            <a:extLst>
              <a:ext uri="{FF2B5EF4-FFF2-40B4-BE49-F238E27FC236}">
                <a16:creationId xmlns:a16="http://schemas.microsoft.com/office/drawing/2014/main" id="{0715FB27-1C52-4859-BF53-9DC363E87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80" y="6007796"/>
            <a:ext cx="1354238" cy="7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45605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4898" y="240000"/>
            <a:ext cx="8334930" cy="616654"/>
          </a:xfrm>
        </p:spPr>
        <p:txBody>
          <a:bodyPr>
            <a:normAutofit/>
          </a:bodyPr>
          <a:lstStyle/>
          <a:p>
            <a:r>
              <a:rPr lang="en-US" dirty="0" err="1"/>
              <a:t>Temperatuur</a:t>
            </a:r>
            <a:r>
              <a:rPr lang="en-US" dirty="0"/>
              <a:t> </a:t>
            </a:r>
            <a:r>
              <a:rPr lang="en-US" dirty="0" err="1"/>
              <a:t>beleving</a:t>
            </a:r>
            <a:r>
              <a:rPr lang="en-US" dirty="0"/>
              <a:t> </a:t>
            </a:r>
            <a:r>
              <a:rPr lang="en-US" dirty="0" err="1"/>
              <a:t>augustus</a:t>
            </a:r>
            <a:r>
              <a:rPr lang="en-US" dirty="0"/>
              <a:t> 2020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275059" y="5886485"/>
            <a:ext cx="6029492" cy="365125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E5EC19F-6C38-4448-A8BF-3C2BF73E27F4}"/>
              </a:ext>
            </a:extLst>
          </p:cNvPr>
          <p:cNvSpPr txBox="1"/>
          <p:nvPr/>
        </p:nvSpPr>
        <p:spPr>
          <a:xfrm>
            <a:off x="914400" y="1458411"/>
            <a:ext cx="77897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Vragenlijst onder bewoners met in-home temperatuur sensoren.</a:t>
            </a:r>
          </a:p>
          <a:p>
            <a:r>
              <a:rPr lang="nl-NL" sz="2800" dirty="0"/>
              <a:t>10 woningen per LL = 100 woningen in 5 steden.</a:t>
            </a:r>
          </a:p>
          <a:p>
            <a:endParaRPr lang="nl-NL" sz="2800" dirty="0"/>
          </a:p>
          <a:p>
            <a:r>
              <a:rPr lang="nl-NL" sz="2800" dirty="0"/>
              <a:t>Hoe beleven zij de hitte van eind juli en augustus?</a:t>
            </a:r>
          </a:p>
          <a:p>
            <a:endParaRPr lang="nl-NL" sz="2800" dirty="0"/>
          </a:p>
          <a:p>
            <a:r>
              <a:rPr lang="nl-NL" sz="2800" dirty="0"/>
              <a:t>71 mensen hebben gereageerd.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8E6442B-1339-403B-961E-B972E3C2F73D}"/>
              </a:ext>
            </a:extLst>
          </p:cNvPr>
          <p:cNvSpPr txBox="1"/>
          <p:nvPr/>
        </p:nvSpPr>
        <p:spPr>
          <a:xfrm>
            <a:off x="555585" y="5960962"/>
            <a:ext cx="8414795" cy="798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6" name="Afbeelding 8" descr="Meer stopcontacten op Hogeschool Rotterdam - Rochussenstraat - Petities.nl">
            <a:extLst>
              <a:ext uri="{FF2B5EF4-FFF2-40B4-BE49-F238E27FC236}">
                <a16:creationId xmlns:a16="http://schemas.microsoft.com/office/drawing/2014/main" id="{75E19909-5A28-414C-BE98-9202D8B98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630" y="6007796"/>
            <a:ext cx="797820" cy="79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9" descr="8338E58D">
            <a:extLst>
              <a:ext uri="{FF2B5EF4-FFF2-40B4-BE49-F238E27FC236}">
                <a16:creationId xmlns:a16="http://schemas.microsoft.com/office/drawing/2014/main" id="{CDFA269E-914C-4A7D-8B56-B6769426C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2" y="6217954"/>
            <a:ext cx="1487574" cy="3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10">
            <a:extLst>
              <a:ext uri="{FF2B5EF4-FFF2-40B4-BE49-F238E27FC236}">
                <a16:creationId xmlns:a16="http://schemas.microsoft.com/office/drawing/2014/main" id="{833E5917-CF39-4BB5-A262-79C72731B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91" y="6183911"/>
            <a:ext cx="1834988" cy="44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Welkom bij de Hanzehogeschool Groningen">
            <a:extLst>
              <a:ext uri="{FF2B5EF4-FFF2-40B4-BE49-F238E27FC236}">
                <a16:creationId xmlns:a16="http://schemas.microsoft.com/office/drawing/2014/main" id="{9271A33E-C947-44D5-ADDF-26A6D969F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429" y="6151153"/>
            <a:ext cx="1841334" cy="5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Regieorgaan SIA - Regieorgaan SIA">
            <a:extLst>
              <a:ext uri="{FF2B5EF4-FFF2-40B4-BE49-F238E27FC236}">
                <a16:creationId xmlns:a16="http://schemas.microsoft.com/office/drawing/2014/main" id="{FDBE4095-90B7-4106-B612-5D64F5936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80" y="6007796"/>
            <a:ext cx="1354238" cy="7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65540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4898" y="240000"/>
            <a:ext cx="8334930" cy="616654"/>
          </a:xfrm>
        </p:spPr>
        <p:txBody>
          <a:bodyPr>
            <a:normAutofit/>
          </a:bodyPr>
          <a:lstStyle/>
          <a:p>
            <a:r>
              <a:rPr lang="en-US" dirty="0" err="1"/>
              <a:t>Temperatuur</a:t>
            </a:r>
            <a:r>
              <a:rPr lang="en-US" dirty="0"/>
              <a:t> </a:t>
            </a:r>
            <a:r>
              <a:rPr lang="en-US" dirty="0" err="1"/>
              <a:t>beleving</a:t>
            </a:r>
            <a:r>
              <a:rPr lang="en-US" dirty="0"/>
              <a:t> in huis, </a:t>
            </a:r>
            <a:r>
              <a:rPr lang="en-US" dirty="0" err="1"/>
              <a:t>augustus</a:t>
            </a:r>
            <a:r>
              <a:rPr lang="en-US" dirty="0"/>
              <a:t> 2020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F85C8D5-392D-4466-939E-A597B08F3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510861"/>
            <a:ext cx="4746241" cy="285279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087CECE-76C6-4456-8D15-30F610D04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258" y="1510860"/>
            <a:ext cx="4746242" cy="2852795"/>
          </a:xfrm>
          <a:prstGeom prst="rect">
            <a:avLst/>
          </a:prstGeom>
        </p:spPr>
      </p:pic>
      <p:pic>
        <p:nvPicPr>
          <p:cNvPr id="8" name="Afbeelding 8" descr="Meer stopcontacten op Hogeschool Rotterdam - Rochussenstraat - Petities.nl">
            <a:extLst>
              <a:ext uri="{FF2B5EF4-FFF2-40B4-BE49-F238E27FC236}">
                <a16:creationId xmlns:a16="http://schemas.microsoft.com/office/drawing/2014/main" id="{630064FD-4AB1-42ED-B12C-922F448AD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630" y="6007796"/>
            <a:ext cx="797820" cy="79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9" descr="8338E58D">
            <a:extLst>
              <a:ext uri="{FF2B5EF4-FFF2-40B4-BE49-F238E27FC236}">
                <a16:creationId xmlns:a16="http://schemas.microsoft.com/office/drawing/2014/main" id="{7461FD4B-D50B-44AD-B5F0-A9561248C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2" y="6217954"/>
            <a:ext cx="1487574" cy="3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10">
            <a:extLst>
              <a:ext uri="{FF2B5EF4-FFF2-40B4-BE49-F238E27FC236}">
                <a16:creationId xmlns:a16="http://schemas.microsoft.com/office/drawing/2014/main" id="{EB16F44A-1AA0-468A-A254-3F3A72C17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90" y="6151154"/>
            <a:ext cx="2021141" cy="49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 descr="Welkom bij de Hanzehogeschool Groningen">
            <a:extLst>
              <a:ext uri="{FF2B5EF4-FFF2-40B4-BE49-F238E27FC236}">
                <a16:creationId xmlns:a16="http://schemas.microsoft.com/office/drawing/2014/main" id="{032B4033-587F-4F80-B264-1C47F373D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429" y="6151153"/>
            <a:ext cx="1841334" cy="5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Regieorgaan SIA - Regieorgaan SIA">
            <a:extLst>
              <a:ext uri="{FF2B5EF4-FFF2-40B4-BE49-F238E27FC236}">
                <a16:creationId xmlns:a16="http://schemas.microsoft.com/office/drawing/2014/main" id="{6BCCE3A8-2199-43C3-B036-57B1566F9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333" y="5998571"/>
            <a:ext cx="1225165" cy="64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192AB2BB-B8C5-452D-9408-4B97489CE7BC}"/>
              </a:ext>
            </a:extLst>
          </p:cNvPr>
          <p:cNvSpPr txBox="1"/>
          <p:nvPr/>
        </p:nvSpPr>
        <p:spPr>
          <a:xfrm>
            <a:off x="1701477" y="4722471"/>
            <a:ext cx="6180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80 % vond het warm, 50% onaangenaam</a:t>
            </a:r>
          </a:p>
        </p:txBody>
      </p:sp>
    </p:spTree>
    <p:extLst>
      <p:ext uri="{BB962C8B-B14F-4D97-AF65-F5344CB8AC3E}">
        <p14:creationId xmlns:p14="http://schemas.microsoft.com/office/powerpoint/2010/main" val="109850379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2882_Powerpoint-sjabloon_VHL_E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2760_powerpoint-template_vhl_new_2016-2 [Read-Only]" id="{C6A5B4D4-0160-481F-8209-5C596FC9E026}" vid="{9D48CA3D-2A99-4C67-BB0D-4EA74D49E054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3A33EB7AB25C40B54684F2E9CA4CD8" ma:contentTypeVersion="15" ma:contentTypeDescription="Een nieuw document maken." ma:contentTypeScope="" ma:versionID="a359443cb81943bb65d5468843a90bd1">
  <xsd:schema xmlns:xsd="http://www.w3.org/2001/XMLSchema" xmlns:xs="http://www.w3.org/2001/XMLSchema" xmlns:p="http://schemas.microsoft.com/office/2006/metadata/properties" xmlns:ns1="http://schemas.microsoft.com/sharepoint/v3" xmlns:ns2="a07df6ef-98ad-41b7-8187-70c108a3f948" xmlns:ns3="502b37b0-057e-487d-b753-1b753a62bf3b" targetNamespace="http://schemas.microsoft.com/office/2006/metadata/properties" ma:root="true" ma:fieldsID="284be352b85d34e2155a679b0445df2e" ns1:_="" ns2:_="" ns3:_="">
    <xsd:import namespace="http://schemas.microsoft.com/sharepoint/v3"/>
    <xsd:import namespace="a07df6ef-98ad-41b7-8187-70c108a3f948"/>
    <xsd:import namespace="502b37b0-057e-487d-b753-1b753a62bf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df6ef-98ad-41b7-8187-70c108a3f9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b37b0-057e-487d-b753-1b753a62bf3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D6C68B-8755-43E8-A5D8-98D0911F302A}">
  <ds:schemaRefs>
    <ds:schemaRef ds:uri="http://schemas.microsoft.com/office/2006/metadata/properties"/>
    <ds:schemaRef ds:uri="http://schemas.microsoft.com/office/infopath/2007/PartnerControls"/>
    <ds:schemaRef ds:uri="a07df6ef-98ad-41b7-8187-70c108a3f948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5D1C6AB6-F0D0-429E-AA1B-D519543944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D20D5A-C175-42B4-87AA-5F6EFC8060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07df6ef-98ad-41b7-8187-70c108a3f948"/>
    <ds:schemaRef ds:uri="502b37b0-057e-487d-b753-1b753a62bf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4663</TotalTime>
  <Words>286</Words>
  <Application>Microsoft Office PowerPoint</Application>
  <PresentationFormat>Diavoorstelling (4:3)</PresentationFormat>
  <Paragraphs>47</Paragraphs>
  <Slides>14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</vt:lpstr>
      <vt:lpstr>12882_Powerpoint-sjabloon_VHL_ENG</vt:lpstr>
      <vt:lpstr>Burgerparticipatie in  klimaatadaptatie</vt:lpstr>
      <vt:lpstr>Living Lab Cambuursterpad (Leeuwarden)</vt:lpstr>
      <vt:lpstr>Living Lab Stiens (Leeuwarden)</vt:lpstr>
      <vt:lpstr>Kader – klimaatbeleving door burgers</vt:lpstr>
      <vt:lpstr>Belevingsonderzoek in corona-tijd</vt:lpstr>
      <vt:lpstr>Temperatuurmetingen</vt:lpstr>
      <vt:lpstr>Temperatuurmetingen thuis zomer 2020 </vt:lpstr>
      <vt:lpstr>Temperatuur beleving augustus 2020 </vt:lpstr>
      <vt:lpstr>Temperatuur beleving in huis, augustus 2020 </vt:lpstr>
      <vt:lpstr>Temperatuur beleving buiten, augustus 2020 </vt:lpstr>
      <vt:lpstr>Temperatuur hinder thuis, augustus 2020 </vt:lpstr>
      <vt:lpstr>Stelling 1</vt:lpstr>
      <vt:lpstr>Stelling 2</vt:lpstr>
      <vt:lpstr>Dank 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Burgerparticipatie in klimaatadaptatie</dc:title>
  <dc:creator>Maas, Peter van der</dc:creator>
  <cp:lastModifiedBy>Maas, P. (Peter) van der</cp:lastModifiedBy>
  <cp:revision>25</cp:revision>
  <dcterms:created xsi:type="dcterms:W3CDTF">2020-04-14T12:48:31Z</dcterms:created>
  <dcterms:modified xsi:type="dcterms:W3CDTF">2020-12-02T14:56:29Z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uewtonAgostinho">
    <vt:lpwstr>, </vt:lpwstr>
  </property>
  <property fmtid="{D5CDD505-2E9C-101B-9397-08002B2CF9AE}" pid="3" name="ContentTypeId">
    <vt:lpwstr>0x010100C13A33EB7AB25C40B54684F2E9CA4CD8</vt:lpwstr>
  </property>
</Properties>
</file>