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0275213" cy="4280376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81">
          <p15:clr>
            <a:srgbClr val="000000"/>
          </p15:clr>
        </p15:guide>
        <p15:guide id="2" pos="9535">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9FD"/>
    <a:srgbClr val="DEC9FB"/>
    <a:srgbClr val="F9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F59161-7A48-44B0-8BD9-0CCEEA1665D8}">
  <a:tblStyle styleId="{89F59161-7A48-44B0-8BD9-0CCEEA1665D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1063" autoAdjust="0"/>
  </p:normalViewPr>
  <p:slideViewPr>
    <p:cSldViewPr snapToGrid="0">
      <p:cViewPr varScale="1">
        <p:scale>
          <a:sx n="14" d="100"/>
          <a:sy n="14" d="100"/>
        </p:scale>
        <p:origin x="1926" y="78"/>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338388" y="1143000"/>
            <a:ext cx="2181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04722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2338388" y="1143000"/>
            <a:ext cx="2181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2270641" y="7005156"/>
            <a:ext cx="25733932" cy="14902051"/>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19865"/>
              <a:buFont typeface="Calibri"/>
              <a:buNone/>
              <a:defRPr sz="19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3784402" y="22481888"/>
            <a:ext cx="22706410" cy="10334331"/>
          </a:xfrm>
          <a:prstGeom prst="rect">
            <a:avLst/>
          </a:prstGeom>
          <a:noFill/>
          <a:ln>
            <a:noFill/>
          </a:ln>
        </p:spPr>
        <p:txBody>
          <a:bodyPr spcFirstLastPara="1" wrap="square" lIns="91425" tIns="45700" rIns="91425" bIns="45700" anchor="t" anchorCtr="0"/>
          <a:lstStyle>
            <a:lvl1pPr marR="0" lvl="0" algn="ctr" rtl="0">
              <a:lnSpc>
                <a:spcPct val="90000"/>
              </a:lnSpc>
              <a:spcBef>
                <a:spcPts val="3311"/>
              </a:spcBef>
              <a:spcAft>
                <a:spcPts val="0"/>
              </a:spcAft>
              <a:buClr>
                <a:schemeClr val="dk1"/>
              </a:buClr>
              <a:buSzPts val="7946"/>
              <a:buFont typeface="Arial"/>
              <a:buNone/>
              <a:defRPr sz="7946" b="0" i="0" u="none" strike="noStrike" cap="none">
                <a:solidFill>
                  <a:schemeClr val="dk1"/>
                </a:solidFill>
                <a:latin typeface="Calibri"/>
                <a:ea typeface="Calibri"/>
                <a:cs typeface="Calibri"/>
                <a:sym typeface="Calibri"/>
              </a:defRPr>
            </a:lvl1pPr>
            <a:lvl2pPr marR="0" lvl="1" algn="ctr" rtl="0">
              <a:lnSpc>
                <a:spcPct val="90000"/>
              </a:lnSpc>
              <a:spcBef>
                <a:spcPts val="1655"/>
              </a:spcBef>
              <a:spcAft>
                <a:spcPts val="0"/>
              </a:spcAft>
              <a:buClr>
                <a:schemeClr val="dk1"/>
              </a:buClr>
              <a:buSzPts val="6622"/>
              <a:buFont typeface="Arial"/>
              <a:buNone/>
              <a:defRPr sz="6622" b="0" i="0" u="none" strike="noStrike" cap="none">
                <a:solidFill>
                  <a:schemeClr val="dk1"/>
                </a:solidFill>
                <a:latin typeface="Calibri"/>
                <a:ea typeface="Calibri"/>
                <a:cs typeface="Calibri"/>
                <a:sym typeface="Calibri"/>
              </a:defRPr>
            </a:lvl2pPr>
            <a:lvl3pPr marR="0" lvl="2" algn="ctr" rtl="0">
              <a:lnSpc>
                <a:spcPct val="90000"/>
              </a:lnSpc>
              <a:spcBef>
                <a:spcPts val="1655"/>
              </a:spcBef>
              <a:spcAft>
                <a:spcPts val="0"/>
              </a:spcAft>
              <a:buClr>
                <a:schemeClr val="dk1"/>
              </a:buClr>
              <a:buSzPts val="5960"/>
              <a:buFont typeface="Arial"/>
              <a:buNone/>
              <a:defRPr sz="5960" b="0" i="0" u="none" strike="noStrike" cap="none">
                <a:solidFill>
                  <a:schemeClr val="dk1"/>
                </a:solidFill>
                <a:latin typeface="Calibri"/>
                <a:ea typeface="Calibri"/>
                <a:cs typeface="Calibri"/>
                <a:sym typeface="Calibri"/>
              </a:defRPr>
            </a:lvl3pPr>
            <a:lvl4pPr marR="0" lvl="3" algn="ctr" rtl="0">
              <a:lnSpc>
                <a:spcPct val="90000"/>
              </a:lnSpc>
              <a:spcBef>
                <a:spcPts val="1655"/>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4pPr>
            <a:lvl5pPr marR="0" lvl="4" algn="ctr" rtl="0">
              <a:lnSpc>
                <a:spcPct val="90000"/>
              </a:lnSpc>
              <a:spcBef>
                <a:spcPts val="1655"/>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5pPr>
            <a:lvl6pPr marR="0" lvl="5" algn="ctr" rtl="0">
              <a:lnSpc>
                <a:spcPct val="90000"/>
              </a:lnSpc>
              <a:spcBef>
                <a:spcPts val="1655"/>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6pPr>
            <a:lvl7pPr marR="0" lvl="6" algn="ctr" rtl="0">
              <a:lnSpc>
                <a:spcPct val="90000"/>
              </a:lnSpc>
              <a:spcBef>
                <a:spcPts val="1655"/>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7pPr>
            <a:lvl8pPr marR="0" lvl="7" algn="ctr" rtl="0">
              <a:lnSpc>
                <a:spcPct val="90000"/>
              </a:lnSpc>
              <a:spcBef>
                <a:spcPts val="1655"/>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8pPr>
            <a:lvl9pPr marR="0" lvl="8" algn="ctr" rtl="0">
              <a:lnSpc>
                <a:spcPct val="90000"/>
              </a:lnSpc>
              <a:spcBef>
                <a:spcPts val="1655"/>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b="0" i="0" u="none" strike="noStrike" cap="none">
                <a:solidFill>
                  <a:srgbClr val="888888"/>
                </a:solidFill>
                <a:latin typeface="Calibri"/>
                <a:ea typeface="Calibri"/>
                <a:cs typeface="Calibri"/>
                <a:sym typeface="Calibri"/>
              </a:defRPr>
            </a:lvl1pPr>
            <a:lvl2pPr marL="0" marR="0" lvl="1" indent="0" algn="r" rtl="0">
              <a:spcBef>
                <a:spcPts val="0"/>
              </a:spcBef>
              <a:buNone/>
              <a:defRPr sz="3973" b="0" i="0" u="none" strike="noStrike" cap="none">
                <a:solidFill>
                  <a:srgbClr val="888888"/>
                </a:solidFill>
                <a:latin typeface="Calibri"/>
                <a:ea typeface="Calibri"/>
                <a:cs typeface="Calibri"/>
                <a:sym typeface="Calibri"/>
              </a:defRPr>
            </a:lvl2pPr>
            <a:lvl3pPr marL="0" marR="0" lvl="2" indent="0" algn="r" rtl="0">
              <a:spcBef>
                <a:spcPts val="0"/>
              </a:spcBef>
              <a:buNone/>
              <a:defRPr sz="3973" b="0" i="0" u="none" strike="noStrike" cap="none">
                <a:solidFill>
                  <a:srgbClr val="888888"/>
                </a:solidFill>
                <a:latin typeface="Calibri"/>
                <a:ea typeface="Calibri"/>
                <a:cs typeface="Calibri"/>
                <a:sym typeface="Calibri"/>
              </a:defRPr>
            </a:lvl3pPr>
            <a:lvl4pPr marL="0" marR="0" lvl="3" indent="0" algn="r" rtl="0">
              <a:spcBef>
                <a:spcPts val="0"/>
              </a:spcBef>
              <a:buNone/>
              <a:defRPr sz="3973" b="0" i="0" u="none" strike="noStrike" cap="none">
                <a:solidFill>
                  <a:srgbClr val="888888"/>
                </a:solidFill>
                <a:latin typeface="Calibri"/>
                <a:ea typeface="Calibri"/>
                <a:cs typeface="Calibri"/>
                <a:sym typeface="Calibri"/>
              </a:defRPr>
            </a:lvl4pPr>
            <a:lvl5pPr marL="0" marR="0" lvl="4" indent="0" algn="r" rtl="0">
              <a:spcBef>
                <a:spcPts val="0"/>
              </a:spcBef>
              <a:buNone/>
              <a:defRPr sz="3973" b="0" i="0" u="none" strike="noStrike" cap="none">
                <a:solidFill>
                  <a:srgbClr val="888888"/>
                </a:solidFill>
                <a:latin typeface="Calibri"/>
                <a:ea typeface="Calibri"/>
                <a:cs typeface="Calibri"/>
                <a:sym typeface="Calibri"/>
              </a:defRPr>
            </a:lvl5pPr>
            <a:lvl6pPr marL="0" marR="0" lvl="5" indent="0" algn="r" rtl="0">
              <a:spcBef>
                <a:spcPts val="0"/>
              </a:spcBef>
              <a:buNone/>
              <a:defRPr sz="3973" b="0" i="0" u="none" strike="noStrike" cap="none">
                <a:solidFill>
                  <a:srgbClr val="888888"/>
                </a:solidFill>
                <a:latin typeface="Calibri"/>
                <a:ea typeface="Calibri"/>
                <a:cs typeface="Calibri"/>
                <a:sym typeface="Calibri"/>
              </a:defRPr>
            </a:lvl6pPr>
            <a:lvl7pPr marL="0" marR="0" lvl="6" indent="0" algn="r" rtl="0">
              <a:spcBef>
                <a:spcPts val="0"/>
              </a:spcBef>
              <a:buNone/>
              <a:defRPr sz="3973" b="0" i="0" u="none" strike="noStrike" cap="none">
                <a:solidFill>
                  <a:srgbClr val="888888"/>
                </a:solidFill>
                <a:latin typeface="Calibri"/>
                <a:ea typeface="Calibri"/>
                <a:cs typeface="Calibri"/>
                <a:sym typeface="Calibri"/>
              </a:defRPr>
            </a:lvl7pPr>
            <a:lvl8pPr marL="0" marR="0" lvl="7" indent="0" algn="r" rtl="0">
              <a:spcBef>
                <a:spcPts val="0"/>
              </a:spcBef>
              <a:buNone/>
              <a:defRPr sz="3973" b="0" i="0" u="none" strike="noStrike" cap="none">
                <a:solidFill>
                  <a:srgbClr val="888888"/>
                </a:solidFill>
                <a:latin typeface="Calibri"/>
                <a:ea typeface="Calibri"/>
                <a:cs typeface="Calibri"/>
                <a:sym typeface="Calibri"/>
              </a:defRPr>
            </a:lvl8pPr>
            <a:lvl9pPr marL="0" marR="0" lvl="8" indent="0" algn="r" rtl="0">
              <a:spcBef>
                <a:spcPts val="0"/>
              </a:spcBef>
              <a:buNone/>
              <a:defRPr sz="3973"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1558308" y="11917633"/>
            <a:ext cx="27158595" cy="26112370"/>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6792641" y="17151963"/>
            <a:ext cx="36274212" cy="652809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452764" y="10813091"/>
            <a:ext cx="36274212" cy="19205838"/>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2081421" y="11394520"/>
            <a:ext cx="26112370" cy="27158595"/>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065654" y="10671229"/>
            <a:ext cx="26112370" cy="17805173"/>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9865"/>
              <a:buFont typeface="Calibri"/>
              <a:buNone/>
              <a:defRPr sz="19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2065654" y="28644847"/>
            <a:ext cx="26112370" cy="936332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311"/>
              </a:spcBef>
              <a:spcAft>
                <a:spcPts val="0"/>
              </a:spcAft>
              <a:buClr>
                <a:schemeClr val="dk1"/>
              </a:buClr>
              <a:buSzPts val="7946"/>
              <a:buFont typeface="Arial"/>
              <a:buNone/>
              <a:defRPr sz="7946"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55"/>
              </a:spcBef>
              <a:spcAft>
                <a:spcPts val="0"/>
              </a:spcAft>
              <a:buClr>
                <a:srgbClr val="888888"/>
              </a:buClr>
              <a:buSzPts val="6622"/>
              <a:buFont typeface="Arial"/>
              <a:buNone/>
              <a:defRPr sz="6622"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655"/>
              </a:spcBef>
              <a:spcAft>
                <a:spcPts val="0"/>
              </a:spcAft>
              <a:buClr>
                <a:srgbClr val="888888"/>
              </a:buClr>
              <a:buSzPts val="5960"/>
              <a:buFont typeface="Arial"/>
              <a:buNone/>
              <a:defRPr sz="596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655"/>
              </a:spcBef>
              <a:spcAft>
                <a:spcPts val="0"/>
              </a:spcAft>
              <a:buClr>
                <a:srgbClr val="888888"/>
              </a:buClr>
              <a:buSzPts val="5297"/>
              <a:buFont typeface="Arial"/>
              <a:buNone/>
              <a:defRPr sz="5297"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655"/>
              </a:spcBef>
              <a:spcAft>
                <a:spcPts val="0"/>
              </a:spcAft>
              <a:buClr>
                <a:srgbClr val="888888"/>
              </a:buClr>
              <a:buSzPts val="5297"/>
              <a:buFont typeface="Arial"/>
              <a:buNone/>
              <a:defRPr sz="5297"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655"/>
              </a:spcBef>
              <a:spcAft>
                <a:spcPts val="0"/>
              </a:spcAft>
              <a:buClr>
                <a:srgbClr val="888888"/>
              </a:buClr>
              <a:buSzPts val="5297"/>
              <a:buFont typeface="Arial"/>
              <a:buNone/>
              <a:defRPr sz="5297"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655"/>
              </a:spcBef>
              <a:spcAft>
                <a:spcPts val="0"/>
              </a:spcAft>
              <a:buClr>
                <a:srgbClr val="888888"/>
              </a:buClr>
              <a:buSzPts val="5297"/>
              <a:buFont typeface="Arial"/>
              <a:buNone/>
              <a:defRPr sz="5297"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655"/>
              </a:spcBef>
              <a:spcAft>
                <a:spcPts val="0"/>
              </a:spcAft>
              <a:buClr>
                <a:srgbClr val="888888"/>
              </a:buClr>
              <a:buSzPts val="5297"/>
              <a:buFont typeface="Arial"/>
              <a:buNone/>
              <a:defRPr sz="5297"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655"/>
              </a:spcBef>
              <a:spcAft>
                <a:spcPts val="0"/>
              </a:spcAft>
              <a:buClr>
                <a:srgbClr val="888888"/>
              </a:buClr>
              <a:buSzPts val="5297"/>
              <a:buFont typeface="Arial"/>
              <a:buNone/>
              <a:defRPr sz="5297"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2081421" y="11394520"/>
            <a:ext cx="12866966" cy="27158595"/>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15326827" y="11394520"/>
            <a:ext cx="12866966" cy="27158595"/>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085364" y="2278913"/>
            <a:ext cx="26112370" cy="827341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2085368" y="10492870"/>
            <a:ext cx="12807831" cy="5142393"/>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3311"/>
              </a:spcBef>
              <a:spcAft>
                <a:spcPts val="0"/>
              </a:spcAft>
              <a:buClr>
                <a:schemeClr val="dk1"/>
              </a:buClr>
              <a:buSzPts val="7946"/>
              <a:buFont typeface="Arial"/>
              <a:buNone/>
              <a:defRPr sz="7946"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55"/>
              </a:spcBef>
              <a:spcAft>
                <a:spcPts val="0"/>
              </a:spcAft>
              <a:buClr>
                <a:schemeClr val="dk1"/>
              </a:buClr>
              <a:buSzPts val="6622"/>
              <a:buFont typeface="Arial"/>
              <a:buNone/>
              <a:defRPr sz="6622"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55"/>
              </a:spcBef>
              <a:spcAft>
                <a:spcPts val="0"/>
              </a:spcAft>
              <a:buClr>
                <a:schemeClr val="dk1"/>
              </a:buClr>
              <a:buSzPts val="5960"/>
              <a:buFont typeface="Arial"/>
              <a:buNone/>
              <a:defRPr sz="596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2085368" y="15635264"/>
            <a:ext cx="12807831" cy="22997117"/>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15326828" y="10492870"/>
            <a:ext cx="12870910" cy="5142393"/>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3311"/>
              </a:spcBef>
              <a:spcAft>
                <a:spcPts val="0"/>
              </a:spcAft>
              <a:buClr>
                <a:schemeClr val="dk1"/>
              </a:buClr>
              <a:buSzPts val="7946"/>
              <a:buFont typeface="Arial"/>
              <a:buNone/>
              <a:defRPr sz="7946"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55"/>
              </a:spcBef>
              <a:spcAft>
                <a:spcPts val="0"/>
              </a:spcAft>
              <a:buClr>
                <a:schemeClr val="dk1"/>
              </a:buClr>
              <a:buSzPts val="6622"/>
              <a:buFont typeface="Arial"/>
              <a:buNone/>
              <a:defRPr sz="6622"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55"/>
              </a:spcBef>
              <a:spcAft>
                <a:spcPts val="0"/>
              </a:spcAft>
              <a:buClr>
                <a:schemeClr val="dk1"/>
              </a:buClr>
              <a:buSzPts val="5960"/>
              <a:buFont typeface="Arial"/>
              <a:buNone/>
              <a:defRPr sz="596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55"/>
              </a:spcBef>
              <a:spcAft>
                <a:spcPts val="0"/>
              </a:spcAft>
              <a:buClr>
                <a:schemeClr val="dk1"/>
              </a:buClr>
              <a:buSzPts val="5297"/>
              <a:buFont typeface="Arial"/>
              <a:buNone/>
              <a:defRPr sz="5297"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15326828" y="15635264"/>
            <a:ext cx="12870910" cy="22997117"/>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0595"/>
              <a:buFont typeface="Calibri"/>
              <a:buNone/>
              <a:defRPr sz="1059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12870909" y="6162959"/>
            <a:ext cx="15326828" cy="30418416"/>
          </a:xfrm>
          <a:prstGeom prst="rect">
            <a:avLst/>
          </a:prstGeom>
          <a:noFill/>
          <a:ln>
            <a:noFill/>
          </a:ln>
        </p:spPr>
        <p:txBody>
          <a:bodyPr spcFirstLastPara="1" wrap="square" lIns="91425" tIns="45700" rIns="91425" bIns="45700" anchor="t" anchorCtr="0"/>
          <a:lstStyle>
            <a:lvl1pPr marL="457200" marR="0" lvl="0" indent="-901382" algn="l" rtl="0">
              <a:lnSpc>
                <a:spcPct val="90000"/>
              </a:lnSpc>
              <a:spcBef>
                <a:spcPts val="3311"/>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1pPr>
            <a:lvl2pPr marL="914400" marR="0" lvl="1" indent="-817308" algn="l" rtl="0">
              <a:lnSpc>
                <a:spcPct val="90000"/>
              </a:lnSpc>
              <a:spcBef>
                <a:spcPts val="1655"/>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2pPr>
            <a:lvl3pPr marL="1371600" marR="0" lvl="2"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3pPr>
            <a:lvl4pPr marL="1828800" marR="0" lvl="3"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4pPr>
            <a:lvl5pPr marL="2286000" marR="0" lvl="4"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5pPr>
            <a:lvl6pPr marL="2743200" marR="0" lvl="5"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6pPr>
            <a:lvl7pPr marL="3200400" marR="0" lvl="6"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7pPr>
            <a:lvl8pPr marL="3657600" marR="0" lvl="7"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8pPr>
            <a:lvl9pPr marL="4114800" marR="0" lvl="8" indent="-649096"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2085364" y="12841129"/>
            <a:ext cx="9764544" cy="2378978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311"/>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55"/>
              </a:spcBef>
              <a:spcAft>
                <a:spcPts val="0"/>
              </a:spcAft>
              <a:buClr>
                <a:schemeClr val="dk1"/>
              </a:buClr>
              <a:buSzPts val="4635"/>
              <a:buFont typeface="Arial"/>
              <a:buNone/>
              <a:defRPr sz="4635"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55"/>
              </a:spcBef>
              <a:spcAft>
                <a:spcPts val="0"/>
              </a:spcAft>
              <a:buClr>
                <a:schemeClr val="dk1"/>
              </a:buClr>
              <a:buSzPts val="3973"/>
              <a:buFont typeface="Arial"/>
              <a:buNone/>
              <a:defRPr sz="3973"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0595"/>
              <a:buFont typeface="Calibri"/>
              <a:buNone/>
              <a:defRPr sz="1059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2870909" y="6162959"/>
            <a:ext cx="15326828" cy="30418416"/>
          </a:xfrm>
          <a:prstGeom prst="rect">
            <a:avLst/>
          </a:prstGeom>
          <a:noFill/>
          <a:ln>
            <a:noFill/>
          </a:ln>
        </p:spPr>
        <p:txBody>
          <a:bodyPr spcFirstLastPara="1" wrap="square" lIns="91425" tIns="45700" rIns="91425" bIns="45700" anchor="t" anchorCtr="0"/>
          <a:lstStyle>
            <a:lvl1pPr marR="0" lvl="0" algn="l" rtl="0">
              <a:lnSpc>
                <a:spcPct val="90000"/>
              </a:lnSpc>
              <a:spcBef>
                <a:spcPts val="3311"/>
              </a:spcBef>
              <a:spcAft>
                <a:spcPts val="0"/>
              </a:spcAft>
              <a:buClr>
                <a:schemeClr val="dk1"/>
              </a:buClr>
              <a:buSzPts val="10595"/>
              <a:buFont typeface="Arial"/>
              <a:buNone/>
              <a:defRPr sz="10595" b="0" i="0" u="none" strike="noStrike" cap="none">
                <a:solidFill>
                  <a:schemeClr val="dk1"/>
                </a:solidFill>
                <a:latin typeface="Calibri"/>
                <a:ea typeface="Calibri"/>
                <a:cs typeface="Calibri"/>
                <a:sym typeface="Calibri"/>
              </a:defRPr>
            </a:lvl1pPr>
            <a:lvl2pPr marR="0" lvl="1" algn="l" rtl="0">
              <a:lnSpc>
                <a:spcPct val="90000"/>
              </a:lnSpc>
              <a:spcBef>
                <a:spcPts val="1655"/>
              </a:spcBef>
              <a:spcAft>
                <a:spcPts val="0"/>
              </a:spcAft>
              <a:buClr>
                <a:schemeClr val="dk1"/>
              </a:buClr>
              <a:buSzPts val="9271"/>
              <a:buFont typeface="Arial"/>
              <a:buNone/>
              <a:defRPr sz="9271" b="0" i="0" u="none" strike="noStrike" cap="none">
                <a:solidFill>
                  <a:schemeClr val="dk1"/>
                </a:solidFill>
                <a:latin typeface="Calibri"/>
                <a:ea typeface="Calibri"/>
                <a:cs typeface="Calibri"/>
                <a:sym typeface="Calibri"/>
              </a:defRPr>
            </a:lvl2pPr>
            <a:lvl3pPr marR="0" lvl="2" algn="l" rtl="0">
              <a:lnSpc>
                <a:spcPct val="90000"/>
              </a:lnSpc>
              <a:spcBef>
                <a:spcPts val="1655"/>
              </a:spcBef>
              <a:spcAft>
                <a:spcPts val="0"/>
              </a:spcAft>
              <a:buClr>
                <a:schemeClr val="dk1"/>
              </a:buClr>
              <a:buSzPts val="7946"/>
              <a:buFont typeface="Arial"/>
              <a:buNone/>
              <a:defRPr sz="7946" b="0" i="0" u="none" strike="noStrike" cap="none">
                <a:solidFill>
                  <a:schemeClr val="dk1"/>
                </a:solidFill>
                <a:latin typeface="Calibri"/>
                <a:ea typeface="Calibri"/>
                <a:cs typeface="Calibri"/>
                <a:sym typeface="Calibri"/>
              </a:defRPr>
            </a:lvl3pPr>
            <a:lvl4pPr marR="0" lvl="3" algn="l" rtl="0">
              <a:lnSpc>
                <a:spcPct val="90000"/>
              </a:lnSpc>
              <a:spcBef>
                <a:spcPts val="1655"/>
              </a:spcBef>
              <a:spcAft>
                <a:spcPts val="0"/>
              </a:spcAft>
              <a:buClr>
                <a:schemeClr val="dk1"/>
              </a:buClr>
              <a:buSzPts val="6622"/>
              <a:buFont typeface="Arial"/>
              <a:buNone/>
              <a:defRPr sz="6622" b="0" i="0" u="none" strike="noStrike" cap="none">
                <a:solidFill>
                  <a:schemeClr val="dk1"/>
                </a:solidFill>
                <a:latin typeface="Calibri"/>
                <a:ea typeface="Calibri"/>
                <a:cs typeface="Calibri"/>
                <a:sym typeface="Calibri"/>
              </a:defRPr>
            </a:lvl4pPr>
            <a:lvl5pPr marR="0" lvl="4" algn="l" rtl="0">
              <a:lnSpc>
                <a:spcPct val="90000"/>
              </a:lnSpc>
              <a:spcBef>
                <a:spcPts val="1655"/>
              </a:spcBef>
              <a:spcAft>
                <a:spcPts val="0"/>
              </a:spcAft>
              <a:buClr>
                <a:schemeClr val="dk1"/>
              </a:buClr>
              <a:buSzPts val="6622"/>
              <a:buFont typeface="Arial"/>
              <a:buNone/>
              <a:defRPr sz="6622" b="0" i="0" u="none" strike="noStrike" cap="none">
                <a:solidFill>
                  <a:schemeClr val="dk1"/>
                </a:solidFill>
                <a:latin typeface="Calibri"/>
                <a:ea typeface="Calibri"/>
                <a:cs typeface="Calibri"/>
                <a:sym typeface="Calibri"/>
              </a:defRPr>
            </a:lvl5pPr>
            <a:lvl6pPr marR="0" lvl="5" algn="l" rtl="0">
              <a:lnSpc>
                <a:spcPct val="90000"/>
              </a:lnSpc>
              <a:spcBef>
                <a:spcPts val="1655"/>
              </a:spcBef>
              <a:spcAft>
                <a:spcPts val="0"/>
              </a:spcAft>
              <a:buClr>
                <a:schemeClr val="dk1"/>
              </a:buClr>
              <a:buSzPts val="6622"/>
              <a:buFont typeface="Arial"/>
              <a:buNone/>
              <a:defRPr sz="6622" b="0" i="0" u="none" strike="noStrike" cap="none">
                <a:solidFill>
                  <a:schemeClr val="dk1"/>
                </a:solidFill>
                <a:latin typeface="Calibri"/>
                <a:ea typeface="Calibri"/>
                <a:cs typeface="Calibri"/>
                <a:sym typeface="Calibri"/>
              </a:defRPr>
            </a:lvl6pPr>
            <a:lvl7pPr marR="0" lvl="6" algn="l" rtl="0">
              <a:lnSpc>
                <a:spcPct val="90000"/>
              </a:lnSpc>
              <a:spcBef>
                <a:spcPts val="1655"/>
              </a:spcBef>
              <a:spcAft>
                <a:spcPts val="0"/>
              </a:spcAft>
              <a:buClr>
                <a:schemeClr val="dk1"/>
              </a:buClr>
              <a:buSzPts val="6622"/>
              <a:buFont typeface="Arial"/>
              <a:buNone/>
              <a:defRPr sz="6622" b="0" i="0" u="none" strike="noStrike" cap="none">
                <a:solidFill>
                  <a:schemeClr val="dk1"/>
                </a:solidFill>
                <a:latin typeface="Calibri"/>
                <a:ea typeface="Calibri"/>
                <a:cs typeface="Calibri"/>
                <a:sym typeface="Calibri"/>
              </a:defRPr>
            </a:lvl7pPr>
            <a:lvl8pPr marR="0" lvl="7" algn="l" rtl="0">
              <a:lnSpc>
                <a:spcPct val="90000"/>
              </a:lnSpc>
              <a:spcBef>
                <a:spcPts val="1655"/>
              </a:spcBef>
              <a:spcAft>
                <a:spcPts val="0"/>
              </a:spcAft>
              <a:buClr>
                <a:schemeClr val="dk1"/>
              </a:buClr>
              <a:buSzPts val="6622"/>
              <a:buFont typeface="Arial"/>
              <a:buNone/>
              <a:defRPr sz="6622" b="0" i="0" u="none" strike="noStrike" cap="none">
                <a:solidFill>
                  <a:schemeClr val="dk1"/>
                </a:solidFill>
                <a:latin typeface="Calibri"/>
                <a:ea typeface="Calibri"/>
                <a:cs typeface="Calibri"/>
                <a:sym typeface="Calibri"/>
              </a:defRPr>
            </a:lvl8pPr>
            <a:lvl9pPr marR="0" lvl="8" algn="l" rtl="0">
              <a:lnSpc>
                <a:spcPct val="90000"/>
              </a:lnSpc>
              <a:spcBef>
                <a:spcPts val="1655"/>
              </a:spcBef>
              <a:spcAft>
                <a:spcPts val="0"/>
              </a:spcAft>
              <a:buClr>
                <a:schemeClr val="dk1"/>
              </a:buClr>
              <a:buSzPts val="6622"/>
              <a:buFont typeface="Arial"/>
              <a:buNone/>
              <a:defRPr sz="6622"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085364" y="12841129"/>
            <a:ext cx="9764544" cy="2378978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311"/>
              </a:spcBef>
              <a:spcAft>
                <a:spcPts val="0"/>
              </a:spcAft>
              <a:buClr>
                <a:schemeClr val="dk1"/>
              </a:buClr>
              <a:buSzPts val="5297"/>
              <a:buFont typeface="Arial"/>
              <a:buNone/>
              <a:defRPr sz="5297"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55"/>
              </a:spcBef>
              <a:spcAft>
                <a:spcPts val="0"/>
              </a:spcAft>
              <a:buClr>
                <a:schemeClr val="dk1"/>
              </a:buClr>
              <a:buSzPts val="4635"/>
              <a:buFont typeface="Arial"/>
              <a:buNone/>
              <a:defRPr sz="4635"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55"/>
              </a:spcBef>
              <a:spcAft>
                <a:spcPts val="0"/>
              </a:spcAft>
              <a:buClr>
                <a:schemeClr val="dk1"/>
              </a:buClr>
              <a:buSzPts val="3973"/>
              <a:buFont typeface="Arial"/>
              <a:buNone/>
              <a:defRPr sz="3973"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55"/>
              </a:spcBef>
              <a:spcAft>
                <a:spcPts val="0"/>
              </a:spcAft>
              <a:buClr>
                <a:schemeClr val="dk1"/>
              </a:buClr>
              <a:buSzPts val="3311"/>
              <a:buFont typeface="Arial"/>
              <a:buNone/>
              <a:defRPr sz="3311"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a:solidFill>
                  <a:srgbClr val="888888"/>
                </a:solidFill>
                <a:latin typeface="Calibri"/>
                <a:ea typeface="Calibri"/>
                <a:cs typeface="Calibri"/>
                <a:sym typeface="Calibri"/>
              </a:defRPr>
            </a:lvl1pPr>
            <a:lvl2pPr marL="0" marR="0" lvl="1" indent="0" algn="r" rtl="0">
              <a:spcBef>
                <a:spcPts val="0"/>
              </a:spcBef>
              <a:buNone/>
              <a:defRPr sz="3973">
                <a:solidFill>
                  <a:srgbClr val="888888"/>
                </a:solidFill>
                <a:latin typeface="Calibri"/>
                <a:ea typeface="Calibri"/>
                <a:cs typeface="Calibri"/>
                <a:sym typeface="Calibri"/>
              </a:defRPr>
            </a:lvl2pPr>
            <a:lvl3pPr marL="0" marR="0" lvl="2" indent="0" algn="r" rtl="0">
              <a:spcBef>
                <a:spcPts val="0"/>
              </a:spcBef>
              <a:buNone/>
              <a:defRPr sz="3973">
                <a:solidFill>
                  <a:srgbClr val="888888"/>
                </a:solidFill>
                <a:latin typeface="Calibri"/>
                <a:ea typeface="Calibri"/>
                <a:cs typeface="Calibri"/>
                <a:sym typeface="Calibri"/>
              </a:defRPr>
            </a:lvl3pPr>
            <a:lvl4pPr marL="0" marR="0" lvl="3" indent="0" algn="r" rtl="0">
              <a:spcBef>
                <a:spcPts val="0"/>
              </a:spcBef>
              <a:buNone/>
              <a:defRPr sz="3973">
                <a:solidFill>
                  <a:srgbClr val="888888"/>
                </a:solidFill>
                <a:latin typeface="Calibri"/>
                <a:ea typeface="Calibri"/>
                <a:cs typeface="Calibri"/>
                <a:sym typeface="Calibri"/>
              </a:defRPr>
            </a:lvl4pPr>
            <a:lvl5pPr marL="0" marR="0" lvl="4" indent="0" algn="r" rtl="0">
              <a:spcBef>
                <a:spcPts val="0"/>
              </a:spcBef>
              <a:buNone/>
              <a:defRPr sz="3973">
                <a:solidFill>
                  <a:srgbClr val="888888"/>
                </a:solidFill>
                <a:latin typeface="Calibri"/>
                <a:ea typeface="Calibri"/>
                <a:cs typeface="Calibri"/>
                <a:sym typeface="Calibri"/>
              </a:defRPr>
            </a:lvl5pPr>
            <a:lvl6pPr marL="0" marR="0" lvl="5" indent="0" algn="r" rtl="0">
              <a:spcBef>
                <a:spcPts val="0"/>
              </a:spcBef>
              <a:buNone/>
              <a:defRPr sz="3973">
                <a:solidFill>
                  <a:srgbClr val="888888"/>
                </a:solidFill>
                <a:latin typeface="Calibri"/>
                <a:ea typeface="Calibri"/>
                <a:cs typeface="Calibri"/>
                <a:sym typeface="Calibri"/>
              </a:defRPr>
            </a:lvl6pPr>
            <a:lvl7pPr marL="0" marR="0" lvl="6" indent="0" algn="r" rtl="0">
              <a:spcBef>
                <a:spcPts val="0"/>
              </a:spcBef>
              <a:buNone/>
              <a:defRPr sz="3973">
                <a:solidFill>
                  <a:srgbClr val="888888"/>
                </a:solidFill>
                <a:latin typeface="Calibri"/>
                <a:ea typeface="Calibri"/>
                <a:cs typeface="Calibri"/>
                <a:sym typeface="Calibri"/>
              </a:defRPr>
            </a:lvl7pPr>
            <a:lvl8pPr marL="0" marR="0" lvl="7" indent="0" algn="r" rtl="0">
              <a:spcBef>
                <a:spcPts val="0"/>
              </a:spcBef>
              <a:buNone/>
              <a:defRPr sz="3973">
                <a:solidFill>
                  <a:srgbClr val="888888"/>
                </a:solidFill>
                <a:latin typeface="Calibri"/>
                <a:ea typeface="Calibri"/>
                <a:cs typeface="Calibri"/>
                <a:sym typeface="Calibri"/>
              </a:defRPr>
            </a:lvl8pPr>
            <a:lvl9pPr marL="0" marR="0" lvl="8" indent="0" algn="r" rtl="0">
              <a:spcBef>
                <a:spcPts val="0"/>
              </a:spcBef>
              <a:buNone/>
              <a:defRPr sz="3973">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2081421" y="11394520"/>
            <a:ext cx="26112370" cy="27158595"/>
          </a:xfrm>
          <a:prstGeom prst="rect">
            <a:avLst/>
          </a:prstGeom>
          <a:noFill/>
          <a:ln>
            <a:noFill/>
          </a:ln>
        </p:spPr>
        <p:txBody>
          <a:bodyPr spcFirstLastPara="1" wrap="square" lIns="91425" tIns="45700" rIns="91425" bIns="45700" anchor="t" anchorCtr="0"/>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905"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b="0" i="0" u="none" strike="noStrike" cap="none">
                <a:solidFill>
                  <a:srgbClr val="888888"/>
                </a:solidFill>
                <a:latin typeface="Calibri"/>
                <a:ea typeface="Calibri"/>
                <a:cs typeface="Calibri"/>
                <a:sym typeface="Calibri"/>
              </a:defRPr>
            </a:lvl1pPr>
            <a:lvl2pPr marL="0" marR="0" lvl="1" indent="0" algn="r" rtl="0">
              <a:spcBef>
                <a:spcPts val="0"/>
              </a:spcBef>
              <a:buNone/>
              <a:defRPr sz="3973" b="0" i="0" u="none" strike="noStrike" cap="none">
                <a:solidFill>
                  <a:srgbClr val="888888"/>
                </a:solidFill>
                <a:latin typeface="Calibri"/>
                <a:ea typeface="Calibri"/>
                <a:cs typeface="Calibri"/>
                <a:sym typeface="Calibri"/>
              </a:defRPr>
            </a:lvl2pPr>
            <a:lvl3pPr marL="0" marR="0" lvl="2" indent="0" algn="r" rtl="0">
              <a:spcBef>
                <a:spcPts val="0"/>
              </a:spcBef>
              <a:buNone/>
              <a:defRPr sz="3973" b="0" i="0" u="none" strike="noStrike" cap="none">
                <a:solidFill>
                  <a:srgbClr val="888888"/>
                </a:solidFill>
                <a:latin typeface="Calibri"/>
                <a:ea typeface="Calibri"/>
                <a:cs typeface="Calibri"/>
                <a:sym typeface="Calibri"/>
              </a:defRPr>
            </a:lvl3pPr>
            <a:lvl4pPr marL="0" marR="0" lvl="3" indent="0" algn="r" rtl="0">
              <a:spcBef>
                <a:spcPts val="0"/>
              </a:spcBef>
              <a:buNone/>
              <a:defRPr sz="3973" b="0" i="0" u="none" strike="noStrike" cap="none">
                <a:solidFill>
                  <a:srgbClr val="888888"/>
                </a:solidFill>
                <a:latin typeface="Calibri"/>
                <a:ea typeface="Calibri"/>
                <a:cs typeface="Calibri"/>
                <a:sym typeface="Calibri"/>
              </a:defRPr>
            </a:lvl4pPr>
            <a:lvl5pPr marL="0" marR="0" lvl="4" indent="0" algn="r" rtl="0">
              <a:spcBef>
                <a:spcPts val="0"/>
              </a:spcBef>
              <a:buNone/>
              <a:defRPr sz="3973" b="0" i="0" u="none" strike="noStrike" cap="none">
                <a:solidFill>
                  <a:srgbClr val="888888"/>
                </a:solidFill>
                <a:latin typeface="Calibri"/>
                <a:ea typeface="Calibri"/>
                <a:cs typeface="Calibri"/>
                <a:sym typeface="Calibri"/>
              </a:defRPr>
            </a:lvl5pPr>
            <a:lvl6pPr marL="0" marR="0" lvl="5" indent="0" algn="r" rtl="0">
              <a:spcBef>
                <a:spcPts val="0"/>
              </a:spcBef>
              <a:buNone/>
              <a:defRPr sz="3973" b="0" i="0" u="none" strike="noStrike" cap="none">
                <a:solidFill>
                  <a:srgbClr val="888888"/>
                </a:solidFill>
                <a:latin typeface="Calibri"/>
                <a:ea typeface="Calibri"/>
                <a:cs typeface="Calibri"/>
                <a:sym typeface="Calibri"/>
              </a:defRPr>
            </a:lvl6pPr>
            <a:lvl7pPr marL="0" marR="0" lvl="6" indent="0" algn="r" rtl="0">
              <a:spcBef>
                <a:spcPts val="0"/>
              </a:spcBef>
              <a:buNone/>
              <a:defRPr sz="3973" b="0" i="0" u="none" strike="noStrike" cap="none">
                <a:solidFill>
                  <a:srgbClr val="888888"/>
                </a:solidFill>
                <a:latin typeface="Calibri"/>
                <a:ea typeface="Calibri"/>
                <a:cs typeface="Calibri"/>
                <a:sym typeface="Calibri"/>
              </a:defRPr>
            </a:lvl7pPr>
            <a:lvl8pPr marL="0" marR="0" lvl="7" indent="0" algn="r" rtl="0">
              <a:spcBef>
                <a:spcPts val="0"/>
              </a:spcBef>
              <a:buNone/>
              <a:defRPr sz="3973" b="0" i="0" u="none" strike="noStrike" cap="none">
                <a:solidFill>
                  <a:srgbClr val="888888"/>
                </a:solidFill>
                <a:latin typeface="Calibri"/>
                <a:ea typeface="Calibri"/>
                <a:cs typeface="Calibri"/>
                <a:sym typeface="Calibri"/>
              </a:defRPr>
            </a:lvl8pPr>
            <a:lvl9pPr marL="0" marR="0" lvl="8" indent="0" algn="r" rtl="0">
              <a:spcBef>
                <a:spcPts val="0"/>
              </a:spcBef>
              <a:buNone/>
              <a:defRPr sz="3973"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jpg"/><Relationship Id="rId21" Type="http://schemas.openxmlformats.org/officeDocument/2006/relationships/image" Target="../media/image19.png"/><Relationship Id="rId34" Type="http://schemas.openxmlformats.org/officeDocument/2006/relationships/image" Target="../media/image32.jpg"/><Relationship Id="rId42" Type="http://schemas.openxmlformats.org/officeDocument/2006/relationships/image" Target="../media/image40.png"/><Relationship Id="rId7" Type="http://schemas.openxmlformats.org/officeDocument/2006/relationships/image" Target="../media/image5.jpg"/><Relationship Id="rId2" Type="http://schemas.openxmlformats.org/officeDocument/2006/relationships/notesSlide" Target="../notesSlides/notesSlide1.xml"/><Relationship Id="rId16" Type="http://schemas.openxmlformats.org/officeDocument/2006/relationships/image" Target="../media/image14.jp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24" Type="http://schemas.openxmlformats.org/officeDocument/2006/relationships/image" Target="../media/image22.gif"/><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jpg"/><Relationship Id="rId23" Type="http://schemas.openxmlformats.org/officeDocument/2006/relationships/image" Target="../media/image21.jp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jp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6.jpg"/><Relationship Id="rId3" Type="http://schemas.openxmlformats.org/officeDocument/2006/relationships/image" Target="../media/image1.png"/><Relationship Id="rId12" Type="http://schemas.openxmlformats.org/officeDocument/2006/relationships/image" Target="../media/image10.JP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png"/><Relationship Id="rId41"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11" name="Shape 182"/>
          <p:cNvSpPr/>
          <p:nvPr/>
        </p:nvSpPr>
        <p:spPr>
          <a:xfrm rot="16200000" flipH="1">
            <a:off x="12779453" y="-8052740"/>
            <a:ext cx="4917949" cy="28710658"/>
          </a:xfrm>
          <a:prstGeom prst="rect">
            <a:avLst/>
          </a:prstGeom>
          <a:solidFill>
            <a:schemeClr val="accent6">
              <a:lumMod val="20000"/>
              <a:lumOff val="80000"/>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70" name="Shape 89"/>
          <p:cNvSpPr/>
          <p:nvPr/>
        </p:nvSpPr>
        <p:spPr>
          <a:xfrm flipH="1">
            <a:off x="896604" y="33582678"/>
            <a:ext cx="28697152" cy="5507436"/>
          </a:xfrm>
          <a:prstGeom prst="rect">
            <a:avLst/>
          </a:prstGeom>
          <a:solidFill>
            <a:srgbClr val="E2F0D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b="0" i="0" u="none" strike="noStrike" cap="none">
              <a:solidFill>
                <a:schemeClr val="lt1"/>
              </a:solidFill>
              <a:latin typeface="Calibri"/>
              <a:ea typeface="Calibri"/>
              <a:cs typeface="Calibri"/>
              <a:sym typeface="Calibri"/>
            </a:endParaRPr>
          </a:p>
        </p:txBody>
      </p:sp>
      <p:sp>
        <p:nvSpPr>
          <p:cNvPr id="182" name="Shape 182"/>
          <p:cNvSpPr/>
          <p:nvPr/>
        </p:nvSpPr>
        <p:spPr>
          <a:xfrm flipH="1">
            <a:off x="10247135" y="9650868"/>
            <a:ext cx="19346621" cy="23683590"/>
          </a:xfrm>
          <a:prstGeom prst="rect">
            <a:avLst/>
          </a:prstGeom>
          <a:solidFill>
            <a:schemeClr val="accent6">
              <a:lumMod val="20000"/>
              <a:lumOff val="80000"/>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09" name="Shape 182"/>
          <p:cNvSpPr/>
          <p:nvPr/>
        </p:nvSpPr>
        <p:spPr>
          <a:xfrm flipH="1">
            <a:off x="10496722" y="9666617"/>
            <a:ext cx="19097035" cy="23667840"/>
          </a:xfrm>
          <a:prstGeom prst="rect">
            <a:avLst/>
          </a:prstGeom>
          <a:solidFill>
            <a:schemeClr val="accent6">
              <a:lumMod val="40000"/>
              <a:lumOff val="60000"/>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08" name="Shape 182"/>
          <p:cNvSpPr/>
          <p:nvPr/>
        </p:nvSpPr>
        <p:spPr>
          <a:xfrm flipH="1">
            <a:off x="10259991" y="8962269"/>
            <a:ext cx="5128051" cy="705279"/>
          </a:xfrm>
          <a:prstGeom prst="rect">
            <a:avLst/>
          </a:prstGeom>
          <a:solidFill>
            <a:srgbClr val="E1EFD8">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07" name="Shape 182"/>
          <p:cNvSpPr/>
          <p:nvPr/>
        </p:nvSpPr>
        <p:spPr>
          <a:xfrm flipH="1">
            <a:off x="10494786" y="8959408"/>
            <a:ext cx="4890566" cy="705279"/>
          </a:xfrm>
          <a:prstGeom prst="rect">
            <a:avLst/>
          </a:prstGeom>
          <a:solidFill>
            <a:schemeClr val="accent6">
              <a:lumMod val="40000"/>
              <a:lumOff val="60000"/>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184" name="Shape 184"/>
          <p:cNvSpPr/>
          <p:nvPr/>
        </p:nvSpPr>
        <p:spPr>
          <a:xfrm>
            <a:off x="10777197" y="15618870"/>
            <a:ext cx="18653832" cy="419974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189" name="Shape 189"/>
          <p:cNvSpPr/>
          <p:nvPr/>
        </p:nvSpPr>
        <p:spPr>
          <a:xfrm>
            <a:off x="12186921" y="17046164"/>
            <a:ext cx="1052629" cy="1088484"/>
          </a:xfrm>
          <a:prstGeom prst="ellipse">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pic>
        <p:nvPicPr>
          <p:cNvPr id="190" name="Shape 190"/>
          <p:cNvPicPr preferRelativeResize="0"/>
          <p:nvPr/>
        </p:nvPicPr>
        <p:blipFill rotWithShape="1">
          <a:blip r:embed="rId3">
            <a:alphaModFix/>
          </a:blip>
          <a:srcRect/>
          <a:stretch/>
        </p:blipFill>
        <p:spPr>
          <a:xfrm>
            <a:off x="12283107" y="17050883"/>
            <a:ext cx="797221" cy="872174"/>
          </a:xfrm>
          <a:prstGeom prst="rect">
            <a:avLst/>
          </a:prstGeom>
          <a:noFill/>
          <a:ln>
            <a:noFill/>
          </a:ln>
        </p:spPr>
      </p:pic>
      <p:sp>
        <p:nvSpPr>
          <p:cNvPr id="191" name="Shape 191"/>
          <p:cNvSpPr/>
          <p:nvPr/>
        </p:nvSpPr>
        <p:spPr>
          <a:xfrm>
            <a:off x="12133302" y="18513887"/>
            <a:ext cx="1009248" cy="1101473"/>
          </a:xfrm>
          <a:prstGeom prst="ellipse">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90" name="Shape 90"/>
          <p:cNvSpPr txBox="1"/>
          <p:nvPr/>
        </p:nvSpPr>
        <p:spPr>
          <a:xfrm>
            <a:off x="456280" y="1585258"/>
            <a:ext cx="30275213"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6600" b="0" i="1" u="none" strike="noStrike" cap="none" dirty="0">
                <a:solidFill>
                  <a:schemeClr val="dk1"/>
                </a:solidFill>
                <a:latin typeface="Calibri"/>
                <a:ea typeface="Calibri"/>
                <a:cs typeface="Calibri"/>
                <a:sym typeface="Calibri"/>
              </a:rPr>
              <a:t>CO</a:t>
            </a:r>
            <a:r>
              <a:rPr lang="en-GB" sz="6600" b="0" i="1" u="none" strike="noStrike" cap="none" baseline="-25000" dirty="0">
                <a:solidFill>
                  <a:schemeClr val="dk1"/>
                </a:solidFill>
                <a:latin typeface="Calibri"/>
                <a:ea typeface="Calibri"/>
                <a:cs typeface="Calibri"/>
                <a:sym typeface="Calibri"/>
              </a:rPr>
              <a:t>2</a:t>
            </a:r>
            <a:r>
              <a:rPr lang="en-GB" sz="6600" b="0" i="1" u="none" strike="noStrike" cap="none" dirty="0">
                <a:solidFill>
                  <a:schemeClr val="dk1"/>
                </a:solidFill>
                <a:latin typeface="Calibri"/>
                <a:ea typeface="Calibri"/>
                <a:cs typeface="Calibri"/>
                <a:sym typeface="Calibri"/>
              </a:rPr>
              <a:t> Compensation for </a:t>
            </a:r>
            <a:r>
              <a:rPr lang="en-GB" sz="6600" b="0" i="1" u="none" strike="noStrike" cap="none" dirty="0" smtClean="0">
                <a:solidFill>
                  <a:schemeClr val="dk1"/>
                </a:solidFill>
                <a:latin typeface="Calibri"/>
                <a:ea typeface="Calibri"/>
                <a:cs typeface="Calibri"/>
                <a:sym typeface="Calibri"/>
              </a:rPr>
              <a:t>the dyke construction and </a:t>
            </a:r>
            <a:r>
              <a:rPr lang="en-GB" sz="6600" i="1" dirty="0" smtClean="0">
                <a:solidFill>
                  <a:schemeClr val="dk1"/>
                </a:solidFill>
                <a:latin typeface="Calibri"/>
                <a:ea typeface="Calibri"/>
                <a:cs typeface="Calibri"/>
                <a:sym typeface="Calibri"/>
              </a:rPr>
              <a:t>North Sea </a:t>
            </a:r>
            <a:r>
              <a:rPr lang="en-GB" sz="6600" b="0" i="1" u="none" strike="noStrike" cap="none" dirty="0" smtClean="0">
                <a:solidFill>
                  <a:schemeClr val="dk1"/>
                </a:solidFill>
                <a:latin typeface="Calibri"/>
                <a:ea typeface="Calibri"/>
                <a:cs typeface="Calibri"/>
                <a:sym typeface="Calibri"/>
              </a:rPr>
              <a:t>port </a:t>
            </a:r>
            <a:r>
              <a:rPr lang="en-GB" sz="6600" b="0" i="1" u="none" strike="noStrike" cap="none" dirty="0">
                <a:solidFill>
                  <a:schemeClr val="dk1"/>
                </a:solidFill>
                <a:latin typeface="Calibri"/>
                <a:ea typeface="Calibri"/>
                <a:cs typeface="Calibri"/>
                <a:sym typeface="Calibri"/>
              </a:rPr>
              <a:t>Expansion</a:t>
            </a:r>
            <a:endParaRPr dirty="0"/>
          </a:p>
        </p:txBody>
      </p:sp>
      <p:sp>
        <p:nvSpPr>
          <p:cNvPr id="91" name="Shape 91"/>
          <p:cNvSpPr txBox="1"/>
          <p:nvPr/>
        </p:nvSpPr>
        <p:spPr>
          <a:xfrm>
            <a:off x="-33319" y="427082"/>
            <a:ext cx="30275213"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8800" b="1" i="0" u="none" strike="noStrike" cap="none" dirty="0">
                <a:solidFill>
                  <a:srgbClr val="548135"/>
                </a:solidFill>
                <a:latin typeface="Calibri"/>
                <a:ea typeface="Calibri"/>
                <a:cs typeface="Calibri"/>
                <a:sym typeface="Calibri"/>
              </a:rPr>
              <a:t>THE SCHORERPOLDER AS </a:t>
            </a:r>
            <a:r>
              <a:rPr lang="en-GB" sz="8800" b="1" i="0" u="none" strike="noStrike" cap="none" dirty="0" smtClean="0">
                <a:solidFill>
                  <a:srgbClr val="548135"/>
                </a:solidFill>
                <a:latin typeface="Calibri"/>
                <a:ea typeface="Calibri"/>
                <a:cs typeface="Calibri"/>
                <a:sym typeface="Calibri"/>
              </a:rPr>
              <a:t>A CARBON SINK</a:t>
            </a:r>
            <a:endParaRPr dirty="0"/>
          </a:p>
        </p:txBody>
      </p:sp>
      <p:sp>
        <p:nvSpPr>
          <p:cNvPr id="92" name="Shape 92"/>
          <p:cNvSpPr txBox="1"/>
          <p:nvPr/>
        </p:nvSpPr>
        <p:spPr>
          <a:xfrm>
            <a:off x="916473" y="9025681"/>
            <a:ext cx="9173404" cy="2395742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4000" b="1" i="0" u="none" strike="noStrike" cap="none" dirty="0" smtClean="0">
                <a:solidFill>
                  <a:srgbClr val="548135"/>
                </a:solidFill>
                <a:latin typeface="Calibri"/>
                <a:ea typeface="Calibri"/>
                <a:cs typeface="Calibri"/>
                <a:sym typeface="Calibri"/>
              </a:rPr>
              <a:t>Methods</a:t>
            </a:r>
          </a:p>
          <a:p>
            <a:pPr marL="0" marR="0" lvl="0" indent="0" rtl="0">
              <a:spcBef>
                <a:spcPts val="0"/>
              </a:spcBef>
              <a:spcAft>
                <a:spcPts val="0"/>
              </a:spcAft>
              <a:buNone/>
            </a:pPr>
            <a:endParaRPr lang="en-GB" sz="1800" b="1" i="0" u="none" strike="noStrike" cap="none" dirty="0" smtClean="0">
              <a:solidFill>
                <a:srgbClr val="548135"/>
              </a:solidFill>
              <a:latin typeface="Calibri"/>
              <a:ea typeface="Calibri"/>
              <a:cs typeface="Calibri"/>
              <a:sym typeface="Calibri"/>
            </a:endParaRPr>
          </a:p>
          <a:p>
            <a:pPr lvl="0"/>
            <a:r>
              <a:rPr lang="en-US" sz="3600" dirty="0">
                <a:solidFill>
                  <a:srgbClr val="548135"/>
                </a:solidFill>
                <a:latin typeface="Calibri"/>
                <a:ea typeface="Calibri"/>
                <a:cs typeface="Calibri"/>
                <a:sym typeface="Calibri"/>
              </a:rPr>
              <a:t>How will it look like?</a:t>
            </a:r>
            <a:endParaRPr lang="en-US" sz="3600" dirty="0"/>
          </a:p>
          <a:p>
            <a:pPr marL="571500" indent="-571500">
              <a:buFont typeface="Arial"/>
              <a:buChar char="•"/>
            </a:pPr>
            <a:r>
              <a:rPr lang="en-US" sz="2800" dirty="0">
                <a:latin typeface="Calibri" panose="020F0502020204030204" pitchFamily="34" charset="0"/>
                <a:cs typeface="Calibri" panose="020F0502020204030204" pitchFamily="34" charset="0"/>
              </a:rPr>
              <a:t>Data on the biodiversity of similar ecosystems</a:t>
            </a:r>
            <a:r>
              <a:rPr lang="en-US" sz="2800" baseline="30000" dirty="0">
                <a:latin typeface="Calibri" panose="020F0502020204030204" pitchFamily="34" charset="0"/>
                <a:cs typeface="Calibri" panose="020F0502020204030204" pitchFamily="34" charset="0"/>
              </a:rPr>
              <a:t>3,4,5</a:t>
            </a:r>
            <a:r>
              <a:rPr lang="en-US" sz="2800" dirty="0">
                <a:latin typeface="Calibri" panose="020F0502020204030204" pitchFamily="34" charset="0"/>
                <a:cs typeface="Calibri" panose="020F0502020204030204" pitchFamily="34" charset="0"/>
              </a:rPr>
              <a:t> , not too far from the Schorerpolder were gathered.</a:t>
            </a:r>
          </a:p>
          <a:p>
            <a:pPr marL="571500" indent="-571500">
              <a:buFont typeface="Arial"/>
              <a:buChar char="•"/>
            </a:pPr>
            <a:r>
              <a:rPr lang="en-US" sz="2800" dirty="0" smtClean="0">
                <a:latin typeface="Calibri" panose="020F0502020204030204" pitchFamily="34" charset="0"/>
                <a:cs typeface="Calibri" panose="020F0502020204030204" pitchFamily="34" charset="0"/>
              </a:rPr>
              <a:t>A </a:t>
            </a:r>
            <a:r>
              <a:rPr lang="en-US" sz="2800" dirty="0">
                <a:latin typeface="Calibri" panose="020F0502020204030204" pitchFamily="34" charset="0"/>
                <a:cs typeface="Calibri" panose="020F0502020204030204" pitchFamily="34" charset="0"/>
              </a:rPr>
              <a:t>hypsometric curve was used to determine the different water levels in the </a:t>
            </a:r>
            <a:r>
              <a:rPr lang="en-US" sz="2800" dirty="0" smtClean="0">
                <a:latin typeface="Calibri" panose="020F0502020204030204" pitchFamily="34" charset="0"/>
                <a:cs typeface="Calibri" panose="020F0502020204030204" pitchFamily="34" charset="0"/>
              </a:rPr>
              <a:t>polder. These </a:t>
            </a:r>
            <a:r>
              <a:rPr lang="en-US" sz="2800" dirty="0">
                <a:latin typeface="Calibri" panose="020F0502020204030204" pitchFamily="34" charset="0"/>
                <a:cs typeface="Calibri" panose="020F0502020204030204" pitchFamily="34" charset="0"/>
              </a:rPr>
              <a:t>are the values for HAT, MHWS, MHWN, MLW</a:t>
            </a:r>
            <a:r>
              <a:rPr lang="en-US" sz="2800" dirty="0" smtClean="0">
                <a:latin typeface="Calibri" panose="020F0502020204030204" pitchFamily="34" charset="0"/>
                <a:cs typeface="Calibri" panose="020F0502020204030204" pitchFamily="34" charset="0"/>
              </a:rPr>
              <a:t>.</a:t>
            </a:r>
          </a:p>
          <a:p>
            <a:pPr marL="571500" indent="-571500">
              <a:buFont typeface="Arial"/>
              <a:buChar char="•"/>
            </a:pPr>
            <a:r>
              <a:rPr lang="en-US" sz="2800" dirty="0" smtClean="0">
                <a:latin typeface="Calibri" panose="020F0502020204030204" pitchFamily="34" charset="0"/>
                <a:cs typeface="Calibri" panose="020F0502020204030204" pitchFamily="34" charset="0"/>
              </a:rPr>
              <a:t>According </a:t>
            </a:r>
            <a:r>
              <a:rPr lang="en-US" sz="2800" dirty="0">
                <a:latin typeface="Calibri" panose="020F0502020204030204" pitchFamily="34" charset="0"/>
                <a:cs typeface="Calibri" panose="020F0502020204030204" pitchFamily="34" charset="0"/>
              </a:rPr>
              <a:t>to </a:t>
            </a:r>
            <a:r>
              <a:rPr lang="en-US" sz="2800" dirty="0" smtClean="0">
                <a:latin typeface="Calibri" panose="020F0502020204030204" pitchFamily="34" charset="0"/>
                <a:cs typeface="Calibri" panose="020F0502020204030204" pitchFamily="34" charset="0"/>
              </a:rPr>
              <a:t>these 2 information </a:t>
            </a:r>
            <a:r>
              <a:rPr lang="en-US" sz="2800" dirty="0">
                <a:latin typeface="Calibri" panose="020F0502020204030204" pitchFamily="34" charset="0"/>
                <a:cs typeface="Calibri" panose="020F0502020204030204" pitchFamily="34" charset="0"/>
              </a:rPr>
              <a:t>an </a:t>
            </a:r>
            <a:r>
              <a:rPr lang="en-US" sz="2800" dirty="0" smtClean="0">
                <a:latin typeface="Calibri" panose="020F0502020204030204" pitchFamily="34" charset="0"/>
                <a:cs typeface="Calibri" panose="020F0502020204030204" pitchFamily="34" charset="0"/>
              </a:rPr>
              <a:t>overview that shows what </a:t>
            </a:r>
            <a:r>
              <a:rPr lang="en-US" sz="2800" dirty="0">
                <a:latin typeface="Calibri" panose="020F0502020204030204" pitchFamily="34" charset="0"/>
                <a:cs typeface="Calibri" panose="020F0502020204030204" pitchFamily="34" charset="0"/>
              </a:rPr>
              <a:t>species are more suitable </a:t>
            </a:r>
            <a:r>
              <a:rPr lang="en-US" sz="2800" dirty="0" smtClean="0">
                <a:latin typeface="Calibri" panose="020F0502020204030204" pitchFamily="34" charset="0"/>
                <a:cs typeface="Calibri" panose="020F0502020204030204" pitchFamily="34" charset="0"/>
              </a:rPr>
              <a:t>where was made.</a:t>
            </a:r>
          </a:p>
          <a:p>
            <a:pPr marL="571500" indent="-571500">
              <a:buFont typeface="Arial"/>
              <a:buChar char="•"/>
            </a:pPr>
            <a:endParaRPr lang="en-GB" sz="1800" i="0" u="none" strike="noStrike" cap="none" dirty="0" smtClean="0">
              <a:solidFill>
                <a:srgbClr val="548135"/>
              </a:solidFill>
              <a:latin typeface="Calibri"/>
              <a:ea typeface="Calibri"/>
              <a:cs typeface="Calibri"/>
              <a:sym typeface="Calibri"/>
            </a:endParaRPr>
          </a:p>
          <a:p>
            <a:pPr marL="0" marR="0" lvl="0" indent="0" rtl="0">
              <a:spcBef>
                <a:spcPts val="0"/>
              </a:spcBef>
              <a:spcAft>
                <a:spcPts val="0"/>
              </a:spcAft>
              <a:buNone/>
            </a:pPr>
            <a:r>
              <a:rPr lang="en-GB" sz="3600" i="0" u="none" strike="noStrike" cap="none" dirty="0" smtClean="0">
                <a:solidFill>
                  <a:srgbClr val="548135"/>
                </a:solidFill>
                <a:latin typeface="Calibri"/>
                <a:ea typeface="Calibri"/>
                <a:cs typeface="Calibri"/>
                <a:sym typeface="Calibri"/>
              </a:rPr>
              <a:t>The emission of the port expansion and dykes construction</a:t>
            </a:r>
            <a:endParaRPr sz="3600" dirty="0" smtClean="0"/>
          </a:p>
          <a:p>
            <a:pPr marL="571500" indent="-571500">
              <a:buFont typeface="Arial"/>
              <a:buChar char="•"/>
            </a:pPr>
            <a:r>
              <a:rPr lang="en-GB" sz="2800" dirty="0">
                <a:solidFill>
                  <a:schemeClr val="tx1"/>
                </a:solidFill>
                <a:latin typeface="Calibri" panose="020F0502020204030204" pitchFamily="34" charset="0"/>
                <a:ea typeface="Calibri"/>
                <a:cs typeface="Calibri" panose="020F0502020204030204" pitchFamily="34" charset="0"/>
                <a:sym typeface="Calibri"/>
              </a:rPr>
              <a:t>The emissions of the port expansion were calculated by dividing the emission of the </a:t>
            </a:r>
            <a:r>
              <a:rPr lang="en-GB" sz="2800" dirty="0" smtClean="0">
                <a:solidFill>
                  <a:schemeClr val="tx1"/>
                </a:solidFill>
                <a:latin typeface="Calibri" panose="020F0502020204030204" pitchFamily="34" charset="0"/>
                <a:ea typeface="Calibri"/>
                <a:cs typeface="Calibri" panose="020F0502020204030204" pitchFamily="34" charset="0"/>
                <a:sym typeface="Calibri"/>
              </a:rPr>
              <a:t>port</a:t>
            </a:r>
            <a:r>
              <a:rPr lang="en-GB" sz="2800" baseline="30000" dirty="0" smtClean="0">
                <a:solidFill>
                  <a:schemeClr val="tx1"/>
                </a:solidFill>
                <a:latin typeface="Calibri" panose="020F0502020204030204" pitchFamily="34" charset="0"/>
                <a:ea typeface="Calibri"/>
                <a:cs typeface="Calibri" panose="020F0502020204030204" pitchFamily="34" charset="0"/>
                <a:sym typeface="Calibri"/>
              </a:rPr>
              <a:t>6</a:t>
            </a:r>
            <a:r>
              <a:rPr lang="en-GB" sz="2800" dirty="0" smtClean="0">
                <a:solidFill>
                  <a:schemeClr val="tx1"/>
                </a:solidFill>
                <a:latin typeface="Calibri" panose="020F0502020204030204" pitchFamily="34" charset="0"/>
                <a:ea typeface="Calibri"/>
                <a:cs typeface="Calibri" panose="020F0502020204030204" pitchFamily="34" charset="0"/>
                <a:sym typeface="Calibri"/>
              </a:rPr>
              <a:t> </a:t>
            </a:r>
            <a:r>
              <a:rPr lang="en-GB" sz="2800" dirty="0">
                <a:solidFill>
                  <a:schemeClr val="tx1"/>
                </a:solidFill>
                <a:latin typeface="Calibri" panose="020F0502020204030204" pitchFamily="34" charset="0"/>
                <a:ea typeface="Calibri"/>
                <a:cs typeface="Calibri" panose="020F0502020204030204" pitchFamily="34" charset="0"/>
                <a:sym typeface="Calibri"/>
              </a:rPr>
              <a:t>by its hectares and then multiply the emission per hectares for the size of the expansion.</a:t>
            </a:r>
          </a:p>
          <a:p>
            <a:pPr marL="571500" indent="-571500">
              <a:buFont typeface="Arial"/>
              <a:buChar char="•"/>
            </a:pPr>
            <a:r>
              <a:rPr lang="en-GB" sz="2800" dirty="0" smtClean="0">
                <a:latin typeface="Calibri" panose="020F0502020204030204" pitchFamily="34" charset="0"/>
                <a:cs typeface="Calibri" panose="020F0502020204030204" pitchFamily="34" charset="0"/>
              </a:rPr>
              <a:t>The amount of sand needed to construct the dykes was calculated based on the height, width and slope difference from converting secondary to primary dykes. The EEDI of the ship is 27,6 g CO</a:t>
            </a:r>
            <a:r>
              <a:rPr lang="en-GB" sz="2800" baseline="-25000" dirty="0" smtClean="0">
                <a:latin typeface="Calibri" panose="020F0502020204030204" pitchFamily="34" charset="0"/>
                <a:cs typeface="Calibri" panose="020F0502020204030204" pitchFamily="34" charset="0"/>
              </a:rPr>
              <a:t>2</a:t>
            </a:r>
            <a:r>
              <a:rPr lang="en-GB" sz="2800" dirty="0" smtClean="0">
                <a:latin typeface="Calibri" panose="020F0502020204030204" pitchFamily="34" charset="0"/>
                <a:cs typeface="Calibri" panose="020F0502020204030204" pitchFamily="34" charset="0"/>
              </a:rPr>
              <a:t> ton/mile</a:t>
            </a:r>
            <a:r>
              <a:rPr lang="en-GB" sz="2800" baseline="30000" dirty="0">
                <a:latin typeface="Calibri" panose="020F0502020204030204" pitchFamily="34" charset="0"/>
                <a:cs typeface="Calibri" panose="020F0502020204030204" pitchFamily="34" charset="0"/>
              </a:rPr>
              <a:t>7</a:t>
            </a:r>
            <a:r>
              <a:rPr lang="en-GB" sz="2800" dirty="0" smtClean="0">
                <a:latin typeface="Calibri" panose="020F0502020204030204" pitchFamily="34" charset="0"/>
                <a:cs typeface="Calibri" panose="020F0502020204030204" pitchFamily="34" charset="0"/>
              </a:rPr>
              <a:t>.</a:t>
            </a:r>
          </a:p>
          <a:p>
            <a:pPr marL="571500" indent="-571500">
              <a:buFont typeface="Arial"/>
              <a:buChar char="•"/>
            </a:pPr>
            <a:r>
              <a:rPr lang="en-GB" sz="2800" dirty="0" smtClean="0">
                <a:latin typeface="Calibri" panose="020F0502020204030204" pitchFamily="34" charset="0"/>
                <a:cs typeface="Calibri" panose="020F0502020204030204" pitchFamily="34" charset="0"/>
              </a:rPr>
              <a:t>Based on the distance to the sand extraction location</a:t>
            </a:r>
            <a:r>
              <a:rPr lang="en-GB" sz="2800" baseline="30000" dirty="0">
                <a:latin typeface="Calibri" panose="020F0502020204030204" pitchFamily="34" charset="0"/>
                <a:cs typeface="Calibri" panose="020F0502020204030204" pitchFamily="34" charset="0"/>
              </a:rPr>
              <a:t>8</a:t>
            </a:r>
            <a:r>
              <a:rPr lang="en-GB" sz="2800" dirty="0" smtClean="0">
                <a:latin typeface="Calibri" panose="020F0502020204030204" pitchFamily="34" charset="0"/>
                <a:cs typeface="Calibri" panose="020F0502020204030204" pitchFamily="34" charset="0"/>
              </a:rPr>
              <a:t>, the amount of miles were calculated (assuming a maximum transport load of the ships).</a:t>
            </a:r>
          </a:p>
          <a:p>
            <a:pPr marL="571500" indent="-571500">
              <a:buFont typeface="Arial"/>
              <a:buChar char="•"/>
            </a:pPr>
            <a:endParaRPr lang="en-GB" sz="1800" dirty="0" smtClean="0">
              <a:solidFill>
                <a:schemeClr val="tx1"/>
              </a:solidFill>
              <a:latin typeface="Calibri" panose="020F0502020204030204" pitchFamily="34" charset="0"/>
              <a:ea typeface="Calibri"/>
              <a:cs typeface="Calibri" panose="020F0502020204030204" pitchFamily="34" charset="0"/>
              <a:sym typeface="Calibri"/>
            </a:endParaRPr>
          </a:p>
          <a:p>
            <a:pPr lvl="0"/>
            <a:r>
              <a:rPr lang="en-US" sz="3600" dirty="0" smtClean="0">
                <a:solidFill>
                  <a:srgbClr val="548135"/>
                </a:solidFill>
                <a:latin typeface="Calibri"/>
                <a:ea typeface="Calibri"/>
                <a:cs typeface="Calibri"/>
                <a:sym typeface="Calibri"/>
              </a:rPr>
              <a:t>The optimal  Carbon dioxide sink in the possible alternatives</a:t>
            </a:r>
            <a:endParaRPr lang="en-US" sz="3600" dirty="0" smtClean="0"/>
          </a:p>
          <a:p>
            <a:pPr marL="457200" indent="-457200">
              <a:buFont typeface="Arial"/>
              <a:buChar char="•"/>
            </a:pPr>
            <a:r>
              <a:rPr lang="en-US" sz="2800" dirty="0" smtClean="0">
                <a:latin typeface="Calibri" panose="020F0502020204030204" pitchFamily="34" charset="0"/>
                <a:cs typeface="Calibri" panose="020F0502020204030204" pitchFamily="34" charset="0"/>
              </a:rPr>
              <a:t>The total hectares of potential suitable habitat for grassland, salt marsh and sea grass was calculated for each of the four alternatives.</a:t>
            </a:r>
          </a:p>
          <a:p>
            <a:pPr marL="457200" indent="-457200">
              <a:buFont typeface="Arial"/>
              <a:buChar char="•"/>
            </a:pPr>
            <a:r>
              <a:rPr lang="en-US" sz="2800" dirty="0" smtClean="0">
                <a:latin typeface="Calibri" panose="020F0502020204030204" pitchFamily="34" charset="0"/>
                <a:cs typeface="Calibri" panose="020F0502020204030204" pitchFamily="34" charset="0"/>
              </a:rPr>
              <a:t>The potential suitable hectares were multiplied by the sequestration capacity of the three respective habitats</a:t>
            </a:r>
            <a:r>
              <a:rPr lang="en-US" sz="2800" baseline="30000" dirty="0" smtClean="0">
                <a:latin typeface="Calibri" panose="020F0502020204030204" pitchFamily="34" charset="0"/>
                <a:cs typeface="Calibri" panose="020F0502020204030204" pitchFamily="34" charset="0"/>
              </a:rPr>
              <a:t>1,2</a:t>
            </a:r>
            <a:r>
              <a:rPr lang="en-US" sz="2800" dirty="0" smtClean="0">
                <a:latin typeface="Calibri" panose="020F0502020204030204" pitchFamily="34" charset="0"/>
                <a:cs typeface="Calibri" panose="020F0502020204030204" pitchFamily="34" charset="0"/>
              </a:rPr>
              <a:t>, resulting in the </a:t>
            </a:r>
            <a:r>
              <a:rPr lang="en-US" sz="2800" i="1" dirty="0" smtClean="0">
                <a:latin typeface="Calibri" panose="020F0502020204030204" pitchFamily="34" charset="0"/>
                <a:cs typeface="Calibri" panose="020F0502020204030204" pitchFamily="34" charset="0"/>
              </a:rPr>
              <a:t>optimal carbon sink </a:t>
            </a:r>
            <a:r>
              <a:rPr lang="en-US" sz="2800" dirty="0" smtClean="0">
                <a:latin typeface="Calibri" panose="020F0502020204030204" pitchFamily="34" charset="0"/>
                <a:cs typeface="Calibri" panose="020F0502020204030204" pitchFamily="34" charset="0"/>
              </a:rPr>
              <a:t>of the alternatives.</a:t>
            </a:r>
          </a:p>
          <a:p>
            <a:pPr marL="457200" indent="-457200">
              <a:buFont typeface="Arial"/>
              <a:buChar char="•"/>
            </a:pPr>
            <a:endParaRPr lang="en-US" sz="1800" dirty="0" smtClean="0">
              <a:latin typeface="Calibri" panose="020F0502020204030204" pitchFamily="34" charset="0"/>
              <a:cs typeface="Calibri" panose="020F0502020204030204" pitchFamily="34" charset="0"/>
            </a:endParaRPr>
          </a:p>
          <a:p>
            <a:pPr lvl="0"/>
            <a:r>
              <a:rPr lang="en-US" sz="3600" dirty="0" smtClean="0">
                <a:solidFill>
                  <a:srgbClr val="548135"/>
                </a:solidFill>
                <a:latin typeface="Calibri"/>
                <a:ea typeface="Calibri"/>
                <a:cs typeface="Calibri"/>
                <a:sym typeface="Calibri"/>
              </a:rPr>
              <a:t>Time needed to compensate for the dykes construction, yearly </a:t>
            </a:r>
            <a:r>
              <a:rPr lang="en-US" sz="3600" dirty="0">
                <a:solidFill>
                  <a:srgbClr val="548135"/>
                </a:solidFill>
                <a:latin typeface="Calibri"/>
                <a:ea typeface="Calibri"/>
                <a:cs typeface="Calibri"/>
                <a:sym typeface="Calibri"/>
              </a:rPr>
              <a:t>savings </a:t>
            </a:r>
            <a:r>
              <a:rPr lang="en-US" sz="3600" dirty="0" smtClean="0">
                <a:solidFill>
                  <a:srgbClr val="548135"/>
                </a:solidFill>
                <a:latin typeface="Calibri"/>
                <a:ea typeface="Calibri"/>
                <a:cs typeface="Calibri"/>
                <a:sym typeface="Calibri"/>
              </a:rPr>
              <a:t>for the North Seaport and compensation for the emissions of the port extension</a:t>
            </a:r>
            <a:endParaRPr lang="en-US" sz="3600" dirty="0"/>
          </a:p>
          <a:p>
            <a:pPr marL="571500" indent="-571500">
              <a:buFont typeface="Arial"/>
              <a:buChar char="•"/>
            </a:pPr>
            <a:r>
              <a:rPr lang="en-US" sz="2800" dirty="0">
                <a:latin typeface="Calibri" panose="020F0502020204030204" pitchFamily="34" charset="0"/>
                <a:cs typeface="Calibri" panose="020F0502020204030204" pitchFamily="34" charset="0"/>
              </a:rPr>
              <a:t>Based on the emission of the construction of the </a:t>
            </a:r>
            <a:r>
              <a:rPr lang="en-US" sz="2800" dirty="0" smtClean="0">
                <a:latin typeface="Calibri" panose="020F0502020204030204" pitchFamily="34" charset="0"/>
                <a:cs typeface="Calibri" panose="020F0502020204030204" pitchFamily="34" charset="0"/>
              </a:rPr>
              <a:t>dykes and </a:t>
            </a:r>
            <a:r>
              <a:rPr lang="en-US" sz="2800" dirty="0">
                <a:latin typeface="Calibri" panose="020F0502020204030204" pitchFamily="34" charset="0"/>
                <a:cs typeface="Calibri" panose="020F0502020204030204" pitchFamily="34" charset="0"/>
              </a:rPr>
              <a:t>the carbon sink of the alternatives, the amount of </a:t>
            </a:r>
            <a:r>
              <a:rPr lang="en-US" sz="2800" dirty="0" smtClean="0">
                <a:latin typeface="Calibri" panose="020F0502020204030204" pitchFamily="34" charset="0"/>
                <a:cs typeface="Calibri" panose="020F0502020204030204" pitchFamily="34" charset="0"/>
              </a:rPr>
              <a:t>time </a:t>
            </a:r>
            <a:r>
              <a:rPr lang="en-US" sz="2800" dirty="0">
                <a:latin typeface="Calibri" panose="020F0502020204030204" pitchFamily="34" charset="0"/>
                <a:cs typeface="Calibri" panose="020F0502020204030204" pitchFamily="34" charset="0"/>
              </a:rPr>
              <a:t>needed </a:t>
            </a:r>
            <a:r>
              <a:rPr lang="en-US" sz="2800" dirty="0" smtClean="0">
                <a:latin typeface="Calibri" panose="020F0502020204030204" pitchFamily="34" charset="0"/>
                <a:cs typeface="Calibri" panose="020F0502020204030204" pitchFamily="34" charset="0"/>
              </a:rPr>
              <a:t>to compensate </a:t>
            </a:r>
            <a:r>
              <a:rPr lang="en-US" sz="2800" dirty="0">
                <a:latin typeface="Calibri" panose="020F0502020204030204" pitchFamily="34" charset="0"/>
                <a:cs typeface="Calibri" panose="020F0502020204030204" pitchFamily="34" charset="0"/>
              </a:rPr>
              <a:t>the construction of the </a:t>
            </a:r>
            <a:r>
              <a:rPr lang="en-US" sz="2800" dirty="0" smtClean="0">
                <a:latin typeface="Calibri" panose="020F0502020204030204" pitchFamily="34" charset="0"/>
                <a:cs typeface="Calibri" panose="020F0502020204030204" pitchFamily="34" charset="0"/>
              </a:rPr>
              <a:t>dykes in the four alternatives was </a:t>
            </a:r>
            <a:r>
              <a:rPr lang="en-US" sz="2800" dirty="0">
                <a:latin typeface="Calibri" panose="020F0502020204030204" pitchFamily="34" charset="0"/>
                <a:cs typeface="Calibri" panose="020F0502020204030204" pitchFamily="34" charset="0"/>
              </a:rPr>
              <a:t>calculated.</a:t>
            </a:r>
          </a:p>
          <a:p>
            <a:pPr marL="571500" indent="-571500">
              <a:buFont typeface="Arial"/>
              <a:buChar char="•"/>
            </a:pPr>
            <a:r>
              <a:rPr lang="en-US" sz="2800" dirty="0" smtClean="0">
                <a:latin typeface="Calibri" panose="020F0502020204030204" pitchFamily="34" charset="0"/>
                <a:cs typeface="Calibri" panose="020F0502020204030204" pitchFamily="34" charset="0"/>
              </a:rPr>
              <a:t>The market value for one </a:t>
            </a:r>
            <a:r>
              <a:rPr lang="en-US" sz="2800" dirty="0">
                <a:latin typeface="Calibri" panose="020F0502020204030204" pitchFamily="34" charset="0"/>
                <a:cs typeface="Calibri" panose="020F0502020204030204" pitchFamily="34" charset="0"/>
              </a:rPr>
              <a:t>ton of CO</a:t>
            </a:r>
            <a:r>
              <a:rPr lang="en-US" sz="2800" baseline="-25000" dirty="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is 16,35 </a:t>
            </a:r>
            <a:r>
              <a:rPr lang="en-US" sz="2800" dirty="0" smtClean="0">
                <a:latin typeface="Calibri" panose="020F0502020204030204" pitchFamily="34" charset="0"/>
                <a:cs typeface="Calibri" panose="020F0502020204030204" pitchFamily="34" charset="0"/>
              </a:rPr>
              <a:t>euros</a:t>
            </a:r>
            <a:r>
              <a:rPr lang="en-US" sz="2800" baseline="30000" dirty="0">
                <a:latin typeface="Calibri" panose="020F0502020204030204" pitchFamily="34" charset="0"/>
                <a:cs typeface="Calibri" panose="020F0502020204030204" pitchFamily="34" charset="0"/>
              </a:rPr>
              <a:t>9</a:t>
            </a:r>
            <a:r>
              <a:rPr lang="en-US" sz="2800"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By sinking tons of CO</a:t>
            </a:r>
            <a:r>
              <a:rPr lang="en-US" sz="2800" baseline="-25000" dirty="0">
                <a:latin typeface="Calibri" panose="020F0502020204030204" pitchFamily="34" charset="0"/>
                <a:cs typeface="Calibri" panose="020F0502020204030204" pitchFamily="34" charset="0"/>
              </a:rPr>
              <a:t>2</a:t>
            </a:r>
            <a:r>
              <a:rPr lang="en-US" sz="2800" dirty="0">
                <a:latin typeface="Calibri" panose="020F0502020204030204" pitchFamily="34" charset="0"/>
                <a:cs typeface="Calibri" panose="020F0502020204030204" pitchFamily="34" charset="0"/>
              </a:rPr>
              <a:t>, the port will have to buy less allowances. The yearly savings for the </a:t>
            </a:r>
            <a:r>
              <a:rPr lang="en-US" sz="2800" dirty="0" smtClean="0">
                <a:latin typeface="Calibri" panose="020F0502020204030204" pitchFamily="34" charset="0"/>
                <a:cs typeface="Calibri" panose="020F0502020204030204" pitchFamily="34" charset="0"/>
              </a:rPr>
              <a:t>North </a:t>
            </a:r>
            <a:r>
              <a:rPr lang="en-US" sz="2800" dirty="0">
                <a:latin typeface="Calibri" panose="020F0502020204030204" pitchFamily="34" charset="0"/>
                <a:cs typeface="Calibri" panose="020F0502020204030204" pitchFamily="34" charset="0"/>
              </a:rPr>
              <a:t>Seaport </a:t>
            </a:r>
            <a:r>
              <a:rPr lang="en-US" sz="2800" dirty="0" smtClean="0">
                <a:latin typeface="Calibri" panose="020F0502020204030204" pitchFamily="34" charset="0"/>
                <a:cs typeface="Calibri" panose="020F0502020204030204" pitchFamily="34" charset="0"/>
              </a:rPr>
              <a:t>was </a:t>
            </a:r>
            <a:r>
              <a:rPr lang="en-US" sz="2800" dirty="0">
                <a:latin typeface="Calibri" panose="020F0502020204030204" pitchFamily="34" charset="0"/>
                <a:cs typeface="Calibri" panose="020F0502020204030204" pitchFamily="34" charset="0"/>
              </a:rPr>
              <a:t>calculated for each of the </a:t>
            </a:r>
            <a:r>
              <a:rPr lang="en-US" sz="2800" dirty="0" smtClean="0">
                <a:latin typeface="Calibri" panose="020F0502020204030204" pitchFamily="34" charset="0"/>
                <a:cs typeface="Calibri" panose="020F0502020204030204" pitchFamily="34" charset="0"/>
              </a:rPr>
              <a:t>alternatives, by multiplying the alternative’s optimal sequestration rate by its market value.</a:t>
            </a:r>
          </a:p>
          <a:p>
            <a:pPr marL="571500" indent="-571500">
              <a:buFont typeface="Arial"/>
              <a:buChar char="•"/>
            </a:pPr>
            <a:r>
              <a:rPr lang="en-US" sz="2800" dirty="0" smtClean="0">
                <a:latin typeface="Calibri" panose="020F0502020204030204" pitchFamily="34" charset="0"/>
                <a:cs typeface="Calibri" panose="020F0502020204030204" pitchFamily="34" charset="0"/>
              </a:rPr>
              <a:t>The percentage of compensation for the port extension activities was calculated based on the sinks of the different alternatives.</a:t>
            </a:r>
            <a:endParaRPr lang="en-US" sz="2800" dirty="0">
              <a:latin typeface="Calibri" panose="020F0502020204030204" pitchFamily="34" charset="0"/>
              <a:cs typeface="Calibri" panose="020F0502020204030204" pitchFamily="34" charset="0"/>
            </a:endParaRPr>
          </a:p>
          <a:p>
            <a:pPr marL="457200" indent="-457200">
              <a:buFont typeface="Arial"/>
              <a:buChar char="•"/>
            </a:pPr>
            <a:endParaRPr sz="32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119" name="Shape 119"/>
          <p:cNvSpPr/>
          <p:nvPr/>
        </p:nvSpPr>
        <p:spPr>
          <a:xfrm>
            <a:off x="14944291" y="20823622"/>
            <a:ext cx="385042" cy="11549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905">
                <a:solidFill>
                  <a:schemeClr val="dk1"/>
                </a:solidFill>
                <a:latin typeface="Calibri"/>
                <a:ea typeface="Calibri"/>
                <a:cs typeface="Calibri"/>
                <a:sym typeface="Calibri"/>
              </a:rPr>
              <a:t> </a:t>
            </a:r>
            <a:endParaRPr/>
          </a:p>
        </p:txBody>
      </p:sp>
      <p:sp>
        <p:nvSpPr>
          <p:cNvPr id="120" name="Shape 120"/>
          <p:cNvSpPr/>
          <p:nvPr/>
        </p:nvSpPr>
        <p:spPr>
          <a:xfrm>
            <a:off x="14944291" y="20823622"/>
            <a:ext cx="385042" cy="11549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905">
                <a:solidFill>
                  <a:schemeClr val="dk1"/>
                </a:solidFill>
                <a:latin typeface="Calibri"/>
                <a:ea typeface="Calibri"/>
                <a:cs typeface="Calibri"/>
                <a:sym typeface="Calibri"/>
              </a:rPr>
              <a:t> </a:t>
            </a:r>
            <a:endParaRPr/>
          </a:p>
        </p:txBody>
      </p:sp>
      <p:sp>
        <p:nvSpPr>
          <p:cNvPr id="121" name="Shape 121"/>
          <p:cNvSpPr/>
          <p:nvPr/>
        </p:nvSpPr>
        <p:spPr>
          <a:xfrm>
            <a:off x="14944291" y="20823622"/>
            <a:ext cx="385042" cy="11549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905">
                <a:solidFill>
                  <a:schemeClr val="dk1"/>
                </a:solidFill>
                <a:latin typeface="Calibri"/>
                <a:ea typeface="Calibri"/>
                <a:cs typeface="Calibri"/>
                <a:sym typeface="Calibri"/>
              </a:rPr>
              <a:t> </a:t>
            </a:r>
            <a:endParaRPr/>
          </a:p>
        </p:txBody>
      </p:sp>
      <p:sp>
        <p:nvSpPr>
          <p:cNvPr id="122" name="Shape 122"/>
          <p:cNvSpPr/>
          <p:nvPr/>
        </p:nvSpPr>
        <p:spPr>
          <a:xfrm>
            <a:off x="14944291" y="20823622"/>
            <a:ext cx="385042" cy="11549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905">
                <a:solidFill>
                  <a:schemeClr val="dk1"/>
                </a:solidFill>
                <a:latin typeface="Calibri"/>
                <a:ea typeface="Calibri"/>
                <a:cs typeface="Calibri"/>
                <a:sym typeface="Calibri"/>
              </a:rPr>
              <a:t> </a:t>
            </a:r>
            <a:endParaRPr/>
          </a:p>
        </p:txBody>
      </p:sp>
      <p:sp>
        <p:nvSpPr>
          <p:cNvPr id="123" name="Shape 123"/>
          <p:cNvSpPr/>
          <p:nvPr/>
        </p:nvSpPr>
        <p:spPr>
          <a:xfrm>
            <a:off x="964348" y="41347979"/>
            <a:ext cx="1079589" cy="1048273"/>
          </a:xfrm>
          <a:prstGeom prst="ellipse">
            <a:avLst/>
          </a:prstGeom>
          <a:blipFill rotWithShape="1">
            <a:blip r:embed="rId4">
              <a:alphaModFix/>
            </a:blip>
            <a:stretch>
              <a:fillRect/>
            </a:stretch>
          </a:blipFill>
          <a:ln w="31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124" name="Shape 124"/>
          <p:cNvSpPr txBox="1"/>
          <p:nvPr/>
        </p:nvSpPr>
        <p:spPr>
          <a:xfrm>
            <a:off x="2115770" y="41667379"/>
            <a:ext cx="291893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err="1">
                <a:solidFill>
                  <a:schemeClr val="dk1"/>
                </a:solidFill>
                <a:latin typeface="Calibri"/>
                <a:ea typeface="Calibri"/>
                <a:cs typeface="Calibri"/>
                <a:sym typeface="Calibri"/>
              </a:rPr>
              <a:t>Maddalena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Tigli</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pic>
        <p:nvPicPr>
          <p:cNvPr id="125" name="Shape 125"/>
          <p:cNvPicPr preferRelativeResize="0"/>
          <p:nvPr/>
        </p:nvPicPr>
        <p:blipFill rotWithShape="1">
          <a:blip r:embed="rId5">
            <a:alphaModFix/>
          </a:blip>
          <a:srcRect/>
          <a:stretch/>
        </p:blipFill>
        <p:spPr>
          <a:xfrm>
            <a:off x="21306456" y="41076451"/>
            <a:ext cx="4257675" cy="1076325"/>
          </a:xfrm>
          <a:prstGeom prst="rect">
            <a:avLst/>
          </a:prstGeom>
          <a:noFill/>
          <a:ln>
            <a:noFill/>
          </a:ln>
        </p:spPr>
      </p:pic>
      <p:pic>
        <p:nvPicPr>
          <p:cNvPr id="126" name="Shape 126"/>
          <p:cNvPicPr preferRelativeResize="0"/>
          <p:nvPr/>
        </p:nvPicPr>
        <p:blipFill rotWithShape="1">
          <a:blip r:embed="rId6">
            <a:alphaModFix/>
          </a:blip>
          <a:srcRect/>
          <a:stretch/>
        </p:blipFill>
        <p:spPr>
          <a:xfrm>
            <a:off x="25564131" y="41015754"/>
            <a:ext cx="3695700" cy="1238250"/>
          </a:xfrm>
          <a:prstGeom prst="rect">
            <a:avLst/>
          </a:prstGeom>
          <a:noFill/>
          <a:ln>
            <a:noFill/>
          </a:ln>
        </p:spPr>
      </p:pic>
      <p:sp>
        <p:nvSpPr>
          <p:cNvPr id="127" name="Shape 127"/>
          <p:cNvSpPr txBox="1"/>
          <p:nvPr/>
        </p:nvSpPr>
        <p:spPr>
          <a:xfrm>
            <a:off x="9895964" y="33613969"/>
            <a:ext cx="8530896" cy="5571061"/>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3600" dirty="0" smtClean="0">
                <a:solidFill>
                  <a:srgbClr val="548135"/>
                </a:solidFill>
                <a:latin typeface="Calibri"/>
                <a:ea typeface="Calibri"/>
                <a:cs typeface="Calibri"/>
                <a:sym typeface="Calibri"/>
              </a:rPr>
              <a:t>Discussions</a:t>
            </a:r>
          </a:p>
          <a:p>
            <a:pPr marL="0" marR="0" lvl="0" indent="0" rtl="0">
              <a:spcBef>
                <a:spcPts val="0"/>
              </a:spcBef>
              <a:spcAft>
                <a:spcPts val="0"/>
              </a:spcAft>
              <a:buNone/>
            </a:pPr>
            <a:endParaRPr sz="2400" dirty="0"/>
          </a:p>
          <a:p>
            <a:pPr marL="457200" marR="0" lvl="0" indent="-457200" rtl="0">
              <a:spcBef>
                <a:spcPts val="0"/>
              </a:spcBef>
              <a:spcAft>
                <a:spcPts val="0"/>
              </a:spcAft>
              <a:buClr>
                <a:schemeClr val="dk1"/>
              </a:buClr>
              <a:buSzPts val="2800"/>
              <a:buFont typeface="Arial"/>
              <a:buChar char="•"/>
            </a:pPr>
            <a:r>
              <a:rPr lang="en-GB" sz="2800" dirty="0">
                <a:solidFill>
                  <a:schemeClr val="dk1"/>
                </a:solidFill>
                <a:latin typeface="Calibri"/>
                <a:ea typeface="Calibri"/>
                <a:cs typeface="Calibri"/>
                <a:sym typeface="Calibri"/>
              </a:rPr>
              <a:t>The dyke constructions are based on the minimum emissions possible.  This means that the return time could be higher.</a:t>
            </a:r>
            <a:endParaRPr dirty="0"/>
          </a:p>
          <a:p>
            <a:pPr marL="457200" marR="0" lvl="0" indent="-457200" rtl="0">
              <a:spcBef>
                <a:spcPts val="0"/>
              </a:spcBef>
              <a:spcAft>
                <a:spcPts val="0"/>
              </a:spcAft>
              <a:buClr>
                <a:schemeClr val="dk1"/>
              </a:buClr>
              <a:buSzPts val="2800"/>
              <a:buFont typeface="Arial"/>
              <a:buChar char="•"/>
            </a:pPr>
            <a:r>
              <a:rPr lang="en-GB" sz="2800" dirty="0">
                <a:solidFill>
                  <a:schemeClr val="dk1"/>
                </a:solidFill>
                <a:latin typeface="Calibri"/>
                <a:ea typeface="Calibri"/>
                <a:cs typeface="Calibri"/>
                <a:sym typeface="Calibri"/>
              </a:rPr>
              <a:t>The designs are based on a tidal difference </a:t>
            </a:r>
            <a:r>
              <a:rPr lang="en-GB" sz="2800" dirty="0" smtClean="0">
                <a:solidFill>
                  <a:schemeClr val="dk1"/>
                </a:solidFill>
                <a:latin typeface="Calibri"/>
                <a:ea typeface="Calibri"/>
                <a:cs typeface="Calibri"/>
                <a:sym typeface="Calibri"/>
              </a:rPr>
              <a:t>of 1 </a:t>
            </a:r>
            <a:r>
              <a:rPr lang="en-GB" sz="2800" dirty="0">
                <a:solidFill>
                  <a:schemeClr val="dk1"/>
                </a:solidFill>
                <a:latin typeface="Calibri"/>
                <a:ea typeface="Calibri"/>
                <a:cs typeface="Calibri"/>
                <a:sym typeface="Calibri"/>
              </a:rPr>
              <a:t>meter </a:t>
            </a:r>
            <a:r>
              <a:rPr lang="en-GB" sz="2800" dirty="0" smtClean="0">
                <a:solidFill>
                  <a:schemeClr val="dk1"/>
                </a:solidFill>
                <a:latin typeface="Calibri"/>
                <a:ea typeface="Calibri"/>
                <a:cs typeface="Calibri"/>
                <a:sym typeface="Calibri"/>
              </a:rPr>
              <a:t>(from -35cm to 65cm NAP</a:t>
            </a:r>
            <a:r>
              <a:rPr lang="en-GB" sz="2800" dirty="0">
                <a:solidFill>
                  <a:schemeClr val="dk1"/>
                </a:solidFill>
                <a:latin typeface="Calibri"/>
                <a:ea typeface="Calibri"/>
                <a:cs typeface="Calibri"/>
                <a:sym typeface="Calibri"/>
              </a:rPr>
              <a:t>). this is a value that can be changed, to create a higher tidal difference behind the </a:t>
            </a:r>
            <a:r>
              <a:rPr lang="en-GB" sz="2800" dirty="0" smtClean="0">
                <a:solidFill>
                  <a:schemeClr val="dk1"/>
                </a:solidFill>
                <a:latin typeface="Calibri"/>
                <a:ea typeface="Calibri"/>
                <a:cs typeface="Calibri"/>
                <a:sym typeface="Calibri"/>
              </a:rPr>
              <a:t>culvert.</a:t>
            </a:r>
          </a:p>
          <a:p>
            <a:pPr marL="457200" marR="0" lvl="0" indent="-457200" rtl="0">
              <a:spcBef>
                <a:spcPts val="0"/>
              </a:spcBef>
              <a:spcAft>
                <a:spcPts val="0"/>
              </a:spcAft>
              <a:buClr>
                <a:schemeClr val="dk1"/>
              </a:buClr>
              <a:buSzPts val="2800"/>
              <a:buFont typeface="Arial"/>
              <a:buChar char="•"/>
            </a:pPr>
            <a:r>
              <a:rPr lang="en-GB" sz="2800" dirty="0" smtClean="0">
                <a:solidFill>
                  <a:schemeClr val="dk1"/>
                </a:solidFill>
                <a:latin typeface="Calibri"/>
                <a:ea typeface="Calibri"/>
                <a:cs typeface="Calibri"/>
                <a:sym typeface="Calibri"/>
              </a:rPr>
              <a:t>The carbon sequestration rates are based on fully developed systems. It will take time for the salt marsh to reach such a developed state.</a:t>
            </a:r>
          </a:p>
        </p:txBody>
      </p:sp>
      <p:graphicFrame>
        <p:nvGraphicFramePr>
          <p:cNvPr id="128" name="Shape 128"/>
          <p:cNvGraphicFramePr/>
          <p:nvPr>
            <p:extLst>
              <p:ext uri="{D42A27DB-BD31-4B8C-83A1-F6EECF244321}">
                <p14:modId xmlns:p14="http://schemas.microsoft.com/office/powerpoint/2010/main" val="1097717219"/>
              </p:ext>
            </p:extLst>
          </p:nvPr>
        </p:nvGraphicFramePr>
        <p:xfrm>
          <a:off x="19044095" y="33700292"/>
          <a:ext cx="10411050" cy="5254155"/>
        </p:xfrm>
        <a:graphic>
          <a:graphicData uri="http://schemas.openxmlformats.org/drawingml/2006/table">
            <a:tbl>
              <a:tblPr>
                <a:noFill/>
                <a:tableStyleId>{89F59161-7A48-44B0-8BD9-0CCEEA1665D8}</a:tableStyleId>
              </a:tblPr>
              <a:tblGrid>
                <a:gridCol w="2962300">
                  <a:extLst>
                    <a:ext uri="{9D8B030D-6E8A-4147-A177-3AD203B41FA5}">
                      <a16:colId xmlns:a16="http://schemas.microsoft.com/office/drawing/2014/main" val="20000"/>
                    </a:ext>
                  </a:extLst>
                </a:gridCol>
                <a:gridCol w="1900150">
                  <a:extLst>
                    <a:ext uri="{9D8B030D-6E8A-4147-A177-3AD203B41FA5}">
                      <a16:colId xmlns:a16="http://schemas.microsoft.com/office/drawing/2014/main" val="20001"/>
                    </a:ext>
                  </a:extLst>
                </a:gridCol>
                <a:gridCol w="1841875">
                  <a:extLst>
                    <a:ext uri="{9D8B030D-6E8A-4147-A177-3AD203B41FA5}">
                      <a16:colId xmlns:a16="http://schemas.microsoft.com/office/drawing/2014/main" val="20002"/>
                    </a:ext>
                  </a:extLst>
                </a:gridCol>
                <a:gridCol w="1885400">
                  <a:extLst>
                    <a:ext uri="{9D8B030D-6E8A-4147-A177-3AD203B41FA5}">
                      <a16:colId xmlns:a16="http://schemas.microsoft.com/office/drawing/2014/main" val="20003"/>
                    </a:ext>
                  </a:extLst>
                </a:gridCol>
                <a:gridCol w="1821325">
                  <a:extLst>
                    <a:ext uri="{9D8B030D-6E8A-4147-A177-3AD203B41FA5}">
                      <a16:colId xmlns:a16="http://schemas.microsoft.com/office/drawing/2014/main" val="20004"/>
                    </a:ext>
                  </a:extLst>
                </a:gridCol>
              </a:tblGrid>
              <a:tr h="0">
                <a:tc gridSpan="5">
                  <a:txBody>
                    <a:bodyPr/>
                    <a:lstStyle/>
                    <a:p>
                      <a:pPr marL="0" marR="0" lvl="0" indent="0" algn="ctr" rtl="0">
                        <a:lnSpc>
                          <a:spcPct val="107000"/>
                        </a:lnSpc>
                        <a:spcBef>
                          <a:spcPts val="0"/>
                        </a:spcBef>
                        <a:spcAft>
                          <a:spcPts val="0"/>
                        </a:spcAft>
                        <a:buNone/>
                      </a:pPr>
                      <a:r>
                        <a:rPr lang="en-GB" sz="3200" u="none" strike="noStrike" cap="none" dirty="0">
                          <a:solidFill>
                            <a:schemeClr val="dk1"/>
                          </a:solidFill>
                          <a:latin typeface="Calibri"/>
                          <a:ea typeface="Calibri"/>
                          <a:cs typeface="Calibri"/>
                          <a:sym typeface="Calibri"/>
                        </a:rPr>
                        <a:t>Schorerpolder Alternatives</a:t>
                      </a:r>
                      <a:endParaRPr sz="3200" u="none" strike="noStrike" cap="none" dirty="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132300">
                <a:tc>
                  <a:txBody>
                    <a:bodyPr/>
                    <a:lstStyle/>
                    <a:p>
                      <a:pPr marL="0" marR="0" lvl="0" indent="0" algn="ctr" rtl="0">
                        <a:lnSpc>
                          <a:spcPct val="107000"/>
                        </a:lnSpc>
                        <a:spcBef>
                          <a:spcPts val="0"/>
                        </a:spcBef>
                        <a:spcAft>
                          <a:spcPts val="0"/>
                        </a:spcAft>
                        <a:buNone/>
                      </a:pPr>
                      <a:r>
                        <a:rPr lang="en-GB" sz="1100" u="none" strike="noStrike" cap="none" dirty="0">
                          <a:latin typeface="Calibri"/>
                          <a:ea typeface="Calibri"/>
                          <a:cs typeface="Calibri"/>
                          <a:sym typeface="Calibri"/>
                        </a:rPr>
                        <a:t> </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endParaRPr sz="11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endParaRPr sz="11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09875">
                <a:tc>
                  <a:txBody>
                    <a:bodyPr/>
                    <a:lstStyle/>
                    <a:p>
                      <a:pPr marL="0" marR="0" lvl="0" indent="0" algn="r" rtl="0">
                        <a:lnSpc>
                          <a:spcPct val="107000"/>
                        </a:lnSpc>
                        <a:spcBef>
                          <a:spcPts val="0"/>
                        </a:spcBef>
                        <a:spcAft>
                          <a:spcPts val="0"/>
                        </a:spcAft>
                        <a:buNone/>
                      </a:pPr>
                      <a:r>
                        <a:rPr lang="en-GB" sz="2400" u="none" strike="noStrike" cap="none">
                          <a:solidFill>
                            <a:srgbClr val="538135"/>
                          </a:solidFill>
                          <a:latin typeface="Calibri"/>
                          <a:ea typeface="Calibri"/>
                          <a:cs typeface="Calibri"/>
                          <a:sym typeface="Calibri"/>
                        </a:rPr>
                        <a:t>Parameters</a:t>
                      </a:r>
                      <a:endParaRPr sz="2400" u="none" strike="noStrike" cap="none">
                        <a:latin typeface="Calibri"/>
                        <a:ea typeface="Calibri"/>
                        <a:cs typeface="Calibri"/>
                        <a:sym typeface="Calibri"/>
                      </a:endParaRPr>
                    </a:p>
                    <a:p>
                      <a:pPr marL="0" marR="0" lvl="0" indent="0" algn="r" rtl="0">
                        <a:lnSpc>
                          <a:spcPct val="107000"/>
                        </a:lnSpc>
                        <a:spcBef>
                          <a:spcPts val="0"/>
                        </a:spcBef>
                        <a:spcAft>
                          <a:spcPts val="0"/>
                        </a:spcAft>
                        <a:buNone/>
                      </a:pPr>
                      <a:r>
                        <a:rPr lang="en-GB" sz="2400" u="none" strike="noStrike" cap="none">
                          <a:solidFill>
                            <a:srgbClr val="538135"/>
                          </a:solidFill>
                          <a:latin typeface="Calibri"/>
                          <a:ea typeface="Calibri"/>
                          <a:cs typeface="Calibri"/>
                          <a:sym typeface="Calibri"/>
                        </a:rPr>
                        <a:t>(unit)</a:t>
                      </a:r>
                      <a:endParaRPr sz="24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US" sz="2400" u="none" strike="noStrike" cap="none" dirty="0" smtClean="0">
                          <a:solidFill>
                            <a:schemeClr val="accent6">
                              <a:lumMod val="75000"/>
                            </a:schemeClr>
                          </a:solidFill>
                          <a:latin typeface="Calibri"/>
                          <a:ea typeface="Calibri"/>
                          <a:cs typeface="Calibri"/>
                          <a:sym typeface="Calibri"/>
                        </a:rPr>
                        <a:t>Separated</a:t>
                      </a:r>
                      <a:r>
                        <a:rPr lang="en-US" sz="2400" u="none" strike="noStrike" cap="none" baseline="0" dirty="0" smtClean="0">
                          <a:solidFill>
                            <a:schemeClr val="accent6">
                              <a:lumMod val="75000"/>
                            </a:schemeClr>
                          </a:solidFill>
                          <a:latin typeface="Calibri"/>
                          <a:ea typeface="Calibri"/>
                          <a:cs typeface="Calibri"/>
                          <a:sym typeface="Calibri"/>
                        </a:rPr>
                        <a:t> functions</a:t>
                      </a:r>
                      <a:endParaRPr sz="2400" u="none" strike="noStrike" cap="none" dirty="0">
                        <a:solidFill>
                          <a:schemeClr val="accent6">
                            <a:lumMod val="75000"/>
                          </a:schemeClr>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400" b="1" u="none" strike="noStrike" cap="none" dirty="0" smtClean="0">
                          <a:solidFill>
                            <a:srgbClr val="538135"/>
                          </a:solidFill>
                          <a:latin typeface="Calibri"/>
                          <a:ea typeface="Calibri"/>
                          <a:cs typeface="Calibri"/>
                          <a:sym typeface="Calibri"/>
                        </a:rPr>
                        <a:t>Open connection</a:t>
                      </a:r>
                      <a:endParaRPr sz="24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400" u="none" strike="noStrike" cap="none" dirty="0" smtClean="0">
                          <a:solidFill>
                            <a:srgbClr val="538135"/>
                          </a:solidFill>
                          <a:latin typeface="Calibri"/>
                          <a:ea typeface="Calibri"/>
                          <a:cs typeface="Calibri"/>
                          <a:sym typeface="Calibri"/>
                        </a:rPr>
                        <a:t>Reduced tides</a:t>
                      </a:r>
                      <a:endParaRPr sz="24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400" u="none" strike="noStrike" cap="none" dirty="0" smtClean="0">
                          <a:solidFill>
                            <a:srgbClr val="538135"/>
                          </a:solidFill>
                          <a:latin typeface="Calibri"/>
                          <a:ea typeface="Calibri"/>
                          <a:cs typeface="Calibri"/>
                          <a:sym typeface="Calibri"/>
                        </a:rPr>
                        <a:t>Open and reduced</a:t>
                      </a:r>
                      <a:endParaRPr sz="24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37426">
                <a:tc>
                  <a:txBody>
                    <a:bodyPr/>
                    <a:lstStyle/>
                    <a:p>
                      <a:pPr marL="0" marR="0" lvl="0" indent="0" algn="l" rtl="0">
                        <a:lnSpc>
                          <a:spcPct val="107000"/>
                        </a:lnSpc>
                        <a:spcBef>
                          <a:spcPts val="0"/>
                        </a:spcBef>
                        <a:spcAft>
                          <a:spcPts val="0"/>
                        </a:spcAft>
                        <a:buNone/>
                      </a:pPr>
                      <a:r>
                        <a:rPr lang="en-GB" sz="2000" u="none" strike="noStrike" cap="none" dirty="0">
                          <a:latin typeface="Calibri"/>
                          <a:ea typeface="Calibri"/>
                          <a:cs typeface="Calibri"/>
                          <a:sym typeface="Calibri"/>
                        </a:rPr>
                        <a:t>CO2 </a:t>
                      </a:r>
                      <a:r>
                        <a:rPr lang="en-GB" sz="2000" u="none" strike="noStrike" cap="none" dirty="0" smtClean="0">
                          <a:latin typeface="Calibri"/>
                          <a:ea typeface="Calibri"/>
                          <a:cs typeface="Calibri"/>
                          <a:sym typeface="Calibri"/>
                        </a:rPr>
                        <a:t>compensation for the port</a:t>
                      </a:r>
                      <a:r>
                        <a:rPr lang="en-GB" sz="2000" u="none" strike="noStrike" cap="none" baseline="0" dirty="0" smtClean="0">
                          <a:latin typeface="Calibri"/>
                          <a:ea typeface="Calibri"/>
                          <a:cs typeface="Calibri"/>
                          <a:sym typeface="Calibri"/>
                        </a:rPr>
                        <a:t> expansion</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latin typeface="Calibri"/>
                          <a:ea typeface="Calibri"/>
                          <a:cs typeface="Calibri"/>
                          <a:sym typeface="Calibri"/>
                        </a:rPr>
                        <a:t> 12,10% (+/-)</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b="1" u="none" strike="noStrike" cap="none">
                          <a:latin typeface="Calibri"/>
                          <a:ea typeface="Calibri"/>
                          <a:cs typeface="Calibri"/>
                          <a:sym typeface="Calibri"/>
                        </a:rPr>
                        <a:t> 14,41% (+)</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latin typeface="Calibri"/>
                          <a:ea typeface="Calibri"/>
                          <a:cs typeface="Calibri"/>
                          <a:sym typeface="Calibri"/>
                        </a:rPr>
                        <a:t> 10,54% (-)</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latin typeface="Calibri"/>
                          <a:ea typeface="Calibri"/>
                          <a:cs typeface="Calibri"/>
                          <a:sym typeface="Calibri"/>
                        </a:rPr>
                        <a:t> 10,54% (-)</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58475">
                <a:tc>
                  <a:txBody>
                    <a:bodyPr/>
                    <a:lstStyle/>
                    <a:p>
                      <a:pPr marL="0" marR="0" lvl="0" indent="0" algn="l" rtl="0">
                        <a:lnSpc>
                          <a:spcPct val="107000"/>
                        </a:lnSpc>
                        <a:spcBef>
                          <a:spcPts val="0"/>
                        </a:spcBef>
                        <a:spcAft>
                          <a:spcPts val="0"/>
                        </a:spcAft>
                        <a:buNone/>
                      </a:pPr>
                      <a:r>
                        <a:rPr lang="en-GB" sz="2000" u="none" strike="noStrike" cap="none">
                          <a:latin typeface="Calibri"/>
                          <a:ea typeface="Calibri"/>
                          <a:cs typeface="Calibri"/>
                          <a:sym typeface="Calibri"/>
                        </a:rPr>
                        <a:t> Return in money</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b="0" u="none" strike="noStrike" cap="none" dirty="0">
                          <a:latin typeface="Calibri"/>
                          <a:ea typeface="Calibri"/>
                          <a:cs typeface="Calibri"/>
                          <a:sym typeface="Calibri"/>
                        </a:rPr>
                        <a:t> </a:t>
                      </a:r>
                      <a:r>
                        <a:rPr lang="en-GB" sz="2000" b="0" u="none" strike="noStrike" cap="none" dirty="0"/>
                        <a:t>€10 176 </a:t>
                      </a:r>
                      <a:r>
                        <a:rPr lang="en-GB" sz="2000" u="none" strike="noStrike" cap="none" dirty="0">
                          <a:latin typeface="Calibri"/>
                          <a:ea typeface="Calibri"/>
                          <a:cs typeface="Calibri"/>
                          <a:sym typeface="Calibri"/>
                        </a:rPr>
                        <a:t>(+/-)</a:t>
                      </a:r>
                      <a:endParaRPr sz="20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b="1" u="none" strike="noStrike" cap="none">
                          <a:latin typeface="Calibri"/>
                          <a:ea typeface="Calibri"/>
                          <a:cs typeface="Calibri"/>
                          <a:sym typeface="Calibri"/>
                        </a:rPr>
                        <a:t> </a:t>
                      </a:r>
                      <a:r>
                        <a:rPr lang="en-GB" sz="2000" b="1" u="none" strike="noStrike" cap="none"/>
                        <a:t>€12 119 </a:t>
                      </a:r>
                      <a:r>
                        <a:rPr lang="en-GB" sz="2000" b="1" u="none" strike="noStrike" cap="none">
                          <a:latin typeface="Calibri"/>
                          <a:ea typeface="Calibri"/>
                          <a:cs typeface="Calibri"/>
                          <a:sym typeface="Calibri"/>
                        </a:rPr>
                        <a:t>(+)</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b="0" u="none" strike="noStrike" cap="none"/>
                        <a:t>€</a:t>
                      </a:r>
                      <a:r>
                        <a:rPr lang="en-GB" sz="2000" b="0" u="none" strike="noStrike" cap="none">
                          <a:latin typeface="Calibri"/>
                          <a:ea typeface="Calibri"/>
                          <a:cs typeface="Calibri"/>
                          <a:sym typeface="Calibri"/>
                        </a:rPr>
                        <a:t>8 862 </a:t>
                      </a:r>
                      <a:r>
                        <a:rPr lang="en-GB" sz="2000" u="none" strike="noStrike" cap="none">
                          <a:latin typeface="Calibri"/>
                          <a:ea typeface="Calibri"/>
                          <a:cs typeface="Calibri"/>
                          <a:sym typeface="Calibri"/>
                        </a:rPr>
                        <a:t>(-)</a:t>
                      </a:r>
                      <a:endParaRPr sz="20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b="0" u="none" strike="noStrike" cap="none"/>
                        <a:t>€8 862</a:t>
                      </a:r>
                      <a:r>
                        <a:rPr lang="en-GB" sz="2000" u="none" strike="noStrike" cap="none">
                          <a:latin typeface="Calibri"/>
                          <a:ea typeface="Calibri"/>
                          <a:cs typeface="Calibri"/>
                          <a:sym typeface="Calibri"/>
                        </a:rPr>
                        <a:t> (-)</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7350">
                <a:tc>
                  <a:txBody>
                    <a:bodyPr/>
                    <a:lstStyle/>
                    <a:p>
                      <a:pPr marL="0" marR="0" lvl="0" indent="0" algn="ctr" rtl="0">
                        <a:lnSpc>
                          <a:spcPct val="107000"/>
                        </a:lnSpc>
                        <a:spcBef>
                          <a:spcPts val="0"/>
                        </a:spcBef>
                        <a:spcAft>
                          <a:spcPts val="0"/>
                        </a:spcAft>
                        <a:buNone/>
                      </a:pPr>
                      <a:r>
                        <a:rPr lang="en-GB" sz="2400" u="none" strike="noStrike" cap="none" dirty="0">
                          <a:solidFill>
                            <a:srgbClr val="538135"/>
                          </a:solidFill>
                          <a:latin typeface="Calibri"/>
                          <a:ea typeface="Calibri"/>
                          <a:cs typeface="Calibri"/>
                          <a:sym typeface="Calibri"/>
                        </a:rPr>
                        <a:t>Preference</a:t>
                      </a:r>
                      <a:endParaRPr sz="24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latin typeface="Calibri"/>
                          <a:ea typeface="Calibri"/>
                          <a:cs typeface="Calibri"/>
                          <a:sym typeface="Calibri"/>
                        </a:rPr>
                        <a:t> 2</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b="1" u="none" strike="noStrike" cap="none">
                          <a:latin typeface="Calibri"/>
                          <a:ea typeface="Calibri"/>
                          <a:cs typeface="Calibri"/>
                          <a:sym typeface="Calibri"/>
                        </a:rPr>
                        <a:t> 1</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latin typeface="Calibri"/>
                          <a:ea typeface="Calibri"/>
                          <a:cs typeface="Calibri"/>
                          <a:sym typeface="Calibri"/>
                        </a:rPr>
                        <a:t> 3</a:t>
                      </a:r>
                      <a:endParaRPr sz="20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dirty="0">
                          <a:latin typeface="Calibri"/>
                          <a:ea typeface="Calibri"/>
                          <a:cs typeface="Calibri"/>
                          <a:sym typeface="Calibri"/>
                        </a:rPr>
                        <a:t> 3</a:t>
                      </a:r>
                      <a:endParaRPr sz="20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129" name="Shape 129"/>
          <p:cNvPicPr preferRelativeResize="0"/>
          <p:nvPr/>
        </p:nvPicPr>
        <p:blipFill rotWithShape="1">
          <a:blip r:embed="rId7">
            <a:alphaModFix/>
          </a:blip>
          <a:srcRect l="7751" t="6815" r="7674" b="5440"/>
          <a:stretch/>
        </p:blipFill>
        <p:spPr>
          <a:xfrm>
            <a:off x="26066395" y="34349793"/>
            <a:ext cx="1266825" cy="1857375"/>
          </a:xfrm>
          <a:prstGeom prst="rect">
            <a:avLst/>
          </a:prstGeom>
          <a:noFill/>
          <a:ln>
            <a:noFill/>
          </a:ln>
        </p:spPr>
      </p:pic>
      <p:pic>
        <p:nvPicPr>
          <p:cNvPr id="130" name="Shape 130"/>
          <p:cNvPicPr preferRelativeResize="0"/>
          <p:nvPr/>
        </p:nvPicPr>
        <p:blipFill rotWithShape="1">
          <a:blip r:embed="rId8">
            <a:alphaModFix/>
          </a:blip>
          <a:srcRect l="7987" t="6480" r="7908" b="5771"/>
          <a:stretch/>
        </p:blipFill>
        <p:spPr>
          <a:xfrm>
            <a:off x="27897223" y="34348072"/>
            <a:ext cx="1266825" cy="1857375"/>
          </a:xfrm>
          <a:prstGeom prst="rect">
            <a:avLst/>
          </a:prstGeom>
          <a:noFill/>
          <a:ln>
            <a:noFill/>
          </a:ln>
        </p:spPr>
      </p:pic>
      <p:pic>
        <p:nvPicPr>
          <p:cNvPr id="266" name="Shape 266"/>
          <p:cNvPicPr preferRelativeResize="0"/>
          <p:nvPr/>
        </p:nvPicPr>
        <p:blipFill rotWithShape="1">
          <a:blip r:embed="rId9">
            <a:alphaModFix/>
          </a:blip>
          <a:srcRect l="7518" t="6978" r="10493" b="5772"/>
          <a:stretch/>
        </p:blipFill>
        <p:spPr>
          <a:xfrm>
            <a:off x="24223885" y="34348072"/>
            <a:ext cx="1228725" cy="1857375"/>
          </a:xfrm>
          <a:prstGeom prst="rect">
            <a:avLst/>
          </a:prstGeom>
          <a:noFill/>
          <a:ln>
            <a:noFill/>
          </a:ln>
        </p:spPr>
      </p:pic>
      <p:pic>
        <p:nvPicPr>
          <p:cNvPr id="267" name="Shape 267"/>
          <p:cNvPicPr preferRelativeResize="0"/>
          <p:nvPr/>
        </p:nvPicPr>
        <p:blipFill rotWithShape="1">
          <a:blip r:embed="rId10">
            <a:alphaModFix/>
          </a:blip>
          <a:srcRect l="7282" t="6813" r="7909" b="6270"/>
          <a:stretch/>
        </p:blipFill>
        <p:spPr>
          <a:xfrm>
            <a:off x="22358352" y="34329601"/>
            <a:ext cx="1276350" cy="1847850"/>
          </a:xfrm>
          <a:prstGeom prst="rect">
            <a:avLst/>
          </a:prstGeom>
          <a:noFill/>
          <a:ln>
            <a:noFill/>
          </a:ln>
        </p:spPr>
      </p:pic>
      <p:sp>
        <p:nvSpPr>
          <p:cNvPr id="269" name="Shape 269"/>
          <p:cNvSpPr txBox="1"/>
          <p:nvPr/>
        </p:nvSpPr>
        <p:spPr>
          <a:xfrm>
            <a:off x="883098" y="39160631"/>
            <a:ext cx="27544644"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dirty="0">
                <a:solidFill>
                  <a:srgbClr val="548135"/>
                </a:solidFill>
                <a:latin typeface="Calibri" panose="020F0502020204030204" pitchFamily="34" charset="0"/>
                <a:ea typeface="Calibri"/>
                <a:cs typeface="Calibri" panose="020F0502020204030204" pitchFamily="34" charset="0"/>
                <a:sym typeface="Calibri"/>
              </a:rPr>
              <a:t>References:</a:t>
            </a:r>
            <a:endParaRPr sz="1200" dirty="0">
              <a:latin typeface="Calibri" panose="020F0502020204030204" pitchFamily="34" charset="0"/>
              <a:cs typeface="Calibri" panose="020F0502020204030204" pitchFamily="34" charset="0"/>
            </a:endParaRPr>
          </a:p>
          <a:p>
            <a:pPr marL="228600" lvl="0" indent="-228600">
              <a:buAutoNum type="arabicPeriod"/>
            </a:pPr>
            <a:r>
              <a:rPr lang="it-IT" sz="1200" dirty="0">
                <a:solidFill>
                  <a:schemeClr val="tx1"/>
                </a:solidFill>
                <a:latin typeface="Calibri" panose="020F0502020204030204" pitchFamily="34" charset="0"/>
                <a:cs typeface="Calibri" panose="020F0502020204030204" pitchFamily="34" charset="0"/>
              </a:rPr>
              <a:t>Murray, B., C., Pendleton, L., Jenkins, A., W., Sifleet, S. (April, 2011).</a:t>
            </a:r>
            <a:r>
              <a:rPr lang="it-IT" sz="1200" i="1" dirty="0">
                <a:solidFill>
                  <a:schemeClr val="tx1"/>
                </a:solidFill>
                <a:latin typeface="Calibri" panose="020F0502020204030204" pitchFamily="34" charset="0"/>
                <a:cs typeface="Calibri" panose="020F0502020204030204" pitchFamily="34" charset="0"/>
              </a:rPr>
              <a:t> Green payments for blue carbon Economic incentives for protecting threatened coastal habitats.</a:t>
            </a:r>
            <a:r>
              <a:rPr lang="it-IT" sz="1200" dirty="0">
                <a:solidFill>
                  <a:schemeClr val="tx1"/>
                </a:solidFill>
                <a:latin typeface="Calibri" panose="020F0502020204030204" pitchFamily="34" charset="0"/>
                <a:cs typeface="Calibri" panose="020F0502020204030204" pitchFamily="34" charset="0"/>
              </a:rPr>
              <a:t> Nicholas Institute Report. NI R11-04. Retrieved on May 6, 2018. From https://</a:t>
            </a:r>
            <a:r>
              <a:rPr lang="it-IT" sz="1200" dirty="0" smtClean="0">
                <a:solidFill>
                  <a:schemeClr val="tx1"/>
                </a:solidFill>
                <a:latin typeface="Calibri" panose="020F0502020204030204" pitchFamily="34" charset="0"/>
                <a:cs typeface="Calibri" panose="020F0502020204030204" pitchFamily="34" charset="0"/>
              </a:rPr>
              <a:t>nicholasinstitute.duke.edu/sites/default/files/publications/blue-carbon-report-paper.pdf</a:t>
            </a:r>
          </a:p>
          <a:p>
            <a:pPr marL="228600" indent="-228600">
              <a:buFont typeface="Arial"/>
              <a:buAutoNum type="arabicPeriod"/>
            </a:pPr>
            <a:r>
              <a:rPr lang="it-IT" sz="1200" dirty="0">
                <a:solidFill>
                  <a:schemeClr val="tx1"/>
                </a:solidFill>
                <a:latin typeface="Calibri" panose="020F0502020204030204" pitchFamily="34" charset="0"/>
                <a:cs typeface="Calibri" panose="020F0502020204030204" pitchFamily="34" charset="0"/>
              </a:rPr>
              <a:t>Watson, T., R., Noble, Bolin, B. (2000). </a:t>
            </a:r>
            <a:r>
              <a:rPr lang="it-IT" sz="1200" i="1" dirty="0">
                <a:solidFill>
                  <a:schemeClr val="tx1"/>
                </a:solidFill>
                <a:latin typeface="Calibri" panose="020F0502020204030204" pitchFamily="34" charset="0"/>
                <a:cs typeface="Calibri" panose="020F0502020204030204" pitchFamily="34" charset="0"/>
              </a:rPr>
              <a:t>Land use, land-use change and forestry. </a:t>
            </a:r>
            <a:r>
              <a:rPr lang="it-IT" sz="1200" dirty="0">
                <a:solidFill>
                  <a:schemeClr val="tx1"/>
                </a:solidFill>
                <a:latin typeface="Calibri" panose="020F0502020204030204" pitchFamily="34" charset="0"/>
                <a:cs typeface="Calibri" panose="020F0502020204030204" pitchFamily="34" charset="0"/>
              </a:rPr>
              <a:t>Intergovernmental Panel on Climate Change.</a:t>
            </a:r>
          </a:p>
          <a:p>
            <a:pPr marL="228600" lvl="0" indent="-228600">
              <a:buAutoNum type="arabicPeriod"/>
            </a:pPr>
            <a:r>
              <a:rPr lang="it-IT" sz="1200" dirty="0">
                <a:latin typeface="Calibri" panose="020F0502020204030204" pitchFamily="34" charset="0"/>
                <a:cs typeface="Calibri" panose="020F0502020204030204" pitchFamily="34" charset="0"/>
              </a:rPr>
              <a:t>European Commsion (2007). </a:t>
            </a:r>
            <a:r>
              <a:rPr lang="it-IT" sz="1200" i="1" dirty="0">
                <a:latin typeface="Calibri" panose="020F0502020204030204" pitchFamily="34" charset="0"/>
                <a:cs typeface="Calibri" panose="020F0502020204030204" pitchFamily="34" charset="0"/>
              </a:rPr>
              <a:t>Interpretation Manual of European Union Habitats‐EUR27.</a:t>
            </a:r>
          </a:p>
          <a:p>
            <a:pPr marL="228600" lvl="0" indent="-228600">
              <a:buAutoNum type="arabicPeriod"/>
            </a:pPr>
            <a:r>
              <a:rPr lang="it-IT" sz="1200" dirty="0">
                <a:latin typeface="Calibri" panose="020F0502020204030204" pitchFamily="34" charset="0"/>
                <a:cs typeface="Calibri" panose="020F0502020204030204" pitchFamily="34" charset="0"/>
              </a:rPr>
              <a:t>Van Belzen, J., Bou-+ma. T., Skov, M. Zhang, L., Yuan, L. (n.d.). </a:t>
            </a:r>
            <a:r>
              <a:rPr lang="it-IT" sz="1200" i="1" dirty="0">
                <a:latin typeface="Calibri" panose="020F0502020204030204" pitchFamily="34" charset="0"/>
                <a:cs typeface="Calibri" panose="020F0502020204030204" pitchFamily="34" charset="0"/>
              </a:rPr>
              <a:t>Salt Marsh in Europe and Temporal variability</a:t>
            </a:r>
            <a:r>
              <a:rPr lang="it-IT" sz="1200" dirty="0">
                <a:latin typeface="Calibri" panose="020F0502020204030204" pitchFamily="34" charset="0"/>
                <a:cs typeface="Calibri" panose="020F0502020204030204" pitchFamily="34" charset="0"/>
              </a:rPr>
              <a:t>. Retrieved from: coastalwiki.org.</a:t>
            </a:r>
          </a:p>
          <a:p>
            <a:pPr marL="228600" lvl="0" indent="-228600">
              <a:buAutoNum type="arabicPeriod"/>
            </a:pPr>
            <a:r>
              <a:rPr lang="it-IT" sz="1200" dirty="0">
                <a:latin typeface="Calibri" panose="020F0502020204030204" pitchFamily="34" charset="0"/>
                <a:cs typeface="Calibri" panose="020F0502020204030204" pitchFamily="34" charset="0"/>
              </a:rPr>
              <a:t>Natura 2000 (December, 2008). </a:t>
            </a:r>
            <a:r>
              <a:rPr lang="it-IT" sz="1200" i="1" dirty="0">
                <a:latin typeface="Calibri" panose="020F0502020204030204" pitchFamily="34" charset="0"/>
                <a:cs typeface="Calibri" panose="020F0502020204030204" pitchFamily="34" charset="0"/>
              </a:rPr>
              <a:t>H1130.</a:t>
            </a:r>
            <a:r>
              <a:rPr lang="it-IT" sz="1200" dirty="0">
                <a:latin typeface="Calibri" panose="020F0502020204030204" pitchFamily="34" charset="0"/>
                <a:cs typeface="Calibri" panose="020F0502020204030204" pitchFamily="34" charset="0"/>
              </a:rPr>
              <a:t> Retrieved form https://</a:t>
            </a:r>
            <a:r>
              <a:rPr lang="it-IT" sz="1200" dirty="0" smtClean="0">
                <a:latin typeface="Calibri" panose="020F0502020204030204" pitchFamily="34" charset="0"/>
                <a:cs typeface="Calibri" panose="020F0502020204030204" pitchFamily="34" charset="0"/>
              </a:rPr>
              <a:t>www.synbiosys.alterra.nl/natura2000/documenten/profielen/habitattypen/Profiel_habitattype_1130_2008.pdf</a:t>
            </a:r>
          </a:p>
          <a:p>
            <a:pPr marL="228600" lvl="0" indent="-228600">
              <a:buAutoNum type="arabicPeriod"/>
            </a:pPr>
            <a:r>
              <a:rPr lang="it-IT" sz="1200" dirty="0">
                <a:solidFill>
                  <a:schemeClr val="tx1"/>
                </a:solidFill>
                <a:latin typeface="Calibri" panose="020F0502020204030204" pitchFamily="34" charset="0"/>
                <a:cs typeface="Calibri" panose="020F0502020204030204" pitchFamily="34" charset="0"/>
              </a:rPr>
              <a:t>Brake, ter M.,C., Hobo, N., Hulskotte, J. (January 18, 2018). </a:t>
            </a:r>
            <a:r>
              <a:rPr lang="it-IT" sz="1200" i="1" dirty="0">
                <a:solidFill>
                  <a:schemeClr val="tx1"/>
                </a:solidFill>
                <a:latin typeface="Calibri" panose="020F0502020204030204" pitchFamily="34" charset="0"/>
                <a:cs typeface="Calibri" panose="020F0502020204030204" pitchFamily="34" charset="0"/>
              </a:rPr>
              <a:t>Challenging wind and waves: Linking hydrodynamic research to the maritime industry</a:t>
            </a:r>
            <a:r>
              <a:rPr lang="it-IT" sz="1200" dirty="0">
                <a:solidFill>
                  <a:schemeClr val="tx1"/>
                </a:solidFill>
                <a:latin typeface="Calibri" panose="020F0502020204030204" pitchFamily="34" charset="0"/>
                <a:cs typeface="Calibri" panose="020F0502020204030204" pitchFamily="34" charset="0"/>
              </a:rPr>
              <a:t>. </a:t>
            </a:r>
            <a:r>
              <a:rPr lang="it-IT" sz="1200" i="1" dirty="0">
                <a:solidFill>
                  <a:schemeClr val="tx1"/>
                </a:solidFill>
                <a:latin typeface="Calibri" panose="020F0502020204030204" pitchFamily="34" charset="0"/>
                <a:cs typeface="Calibri" panose="020F0502020204030204" pitchFamily="34" charset="0"/>
              </a:rPr>
              <a:t>Sea shipping emissions 2016: Netherlands continental shelf, 12-miles zone and port areas. </a:t>
            </a:r>
            <a:r>
              <a:rPr lang="it-IT" sz="1200" dirty="0">
                <a:solidFill>
                  <a:schemeClr val="tx1"/>
                </a:solidFill>
                <a:latin typeface="Calibri" panose="020F0502020204030204" pitchFamily="34" charset="0"/>
                <a:cs typeface="Calibri" panose="020F0502020204030204" pitchFamily="34" charset="0"/>
              </a:rPr>
              <a:t>Marine. Report No. 30508-1-MSCN-rev.0. Bilthoven (NL).</a:t>
            </a:r>
            <a:endParaRPr lang="it-IT" sz="1200" dirty="0">
              <a:latin typeface="Calibri" panose="020F0502020204030204" pitchFamily="34" charset="0"/>
              <a:cs typeface="Calibri" panose="020F0502020204030204" pitchFamily="34" charset="0"/>
            </a:endParaRPr>
          </a:p>
          <a:p>
            <a:pPr marL="228600" lvl="0" indent="-228600">
              <a:buAutoNum type="arabicPeriod"/>
            </a:pPr>
            <a:r>
              <a:rPr lang="it-IT" sz="1200" dirty="0" smtClean="0">
                <a:solidFill>
                  <a:schemeClr val="tx1"/>
                </a:solidFill>
                <a:latin typeface="Calibri" panose="020F0502020204030204" pitchFamily="34" charset="0"/>
                <a:cs typeface="Calibri" panose="020F0502020204030204" pitchFamily="34" charset="0"/>
              </a:rPr>
              <a:t>Ketterij, R. V., Stapersma, D., Kramers, C., &amp; Verheijen, L. (2009, November 6). </a:t>
            </a:r>
            <a:r>
              <a:rPr lang="it-IT" sz="1200" i="1" dirty="0" smtClean="0">
                <a:solidFill>
                  <a:schemeClr val="tx1"/>
                </a:solidFill>
                <a:latin typeface="Calibri" panose="020F0502020204030204" pitchFamily="34" charset="0"/>
                <a:cs typeface="Calibri" panose="020F0502020204030204" pitchFamily="34" charset="0"/>
              </a:rPr>
              <a:t>CO2 index: Matching the dredging industry’s needs with IMO legislation</a:t>
            </a:r>
            <a:r>
              <a:rPr lang="it-IT" sz="1200" dirty="0" smtClean="0">
                <a:solidFill>
                  <a:schemeClr val="tx1"/>
                </a:solidFill>
                <a:latin typeface="Calibri" panose="020F0502020204030204" pitchFamily="34" charset="0"/>
                <a:cs typeface="Calibri" panose="020F0502020204030204" pitchFamily="34" charset="0"/>
              </a:rPr>
              <a:t>. Retrieved June 5, 2018, from https://www.cedaconferences.org/documents/dredgingconference/html_page/4/p-1.3-ketterij.pdf</a:t>
            </a:r>
            <a:endParaRPr lang="it-IT" sz="1200" dirty="0">
              <a:solidFill>
                <a:schemeClr val="tx1"/>
              </a:solidFill>
              <a:latin typeface="Calibri" panose="020F0502020204030204" pitchFamily="34" charset="0"/>
              <a:ea typeface="Calibri"/>
              <a:cs typeface="Calibri" panose="020F0502020204030204" pitchFamily="34" charset="0"/>
              <a:sym typeface="Calibri"/>
            </a:endParaRPr>
          </a:p>
          <a:p>
            <a:pPr marL="228600" lvl="0" indent="-228600">
              <a:buAutoNum type="arabicPeriod"/>
            </a:pPr>
            <a:r>
              <a:rPr lang="it-IT" sz="1200" dirty="0">
                <a:latin typeface="Calibri" panose="020F0502020204030204" pitchFamily="34" charset="0"/>
                <a:cs typeface="Calibri" panose="020F0502020204030204" pitchFamily="34" charset="0"/>
              </a:rPr>
              <a:t>Aerts, </a:t>
            </a:r>
            <a:r>
              <a:rPr lang="it-IT" sz="1200" dirty="0" err="1">
                <a:latin typeface="Calibri" panose="020F0502020204030204" pitchFamily="34" charset="0"/>
                <a:cs typeface="Calibri" panose="020F0502020204030204" pitchFamily="34" charset="0"/>
              </a:rPr>
              <a:t>F</a:t>
            </a:r>
            <a:r>
              <a:rPr lang="it-IT" sz="1200" dirty="0">
                <a:latin typeface="Calibri" panose="020F0502020204030204" pitchFamily="34" charset="0"/>
                <a:cs typeface="Calibri" panose="020F0502020204030204" pitchFamily="34" charset="0"/>
              </a:rPr>
              <a:t>. (2008). </a:t>
            </a:r>
            <a:r>
              <a:rPr lang="it-IT" sz="1200" i="1" dirty="0" err="1">
                <a:latin typeface="Calibri" panose="020F0502020204030204" pitchFamily="34" charset="0"/>
                <a:cs typeface="Calibri" panose="020F0502020204030204" pitchFamily="34" charset="0"/>
              </a:rPr>
              <a:t>Verruiming</a:t>
            </a:r>
            <a:r>
              <a:rPr lang="it-IT" sz="1200" i="1" dirty="0">
                <a:latin typeface="Calibri" panose="020F0502020204030204" pitchFamily="34" charset="0"/>
                <a:cs typeface="Calibri" panose="020F0502020204030204" pitchFamily="34" charset="0"/>
              </a:rPr>
              <a:t> </a:t>
            </a:r>
            <a:r>
              <a:rPr lang="it-IT" sz="1200" i="1" dirty="0" err="1">
                <a:latin typeface="Calibri" panose="020F0502020204030204" pitchFamily="34" charset="0"/>
                <a:cs typeface="Calibri" panose="020F0502020204030204" pitchFamily="34" charset="0"/>
              </a:rPr>
              <a:t>vaargeul</a:t>
            </a:r>
            <a:r>
              <a:rPr lang="it-IT" sz="1200" i="1" dirty="0">
                <a:latin typeface="Calibri" panose="020F0502020204030204" pitchFamily="34" charset="0"/>
                <a:cs typeface="Calibri" panose="020F0502020204030204" pitchFamily="34" charset="0"/>
              </a:rPr>
              <a:t> </a:t>
            </a:r>
            <a:r>
              <a:rPr lang="it-IT" sz="1200" i="1" dirty="0" err="1">
                <a:latin typeface="Calibri" panose="020F0502020204030204" pitchFamily="34" charset="0"/>
                <a:cs typeface="Calibri" panose="020F0502020204030204" pitchFamily="34" charset="0"/>
              </a:rPr>
              <a:t>Westerschelde</a:t>
            </a:r>
            <a:r>
              <a:rPr lang="it-IT" sz="1200" dirty="0">
                <a:latin typeface="Calibri" panose="020F0502020204030204" pitchFamily="34" charset="0"/>
                <a:cs typeface="Calibri" panose="020F0502020204030204" pitchFamily="34" charset="0"/>
              </a:rPr>
              <a:t>. Retrieved on June 5, 2018, from http://</a:t>
            </a:r>
            <a:r>
              <a:rPr lang="it-IT" sz="1200" dirty="0" smtClean="0">
                <a:latin typeface="Calibri" panose="020F0502020204030204" pitchFamily="34" charset="0"/>
                <a:cs typeface="Calibri" panose="020F0502020204030204" pitchFamily="34" charset="0"/>
              </a:rPr>
              <a:t>www.vnsc.eu/uploads/2011/01/ogwaanvraagverruimingvaargeulwesterschelde.pdf</a:t>
            </a:r>
            <a:endParaRPr lang="it-IT" sz="1200" dirty="0">
              <a:solidFill>
                <a:schemeClr val="tx1"/>
              </a:solidFill>
              <a:latin typeface="Calibri" panose="020F0502020204030204" pitchFamily="34" charset="0"/>
              <a:cs typeface="Calibri" panose="020F0502020204030204" pitchFamily="34" charset="0"/>
            </a:endParaRPr>
          </a:p>
          <a:p>
            <a:pPr marL="228600" lvl="0" indent="-228600">
              <a:buAutoNum type="arabicPeriod"/>
            </a:pPr>
            <a:r>
              <a:rPr lang="it-IT" sz="1200" dirty="0" smtClean="0">
                <a:solidFill>
                  <a:schemeClr val="tx1"/>
                </a:solidFill>
                <a:latin typeface="Calibri" panose="020F0502020204030204" pitchFamily="34" charset="0"/>
                <a:ea typeface="Calibri"/>
                <a:cs typeface="Calibri" panose="020F0502020204030204" pitchFamily="34" charset="0"/>
                <a:sym typeface="Calibri"/>
              </a:rPr>
              <a:t>Markets </a:t>
            </a:r>
            <a:r>
              <a:rPr lang="it-IT" sz="1200" dirty="0">
                <a:solidFill>
                  <a:schemeClr val="tx1"/>
                </a:solidFill>
                <a:latin typeface="Calibri" panose="020F0502020204030204" pitchFamily="34" charset="0"/>
                <a:ea typeface="Calibri"/>
                <a:cs typeface="Calibri" panose="020F0502020204030204" pitchFamily="34" charset="0"/>
                <a:sym typeface="Calibri"/>
              </a:rPr>
              <a:t>Insider (n.d.). </a:t>
            </a:r>
            <a:r>
              <a:rPr lang="it-IT" sz="1200" i="1" dirty="0">
                <a:solidFill>
                  <a:schemeClr val="tx1"/>
                </a:solidFill>
                <a:latin typeface="Calibri" panose="020F0502020204030204" pitchFamily="34" charset="0"/>
                <a:ea typeface="Calibri"/>
                <a:cs typeface="Calibri" panose="020F0502020204030204" pitchFamily="34" charset="0"/>
                <a:sym typeface="Calibri"/>
              </a:rPr>
              <a:t>CO2 </a:t>
            </a:r>
            <a:r>
              <a:rPr lang="it-IT" sz="1200" i="1" dirty="0" err="1">
                <a:solidFill>
                  <a:schemeClr val="tx1"/>
                </a:solidFill>
                <a:latin typeface="Calibri" panose="020F0502020204030204" pitchFamily="34" charset="0"/>
                <a:ea typeface="Calibri"/>
                <a:cs typeface="Calibri" panose="020F0502020204030204" pitchFamily="34" charset="0"/>
                <a:sym typeface="Calibri"/>
              </a:rPr>
              <a:t>European</a:t>
            </a:r>
            <a:r>
              <a:rPr lang="it-IT" sz="1200" i="1" dirty="0">
                <a:solidFill>
                  <a:schemeClr val="tx1"/>
                </a:solidFill>
                <a:latin typeface="Calibri" panose="020F0502020204030204" pitchFamily="34" charset="0"/>
                <a:ea typeface="Calibri"/>
                <a:cs typeface="Calibri" panose="020F0502020204030204" pitchFamily="34" charset="0"/>
                <a:sym typeface="Calibri"/>
              </a:rPr>
              <a:t> </a:t>
            </a:r>
            <a:r>
              <a:rPr lang="it-IT" sz="1200" i="1" dirty="0" err="1">
                <a:solidFill>
                  <a:schemeClr val="tx1"/>
                </a:solidFill>
                <a:latin typeface="Calibri" panose="020F0502020204030204" pitchFamily="34" charset="0"/>
                <a:ea typeface="Calibri"/>
                <a:cs typeface="Calibri" panose="020F0502020204030204" pitchFamily="34" charset="0"/>
                <a:sym typeface="Calibri"/>
              </a:rPr>
              <a:t>Emission</a:t>
            </a:r>
            <a:r>
              <a:rPr lang="it-IT" sz="1200" i="1" dirty="0">
                <a:solidFill>
                  <a:schemeClr val="tx1"/>
                </a:solidFill>
                <a:latin typeface="Calibri" panose="020F0502020204030204" pitchFamily="34" charset="0"/>
                <a:ea typeface="Calibri"/>
                <a:cs typeface="Calibri" panose="020F0502020204030204" pitchFamily="34" charset="0"/>
                <a:sym typeface="Calibri"/>
              </a:rPr>
              <a:t> </a:t>
            </a:r>
            <a:r>
              <a:rPr lang="it-IT" sz="1200" i="1" dirty="0" err="1">
                <a:solidFill>
                  <a:schemeClr val="tx1"/>
                </a:solidFill>
                <a:latin typeface="Calibri" panose="020F0502020204030204" pitchFamily="34" charset="0"/>
                <a:ea typeface="Calibri"/>
                <a:cs typeface="Calibri" panose="020F0502020204030204" pitchFamily="34" charset="0"/>
                <a:sym typeface="Calibri"/>
              </a:rPr>
              <a:t>Allowances</a:t>
            </a:r>
            <a:r>
              <a:rPr lang="it-IT" sz="1200" i="1" dirty="0">
                <a:solidFill>
                  <a:schemeClr val="tx1"/>
                </a:solidFill>
                <a:latin typeface="Calibri" panose="020F0502020204030204" pitchFamily="34" charset="0"/>
                <a:ea typeface="Calibri"/>
                <a:cs typeface="Calibri" panose="020F0502020204030204" pitchFamily="34" charset="0"/>
                <a:sym typeface="Calibri"/>
              </a:rPr>
              <a:t>. </a:t>
            </a:r>
            <a:r>
              <a:rPr lang="it-IT" sz="1200" dirty="0" err="1">
                <a:solidFill>
                  <a:schemeClr val="tx1"/>
                </a:solidFill>
                <a:latin typeface="Calibri" panose="020F0502020204030204" pitchFamily="34" charset="0"/>
                <a:ea typeface="Calibri"/>
                <a:cs typeface="Calibri" panose="020F0502020204030204" pitchFamily="34" charset="0"/>
                <a:sym typeface="Calibri"/>
              </a:rPr>
              <a:t>Retrieved</a:t>
            </a:r>
            <a:r>
              <a:rPr lang="it-IT" sz="1200" dirty="0">
                <a:solidFill>
                  <a:schemeClr val="tx1"/>
                </a:solidFill>
                <a:latin typeface="Calibri" panose="020F0502020204030204" pitchFamily="34" charset="0"/>
                <a:ea typeface="Calibri"/>
                <a:cs typeface="Calibri" panose="020F0502020204030204" pitchFamily="34" charset="0"/>
                <a:sym typeface="Calibri"/>
              </a:rPr>
              <a:t> on </a:t>
            </a:r>
            <a:r>
              <a:rPr lang="it-IT" sz="1200" dirty="0" err="1">
                <a:solidFill>
                  <a:schemeClr val="tx1"/>
                </a:solidFill>
                <a:latin typeface="Calibri" panose="020F0502020204030204" pitchFamily="34" charset="0"/>
                <a:ea typeface="Calibri"/>
                <a:cs typeface="Calibri" panose="020F0502020204030204" pitchFamily="34" charset="0"/>
                <a:sym typeface="Calibri"/>
              </a:rPr>
              <a:t>June</a:t>
            </a:r>
            <a:r>
              <a:rPr lang="it-IT" sz="1200" dirty="0">
                <a:solidFill>
                  <a:schemeClr val="tx1"/>
                </a:solidFill>
                <a:latin typeface="Calibri" panose="020F0502020204030204" pitchFamily="34" charset="0"/>
                <a:ea typeface="Calibri"/>
                <a:cs typeface="Calibri" panose="020F0502020204030204" pitchFamily="34" charset="0"/>
                <a:sym typeface="Calibri"/>
              </a:rPr>
              <a:t> 8, 2018, from http://markets.businessinsider.com/commodities/co2-emissionsrechte</a:t>
            </a:r>
          </a:p>
          <a:p>
            <a:pPr lvl="0"/>
            <a:endParaRPr sz="1200" dirty="0">
              <a:solidFill>
                <a:srgbClr val="548135"/>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GB" sz="1200" b="1" dirty="0">
                <a:solidFill>
                  <a:srgbClr val="548135"/>
                </a:solidFill>
                <a:latin typeface="Calibri" panose="020F0502020204030204" pitchFamily="34" charset="0"/>
                <a:ea typeface="Calibri"/>
                <a:cs typeface="Calibri" panose="020F0502020204030204" pitchFamily="34" charset="0"/>
                <a:sym typeface="Calibri"/>
              </a:rPr>
              <a:t> </a:t>
            </a:r>
            <a:endParaRPr sz="1200" b="1" dirty="0">
              <a:solidFill>
                <a:srgbClr val="C55A1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4000" b="1" dirty="0">
              <a:solidFill>
                <a:srgbClr val="C55A11"/>
              </a:solidFill>
              <a:latin typeface="Calibri"/>
              <a:ea typeface="Calibri"/>
              <a:cs typeface="Calibri"/>
              <a:sym typeface="Calibri"/>
            </a:endParaRPr>
          </a:p>
        </p:txBody>
      </p:sp>
      <p:sp>
        <p:nvSpPr>
          <p:cNvPr id="271" name="Shape 271"/>
          <p:cNvSpPr/>
          <p:nvPr/>
        </p:nvSpPr>
        <p:spPr>
          <a:xfrm>
            <a:off x="6040434" y="41365191"/>
            <a:ext cx="1110362" cy="1085255"/>
          </a:xfrm>
          <a:prstGeom prst="ellipse">
            <a:avLst/>
          </a:prstGeom>
          <a:blipFill rotWithShape="1">
            <a:blip r:embed="rId11">
              <a:alphaModFix/>
            </a:blip>
            <a:stretch>
              <a:fillRect/>
            </a:stretch>
          </a:blipFill>
          <a:ln w="31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272" name="Shape 272"/>
          <p:cNvSpPr txBox="1"/>
          <p:nvPr/>
        </p:nvSpPr>
        <p:spPr>
          <a:xfrm>
            <a:off x="6952405" y="41614167"/>
            <a:ext cx="291893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Pjotr </a:t>
            </a:r>
            <a:r>
              <a:rPr lang="en-GB" sz="3200" dirty="0" err="1">
                <a:solidFill>
                  <a:schemeClr val="dk1"/>
                </a:solidFill>
                <a:latin typeface="Calibri"/>
                <a:ea typeface="Calibri"/>
                <a:cs typeface="Calibri"/>
                <a:sym typeface="Calibri"/>
              </a:rPr>
              <a:t>Carelse</a:t>
            </a:r>
            <a:endParaRPr sz="32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273" name="Shape 273"/>
          <p:cNvSpPr/>
          <p:nvPr/>
        </p:nvSpPr>
        <p:spPr>
          <a:xfrm>
            <a:off x="10787798" y="41416362"/>
            <a:ext cx="1088768" cy="1112936"/>
          </a:xfrm>
          <a:prstGeom prst="ellipse">
            <a:avLst/>
          </a:prstGeom>
          <a:blipFill dpi="0" rotWithShape="1">
            <a:blip r:embed="rId12">
              <a:extLst>
                <a:ext uri="{28A0092B-C50C-407E-A947-70E740481C1C}">
                  <a14:useLocalDpi xmlns:a14="http://schemas.microsoft.com/office/drawing/2010/main" val="0"/>
                </a:ext>
              </a:extLst>
            </a:blip>
            <a:srcRect/>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277" name="Shape 277"/>
          <p:cNvSpPr/>
          <p:nvPr/>
        </p:nvSpPr>
        <p:spPr>
          <a:xfrm>
            <a:off x="10782828" y="29183145"/>
            <a:ext cx="18672317" cy="396390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274" name="Shape 274"/>
          <p:cNvSpPr txBox="1"/>
          <p:nvPr/>
        </p:nvSpPr>
        <p:spPr>
          <a:xfrm>
            <a:off x="11937362" y="41678836"/>
            <a:ext cx="2548326" cy="5693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100" dirty="0">
                <a:solidFill>
                  <a:schemeClr val="dk1"/>
                </a:solidFill>
                <a:latin typeface="Calibri"/>
                <a:ea typeface="Calibri"/>
                <a:cs typeface="Calibri"/>
                <a:sym typeface="Calibri"/>
              </a:rPr>
              <a:t>Yoni </a:t>
            </a:r>
            <a:r>
              <a:rPr lang="en-GB" sz="3100" dirty="0" err="1">
                <a:solidFill>
                  <a:schemeClr val="dk1"/>
                </a:solidFill>
                <a:latin typeface="Calibri"/>
                <a:ea typeface="Calibri"/>
                <a:cs typeface="Calibri"/>
                <a:sym typeface="Calibri"/>
              </a:rPr>
              <a:t>Mol</a:t>
            </a:r>
            <a:endParaRPr sz="3100" dirty="0">
              <a:solidFill>
                <a:schemeClr val="dk1"/>
              </a:solidFill>
              <a:latin typeface="Calibri"/>
              <a:ea typeface="Calibri"/>
              <a:cs typeface="Calibri"/>
              <a:sym typeface="Calibri"/>
            </a:endParaRPr>
          </a:p>
        </p:txBody>
      </p:sp>
      <p:grpSp>
        <p:nvGrpSpPr>
          <p:cNvPr id="2" name="Group 1"/>
          <p:cNvGrpSpPr/>
          <p:nvPr/>
        </p:nvGrpSpPr>
        <p:grpSpPr>
          <a:xfrm>
            <a:off x="10815860" y="10020438"/>
            <a:ext cx="18639286" cy="5428029"/>
            <a:chOff x="1705499" y="27432025"/>
            <a:chExt cx="18651000" cy="5617838"/>
          </a:xfrm>
        </p:grpSpPr>
        <p:sp>
          <p:nvSpPr>
            <p:cNvPr id="212" name="Shape 212"/>
            <p:cNvSpPr/>
            <p:nvPr/>
          </p:nvSpPr>
          <p:spPr>
            <a:xfrm>
              <a:off x="1705499" y="27432025"/>
              <a:ext cx="18651000" cy="56154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pic>
          <p:nvPicPr>
            <p:cNvPr id="213" name="Shape 213" descr="Related image"/>
            <p:cNvPicPr preferRelativeResize="0"/>
            <p:nvPr/>
          </p:nvPicPr>
          <p:blipFill rotWithShape="1">
            <a:blip r:embed="rId13">
              <a:alphaModFix/>
            </a:blip>
            <a:srcRect/>
            <a:stretch/>
          </p:blipFill>
          <p:spPr>
            <a:xfrm rot="3674440">
              <a:off x="11022352" y="28243958"/>
              <a:ext cx="629823" cy="449874"/>
            </a:xfrm>
            <a:prstGeom prst="rect">
              <a:avLst/>
            </a:prstGeom>
            <a:noFill/>
            <a:ln>
              <a:noFill/>
            </a:ln>
          </p:spPr>
        </p:pic>
        <p:pic>
          <p:nvPicPr>
            <p:cNvPr id="215" name="Shape 215" descr="Related image"/>
            <p:cNvPicPr preferRelativeResize="0"/>
            <p:nvPr/>
          </p:nvPicPr>
          <p:blipFill rotWithShape="1">
            <a:blip r:embed="rId14">
              <a:alphaModFix/>
            </a:blip>
            <a:srcRect/>
            <a:stretch/>
          </p:blipFill>
          <p:spPr>
            <a:xfrm>
              <a:off x="11112459" y="28034281"/>
              <a:ext cx="692606" cy="702725"/>
            </a:xfrm>
            <a:prstGeom prst="rect">
              <a:avLst/>
            </a:prstGeom>
            <a:noFill/>
            <a:ln>
              <a:noFill/>
            </a:ln>
          </p:spPr>
        </p:pic>
        <p:pic>
          <p:nvPicPr>
            <p:cNvPr id="216" name="Shape 216" descr="Related image"/>
            <p:cNvPicPr preferRelativeResize="0"/>
            <p:nvPr/>
          </p:nvPicPr>
          <p:blipFill rotWithShape="1">
            <a:blip r:embed="rId14">
              <a:alphaModFix/>
            </a:blip>
            <a:srcRect/>
            <a:stretch/>
          </p:blipFill>
          <p:spPr>
            <a:xfrm>
              <a:off x="11469975" y="27933200"/>
              <a:ext cx="692606" cy="702725"/>
            </a:xfrm>
            <a:prstGeom prst="rect">
              <a:avLst/>
            </a:prstGeom>
            <a:noFill/>
            <a:ln>
              <a:noFill/>
            </a:ln>
          </p:spPr>
        </p:pic>
        <p:pic>
          <p:nvPicPr>
            <p:cNvPr id="218" name="Shape 218" descr="Image result for limonium carolinianum"/>
            <p:cNvPicPr preferRelativeResize="0"/>
            <p:nvPr/>
          </p:nvPicPr>
          <p:blipFill rotWithShape="1">
            <a:blip r:embed="rId15">
              <a:alphaModFix/>
            </a:blip>
            <a:srcRect/>
            <a:stretch/>
          </p:blipFill>
          <p:spPr>
            <a:xfrm rot="20594354">
              <a:off x="10671996" y="28231719"/>
              <a:ext cx="523124" cy="477169"/>
            </a:xfrm>
            <a:prstGeom prst="rect">
              <a:avLst/>
            </a:prstGeom>
            <a:noFill/>
            <a:ln>
              <a:noFill/>
            </a:ln>
          </p:spPr>
        </p:pic>
        <p:pic>
          <p:nvPicPr>
            <p:cNvPr id="217" name="Shape 217" descr="Related image"/>
            <p:cNvPicPr preferRelativeResize="0"/>
            <p:nvPr/>
          </p:nvPicPr>
          <p:blipFill rotWithShape="1">
            <a:blip r:embed="rId14">
              <a:alphaModFix/>
            </a:blip>
            <a:srcRect/>
            <a:stretch/>
          </p:blipFill>
          <p:spPr>
            <a:xfrm>
              <a:off x="11323539" y="27980157"/>
              <a:ext cx="692606" cy="702725"/>
            </a:xfrm>
            <a:prstGeom prst="rect">
              <a:avLst/>
            </a:prstGeom>
            <a:noFill/>
            <a:ln>
              <a:noFill/>
            </a:ln>
          </p:spPr>
        </p:pic>
        <p:pic>
          <p:nvPicPr>
            <p:cNvPr id="219" name="Shape 219" descr="Image result for iva frutescens"/>
            <p:cNvPicPr preferRelativeResize="0"/>
            <p:nvPr/>
          </p:nvPicPr>
          <p:blipFill rotWithShape="1">
            <a:blip r:embed="rId16">
              <a:alphaModFix/>
            </a:blip>
            <a:srcRect/>
            <a:stretch/>
          </p:blipFill>
          <p:spPr>
            <a:xfrm rot="20624885">
              <a:off x="9755690" y="28412163"/>
              <a:ext cx="549283" cy="706913"/>
            </a:xfrm>
            <a:prstGeom prst="rect">
              <a:avLst/>
            </a:prstGeom>
            <a:noFill/>
            <a:ln>
              <a:noFill/>
            </a:ln>
          </p:spPr>
        </p:pic>
        <p:grpSp>
          <p:nvGrpSpPr>
            <p:cNvPr id="220" name="Shape 220"/>
            <p:cNvGrpSpPr/>
            <p:nvPr/>
          </p:nvGrpSpPr>
          <p:grpSpPr>
            <a:xfrm>
              <a:off x="1957236" y="28339832"/>
              <a:ext cx="11551813" cy="3857438"/>
              <a:chOff x="838200" y="1834679"/>
              <a:chExt cx="12384020" cy="3857438"/>
            </a:xfrm>
          </p:grpSpPr>
          <p:cxnSp>
            <p:nvCxnSpPr>
              <p:cNvPr id="221" name="Shape 221"/>
              <p:cNvCxnSpPr/>
              <p:nvPr/>
            </p:nvCxnSpPr>
            <p:spPr>
              <a:xfrm rot="10800000" flipH="1">
                <a:off x="838200" y="5057193"/>
                <a:ext cx="1923661" cy="503852"/>
              </a:xfrm>
              <a:prstGeom prst="straightConnector1">
                <a:avLst/>
              </a:prstGeom>
              <a:noFill/>
              <a:ln w="76200" cap="flat" cmpd="sng">
                <a:solidFill>
                  <a:srgbClr val="7030A0"/>
                </a:solidFill>
                <a:prstDash val="solid"/>
                <a:miter lim="800000"/>
                <a:headEnd type="none" w="sm" len="sm"/>
                <a:tailEnd type="none" w="sm" len="sm"/>
              </a:ln>
            </p:spPr>
          </p:cxnSp>
          <p:cxnSp>
            <p:nvCxnSpPr>
              <p:cNvPr id="222" name="Shape 222"/>
              <p:cNvCxnSpPr/>
              <p:nvPr/>
            </p:nvCxnSpPr>
            <p:spPr>
              <a:xfrm rot="10800000" flipH="1">
                <a:off x="2761861" y="2988082"/>
                <a:ext cx="5705546" cy="2069115"/>
              </a:xfrm>
              <a:prstGeom prst="straightConnector1">
                <a:avLst/>
              </a:prstGeom>
              <a:noFill/>
              <a:ln w="76200" cap="flat" cmpd="sng">
                <a:solidFill>
                  <a:srgbClr val="0070C0"/>
                </a:solidFill>
                <a:prstDash val="solid"/>
                <a:miter lim="800000"/>
                <a:headEnd type="none" w="sm" len="sm"/>
                <a:tailEnd type="none" w="sm" len="sm"/>
              </a:ln>
            </p:spPr>
          </p:cxnSp>
          <p:sp>
            <p:nvSpPr>
              <p:cNvPr id="223" name="Shape 223"/>
              <p:cNvSpPr txBox="1"/>
              <p:nvPr/>
            </p:nvSpPr>
            <p:spPr>
              <a:xfrm rot="-857754">
                <a:off x="1169436" y="5107342"/>
                <a:ext cx="253792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rgbClr val="7030A0"/>
                    </a:solidFill>
                    <a:latin typeface="Calibri"/>
                    <a:ea typeface="Calibri"/>
                    <a:cs typeface="Calibri"/>
                    <a:sym typeface="Calibri"/>
                  </a:rPr>
                  <a:t>mudflat</a:t>
                </a:r>
                <a:endParaRPr/>
              </a:p>
            </p:txBody>
          </p:sp>
          <p:sp>
            <p:nvSpPr>
              <p:cNvPr id="224" name="Shape 224"/>
              <p:cNvSpPr txBox="1"/>
              <p:nvPr/>
            </p:nvSpPr>
            <p:spPr>
              <a:xfrm>
                <a:off x="11086604" y="4875642"/>
                <a:ext cx="1751682" cy="3901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MLW: -144 cm</a:t>
                </a:r>
                <a:endParaRPr sz="1800" dirty="0">
                  <a:solidFill>
                    <a:schemeClr val="dk1"/>
                  </a:solidFill>
                  <a:latin typeface="Calibri"/>
                  <a:ea typeface="Calibri"/>
                  <a:cs typeface="Calibri"/>
                  <a:sym typeface="Calibri"/>
                </a:endParaRPr>
              </a:p>
            </p:txBody>
          </p:sp>
          <p:sp>
            <p:nvSpPr>
              <p:cNvPr id="226" name="Shape 226"/>
              <p:cNvSpPr txBox="1"/>
              <p:nvPr/>
            </p:nvSpPr>
            <p:spPr>
              <a:xfrm>
                <a:off x="11086697" y="3713322"/>
                <a:ext cx="2135523" cy="3475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MHWS: 207 cm</a:t>
                </a:r>
                <a:endParaRPr sz="1800" dirty="0">
                  <a:solidFill>
                    <a:schemeClr val="dk1"/>
                  </a:solidFill>
                  <a:latin typeface="Calibri"/>
                  <a:ea typeface="Calibri"/>
                  <a:cs typeface="Calibri"/>
                  <a:sym typeface="Calibri"/>
                </a:endParaRPr>
              </a:p>
            </p:txBody>
          </p:sp>
          <p:sp>
            <p:nvSpPr>
              <p:cNvPr id="227" name="Shape 227"/>
              <p:cNvSpPr txBox="1"/>
              <p:nvPr/>
            </p:nvSpPr>
            <p:spPr>
              <a:xfrm>
                <a:off x="11055992" y="2861029"/>
                <a:ext cx="1536441" cy="3166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HAT: 244 cm </a:t>
                </a:r>
                <a:endParaRPr sz="1800" dirty="0">
                  <a:solidFill>
                    <a:schemeClr val="dk1"/>
                  </a:solidFill>
                  <a:latin typeface="Calibri"/>
                  <a:ea typeface="Calibri"/>
                  <a:cs typeface="Calibri"/>
                  <a:sym typeface="Calibri"/>
                </a:endParaRPr>
              </a:p>
            </p:txBody>
          </p:sp>
          <p:sp>
            <p:nvSpPr>
              <p:cNvPr id="228" name="Shape 228"/>
              <p:cNvSpPr txBox="1"/>
              <p:nvPr/>
            </p:nvSpPr>
            <p:spPr>
              <a:xfrm rot="-1105089">
                <a:off x="2948472" y="4499825"/>
                <a:ext cx="253792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70C0"/>
                    </a:solidFill>
                    <a:latin typeface="Calibri"/>
                    <a:ea typeface="Calibri"/>
                    <a:cs typeface="Calibri"/>
                    <a:sym typeface="Calibri"/>
                  </a:rPr>
                  <a:t>Pioneer zone</a:t>
                </a:r>
                <a:endParaRPr dirty="0"/>
              </a:p>
            </p:txBody>
          </p:sp>
          <p:sp>
            <p:nvSpPr>
              <p:cNvPr id="229" name="Shape 229"/>
              <p:cNvSpPr txBox="1"/>
              <p:nvPr/>
            </p:nvSpPr>
            <p:spPr>
              <a:xfrm rot="-1105089">
                <a:off x="5294122" y="3868334"/>
                <a:ext cx="1272866"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70C0"/>
                    </a:solidFill>
                    <a:latin typeface="Calibri"/>
                    <a:ea typeface="Calibri"/>
                    <a:cs typeface="Calibri"/>
                    <a:sym typeface="Calibri"/>
                  </a:rPr>
                  <a:t>Lower </a:t>
                </a:r>
                <a:endParaRPr dirty="0"/>
              </a:p>
              <a:p>
                <a:pPr marL="0" marR="0" lvl="0" indent="0" algn="l" rtl="0">
                  <a:spcBef>
                    <a:spcPts val="0"/>
                  </a:spcBef>
                  <a:spcAft>
                    <a:spcPts val="0"/>
                  </a:spcAft>
                  <a:buNone/>
                </a:pPr>
                <a:r>
                  <a:rPr lang="en-GB" sz="2800" b="1" dirty="0">
                    <a:solidFill>
                      <a:srgbClr val="0070C0"/>
                    </a:solidFill>
                    <a:latin typeface="Calibri"/>
                    <a:ea typeface="Calibri"/>
                    <a:cs typeface="Calibri"/>
                    <a:sym typeface="Calibri"/>
                  </a:rPr>
                  <a:t>Marsh</a:t>
                </a:r>
                <a:endParaRPr dirty="0"/>
              </a:p>
            </p:txBody>
          </p:sp>
          <p:sp>
            <p:nvSpPr>
              <p:cNvPr id="230" name="Shape 230"/>
              <p:cNvSpPr txBox="1"/>
              <p:nvPr/>
            </p:nvSpPr>
            <p:spPr>
              <a:xfrm rot="-1105038">
                <a:off x="6917256" y="3188295"/>
                <a:ext cx="2155503" cy="953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70C0"/>
                    </a:solidFill>
                    <a:latin typeface="Calibri"/>
                    <a:ea typeface="Calibri"/>
                    <a:cs typeface="Calibri"/>
                    <a:sym typeface="Calibri"/>
                  </a:rPr>
                  <a:t>Middle </a:t>
                </a:r>
                <a:endParaRPr dirty="0"/>
              </a:p>
              <a:p>
                <a:pPr marL="0" marR="0" lvl="0" indent="0" algn="l" rtl="0">
                  <a:spcBef>
                    <a:spcPts val="0"/>
                  </a:spcBef>
                  <a:spcAft>
                    <a:spcPts val="0"/>
                  </a:spcAft>
                  <a:buNone/>
                </a:pPr>
                <a:r>
                  <a:rPr lang="en-GB" sz="2800" b="1" dirty="0">
                    <a:solidFill>
                      <a:srgbClr val="0070C0"/>
                    </a:solidFill>
                    <a:latin typeface="Calibri"/>
                    <a:ea typeface="Calibri"/>
                    <a:cs typeface="Calibri"/>
                    <a:sym typeface="Calibri"/>
                  </a:rPr>
                  <a:t>Marsh</a:t>
                </a:r>
                <a:endParaRPr dirty="0"/>
              </a:p>
            </p:txBody>
          </p:sp>
          <p:sp>
            <p:nvSpPr>
              <p:cNvPr id="232" name="Shape 232"/>
              <p:cNvSpPr txBox="1"/>
              <p:nvPr/>
            </p:nvSpPr>
            <p:spPr>
              <a:xfrm rot="-1105089">
                <a:off x="9709326" y="2302294"/>
                <a:ext cx="1272866" cy="95410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B0F0"/>
                    </a:solidFill>
                    <a:latin typeface="Calibri"/>
                    <a:ea typeface="Calibri"/>
                    <a:cs typeface="Calibri"/>
                    <a:sym typeface="Calibri"/>
                  </a:rPr>
                  <a:t>Upper</a:t>
                </a:r>
                <a:endParaRPr dirty="0"/>
              </a:p>
              <a:p>
                <a:pPr marL="0" marR="0" lvl="0" indent="0" algn="l" rtl="0">
                  <a:spcBef>
                    <a:spcPts val="0"/>
                  </a:spcBef>
                  <a:spcAft>
                    <a:spcPts val="0"/>
                  </a:spcAft>
                  <a:buNone/>
                </a:pPr>
                <a:r>
                  <a:rPr lang="en-GB" sz="2800" b="1" dirty="0">
                    <a:solidFill>
                      <a:srgbClr val="00B0F0"/>
                    </a:solidFill>
                    <a:latin typeface="Calibri"/>
                    <a:ea typeface="Calibri"/>
                    <a:cs typeface="Calibri"/>
                    <a:sym typeface="Calibri"/>
                  </a:rPr>
                  <a:t>Marsh</a:t>
                </a:r>
                <a:endParaRPr dirty="0"/>
              </a:p>
            </p:txBody>
          </p:sp>
          <p:cxnSp>
            <p:nvCxnSpPr>
              <p:cNvPr id="231" name="Shape 231"/>
              <p:cNvCxnSpPr>
                <a:cxnSpLocks/>
              </p:cNvCxnSpPr>
              <p:nvPr/>
            </p:nvCxnSpPr>
            <p:spPr>
              <a:xfrm flipV="1">
                <a:off x="8487548" y="3047377"/>
                <a:ext cx="2548701" cy="11959"/>
              </a:xfrm>
              <a:prstGeom prst="straightConnector1">
                <a:avLst/>
              </a:prstGeom>
              <a:noFill/>
              <a:ln w="9525" cap="flat" cmpd="sng">
                <a:solidFill>
                  <a:schemeClr val="dk1">
                    <a:alpha val="53725"/>
                  </a:schemeClr>
                </a:solidFill>
                <a:prstDash val="dash"/>
                <a:miter lim="800000"/>
                <a:headEnd type="none" w="sm" len="sm"/>
                <a:tailEnd type="none" w="sm" len="sm"/>
              </a:ln>
            </p:spPr>
          </p:cxnSp>
          <p:cxnSp>
            <p:nvCxnSpPr>
              <p:cNvPr id="233" name="Shape 233"/>
              <p:cNvCxnSpPr/>
              <p:nvPr/>
            </p:nvCxnSpPr>
            <p:spPr>
              <a:xfrm rot="10800000" flipH="1">
                <a:off x="2839414" y="5089030"/>
                <a:ext cx="8223485" cy="17029"/>
              </a:xfrm>
              <a:prstGeom prst="straightConnector1">
                <a:avLst/>
              </a:prstGeom>
              <a:noFill/>
              <a:ln w="9525" cap="flat" cmpd="sng">
                <a:solidFill>
                  <a:schemeClr val="dk1">
                    <a:alpha val="53725"/>
                  </a:schemeClr>
                </a:solidFill>
                <a:prstDash val="dash"/>
                <a:miter lim="800000"/>
                <a:headEnd type="none" w="sm" len="sm"/>
                <a:tailEnd type="none" w="sm" len="sm"/>
              </a:ln>
            </p:spPr>
          </p:cxnSp>
          <p:cxnSp>
            <p:nvCxnSpPr>
              <p:cNvPr id="234" name="Shape 234"/>
              <p:cNvCxnSpPr/>
              <p:nvPr/>
            </p:nvCxnSpPr>
            <p:spPr>
              <a:xfrm rot="10800000" flipH="1">
                <a:off x="10627566" y="1834679"/>
                <a:ext cx="1240971" cy="421089"/>
              </a:xfrm>
              <a:prstGeom prst="straightConnector1">
                <a:avLst/>
              </a:prstGeom>
              <a:noFill/>
              <a:ln w="76200" cap="flat" cmpd="sng">
                <a:solidFill>
                  <a:schemeClr val="accent6"/>
                </a:solidFill>
                <a:prstDash val="solid"/>
                <a:miter lim="800000"/>
                <a:headEnd type="none" w="sm" len="sm"/>
                <a:tailEnd type="none" w="sm" len="sm"/>
              </a:ln>
            </p:spPr>
          </p:cxnSp>
          <p:cxnSp>
            <p:nvCxnSpPr>
              <p:cNvPr id="235" name="Shape 235"/>
              <p:cNvCxnSpPr/>
              <p:nvPr/>
            </p:nvCxnSpPr>
            <p:spPr>
              <a:xfrm rot="10800000" flipH="1">
                <a:off x="8456211" y="2257981"/>
                <a:ext cx="2182140" cy="732099"/>
              </a:xfrm>
              <a:prstGeom prst="straightConnector1">
                <a:avLst/>
              </a:prstGeom>
              <a:noFill/>
              <a:ln w="76200" cap="flat" cmpd="sng">
                <a:solidFill>
                  <a:srgbClr val="00B0F0"/>
                </a:solidFill>
                <a:prstDash val="solid"/>
                <a:miter lim="800000"/>
                <a:headEnd type="none" w="sm" len="sm"/>
                <a:tailEnd type="none" w="sm" len="sm"/>
              </a:ln>
            </p:spPr>
          </p:cxnSp>
          <p:sp>
            <p:nvSpPr>
              <p:cNvPr id="225" name="Shape 225"/>
              <p:cNvSpPr txBox="1"/>
              <p:nvPr/>
            </p:nvSpPr>
            <p:spPr>
              <a:xfrm>
                <a:off x="11086697" y="4431448"/>
                <a:ext cx="1907354" cy="385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MHWN: 155 cm</a:t>
                </a:r>
                <a:endParaRPr sz="1800" dirty="0">
                  <a:solidFill>
                    <a:schemeClr val="dk1"/>
                  </a:solidFill>
                  <a:latin typeface="Calibri"/>
                  <a:ea typeface="Calibri"/>
                  <a:cs typeface="Calibri"/>
                  <a:sym typeface="Calibri"/>
                </a:endParaRPr>
              </a:p>
            </p:txBody>
          </p:sp>
        </p:grpSp>
        <p:pic>
          <p:nvPicPr>
            <p:cNvPr id="236" name="Shape 236" descr="Image result for sea grasses"/>
            <p:cNvPicPr preferRelativeResize="0"/>
            <p:nvPr/>
          </p:nvPicPr>
          <p:blipFill rotWithShape="1">
            <a:blip r:embed="rId17">
              <a:alphaModFix/>
            </a:blip>
            <a:srcRect/>
            <a:stretch/>
          </p:blipFill>
          <p:spPr>
            <a:xfrm rot="20770494">
              <a:off x="1867595" y="31635797"/>
              <a:ext cx="451588" cy="374803"/>
            </a:xfrm>
            <a:prstGeom prst="rect">
              <a:avLst/>
            </a:prstGeom>
            <a:noFill/>
            <a:ln>
              <a:noFill/>
            </a:ln>
          </p:spPr>
        </p:pic>
        <p:pic>
          <p:nvPicPr>
            <p:cNvPr id="238" name="Shape 238" descr="Image result for sea grasses"/>
            <p:cNvPicPr preferRelativeResize="0"/>
            <p:nvPr/>
          </p:nvPicPr>
          <p:blipFill rotWithShape="1">
            <a:blip r:embed="rId18">
              <a:alphaModFix/>
            </a:blip>
            <a:srcRect/>
            <a:stretch/>
          </p:blipFill>
          <p:spPr>
            <a:xfrm rot="20770494">
              <a:off x="2269438" y="31415191"/>
              <a:ext cx="556009" cy="461470"/>
            </a:xfrm>
            <a:prstGeom prst="rect">
              <a:avLst/>
            </a:prstGeom>
            <a:noFill/>
            <a:ln>
              <a:noFill/>
            </a:ln>
          </p:spPr>
        </p:pic>
        <p:pic>
          <p:nvPicPr>
            <p:cNvPr id="239" name="Shape 239" descr="Related image"/>
            <p:cNvPicPr preferRelativeResize="0"/>
            <p:nvPr/>
          </p:nvPicPr>
          <p:blipFill rotWithShape="1">
            <a:blip r:embed="rId19">
              <a:alphaModFix/>
            </a:blip>
            <a:srcRect/>
            <a:stretch/>
          </p:blipFill>
          <p:spPr>
            <a:xfrm rot="20420359" flipH="1">
              <a:off x="3480820" y="30146172"/>
              <a:ext cx="728258" cy="1357780"/>
            </a:xfrm>
            <a:prstGeom prst="rect">
              <a:avLst/>
            </a:prstGeom>
            <a:noFill/>
            <a:ln>
              <a:noFill/>
            </a:ln>
          </p:spPr>
        </p:pic>
        <p:pic>
          <p:nvPicPr>
            <p:cNvPr id="240" name="Shape 240" descr="Image result for sea grasses"/>
            <p:cNvPicPr preferRelativeResize="0"/>
            <p:nvPr/>
          </p:nvPicPr>
          <p:blipFill rotWithShape="1">
            <a:blip r:embed="rId17">
              <a:alphaModFix/>
            </a:blip>
            <a:srcRect/>
            <a:stretch/>
          </p:blipFill>
          <p:spPr>
            <a:xfrm rot="20770494">
              <a:off x="2784847" y="31380053"/>
              <a:ext cx="451588" cy="374803"/>
            </a:xfrm>
            <a:prstGeom prst="rect">
              <a:avLst/>
            </a:prstGeom>
            <a:noFill/>
            <a:ln>
              <a:noFill/>
            </a:ln>
          </p:spPr>
        </p:pic>
        <p:pic>
          <p:nvPicPr>
            <p:cNvPr id="241" name="Shape 241" descr="Image result for sea grasses"/>
            <p:cNvPicPr preferRelativeResize="0"/>
            <p:nvPr/>
          </p:nvPicPr>
          <p:blipFill rotWithShape="1">
            <a:blip r:embed="rId17">
              <a:alphaModFix/>
            </a:blip>
            <a:srcRect/>
            <a:stretch/>
          </p:blipFill>
          <p:spPr>
            <a:xfrm rot="20770494">
              <a:off x="3172879" y="31300479"/>
              <a:ext cx="451588" cy="374803"/>
            </a:xfrm>
            <a:prstGeom prst="rect">
              <a:avLst/>
            </a:prstGeom>
            <a:noFill/>
            <a:ln>
              <a:noFill/>
            </a:ln>
          </p:spPr>
        </p:pic>
        <p:pic>
          <p:nvPicPr>
            <p:cNvPr id="242" name="Shape 242" descr="Related image"/>
            <p:cNvPicPr preferRelativeResize="0"/>
            <p:nvPr/>
          </p:nvPicPr>
          <p:blipFill rotWithShape="1">
            <a:blip r:embed="rId20">
              <a:alphaModFix/>
            </a:blip>
            <a:srcRect/>
            <a:stretch/>
          </p:blipFill>
          <p:spPr>
            <a:xfrm rot="20420359" flipH="1">
              <a:off x="4045529" y="30177568"/>
              <a:ext cx="608100" cy="1133753"/>
            </a:xfrm>
            <a:prstGeom prst="rect">
              <a:avLst/>
            </a:prstGeom>
            <a:noFill/>
            <a:ln>
              <a:noFill/>
            </a:ln>
          </p:spPr>
        </p:pic>
        <p:pic>
          <p:nvPicPr>
            <p:cNvPr id="244" name="Shape 244" descr="Image result for puccinellia"/>
            <p:cNvPicPr preferRelativeResize="0"/>
            <p:nvPr/>
          </p:nvPicPr>
          <p:blipFill rotWithShape="1">
            <a:blip r:embed="rId21">
              <a:alphaModFix/>
            </a:blip>
            <a:srcRect/>
            <a:stretch/>
          </p:blipFill>
          <p:spPr>
            <a:xfrm rot="19505324" flipH="1">
              <a:off x="5322345" y="29581372"/>
              <a:ext cx="738339" cy="1070894"/>
            </a:xfrm>
            <a:prstGeom prst="rect">
              <a:avLst/>
            </a:prstGeom>
            <a:noFill/>
            <a:ln>
              <a:noFill/>
            </a:ln>
          </p:spPr>
        </p:pic>
        <p:pic>
          <p:nvPicPr>
            <p:cNvPr id="243" name="Shape 243" descr="Related image"/>
            <p:cNvPicPr preferRelativeResize="0"/>
            <p:nvPr/>
          </p:nvPicPr>
          <p:blipFill rotWithShape="1">
            <a:blip r:embed="rId22">
              <a:alphaModFix/>
            </a:blip>
            <a:srcRect/>
            <a:stretch/>
          </p:blipFill>
          <p:spPr>
            <a:xfrm rot="20420359" flipH="1">
              <a:off x="4471959" y="30157207"/>
              <a:ext cx="489134" cy="1052438"/>
            </a:xfrm>
            <a:prstGeom prst="rect">
              <a:avLst/>
            </a:prstGeom>
            <a:noFill/>
            <a:ln>
              <a:noFill/>
            </a:ln>
          </p:spPr>
        </p:pic>
        <p:pic>
          <p:nvPicPr>
            <p:cNvPr id="245" name="Shape 245" descr="Image result for puccinellia maritima"/>
            <p:cNvPicPr preferRelativeResize="0"/>
            <p:nvPr/>
          </p:nvPicPr>
          <p:blipFill rotWithShape="1">
            <a:blip r:embed="rId23">
              <a:alphaModFix/>
            </a:blip>
            <a:srcRect/>
            <a:stretch/>
          </p:blipFill>
          <p:spPr>
            <a:xfrm rot="20418937">
              <a:off x="5908625" y="29965478"/>
              <a:ext cx="342649" cy="591470"/>
            </a:xfrm>
            <a:prstGeom prst="rect">
              <a:avLst/>
            </a:prstGeom>
            <a:noFill/>
            <a:ln>
              <a:noFill/>
            </a:ln>
          </p:spPr>
        </p:pic>
        <p:pic>
          <p:nvPicPr>
            <p:cNvPr id="246" name="Shape 246" descr="Image result for puccinellia maritima"/>
            <p:cNvPicPr preferRelativeResize="0"/>
            <p:nvPr/>
          </p:nvPicPr>
          <p:blipFill rotWithShape="1">
            <a:blip r:embed="rId24">
              <a:alphaModFix/>
            </a:blip>
            <a:srcRect/>
            <a:stretch/>
          </p:blipFill>
          <p:spPr>
            <a:xfrm rot="20678912">
              <a:off x="6750555" y="29578662"/>
              <a:ext cx="543169" cy="727875"/>
            </a:xfrm>
            <a:prstGeom prst="rect">
              <a:avLst/>
            </a:prstGeom>
            <a:noFill/>
            <a:ln>
              <a:noFill/>
            </a:ln>
          </p:spPr>
        </p:pic>
        <p:pic>
          <p:nvPicPr>
            <p:cNvPr id="247" name="Shape 247" descr="Image result for puccinellia maritima"/>
            <p:cNvPicPr preferRelativeResize="0"/>
            <p:nvPr/>
          </p:nvPicPr>
          <p:blipFill rotWithShape="1">
            <a:blip r:embed="rId24">
              <a:alphaModFix/>
            </a:blip>
            <a:srcRect/>
            <a:stretch/>
          </p:blipFill>
          <p:spPr>
            <a:xfrm rot="20678912">
              <a:off x="6319723" y="29723425"/>
              <a:ext cx="543169" cy="727875"/>
            </a:xfrm>
            <a:prstGeom prst="rect">
              <a:avLst/>
            </a:prstGeom>
            <a:noFill/>
            <a:ln>
              <a:noFill/>
            </a:ln>
          </p:spPr>
        </p:pic>
        <p:pic>
          <p:nvPicPr>
            <p:cNvPr id="248" name="Shape 248" descr="Image result for puccinellia maritima"/>
            <p:cNvPicPr preferRelativeResize="0"/>
            <p:nvPr/>
          </p:nvPicPr>
          <p:blipFill rotWithShape="1">
            <a:blip r:embed="rId24">
              <a:alphaModFix/>
            </a:blip>
            <a:srcRect/>
            <a:stretch/>
          </p:blipFill>
          <p:spPr>
            <a:xfrm rot="20678912">
              <a:off x="6126388" y="29787090"/>
              <a:ext cx="543169" cy="727875"/>
            </a:xfrm>
            <a:prstGeom prst="rect">
              <a:avLst/>
            </a:prstGeom>
            <a:noFill/>
            <a:ln>
              <a:noFill/>
            </a:ln>
          </p:spPr>
        </p:pic>
        <p:pic>
          <p:nvPicPr>
            <p:cNvPr id="249" name="Shape 249" descr="Image result for festuca"/>
            <p:cNvPicPr preferRelativeResize="0"/>
            <p:nvPr/>
          </p:nvPicPr>
          <p:blipFill rotWithShape="1">
            <a:blip r:embed="rId25">
              <a:alphaModFix/>
            </a:blip>
            <a:srcRect b="18670"/>
            <a:stretch/>
          </p:blipFill>
          <p:spPr>
            <a:xfrm rot="20532618">
              <a:off x="6992803" y="28919633"/>
              <a:ext cx="1234063" cy="1075973"/>
            </a:xfrm>
            <a:prstGeom prst="rect">
              <a:avLst/>
            </a:prstGeom>
            <a:noFill/>
            <a:ln>
              <a:noFill/>
            </a:ln>
          </p:spPr>
        </p:pic>
        <p:pic>
          <p:nvPicPr>
            <p:cNvPr id="250" name="Shape 250" descr="Image result for juncus"/>
            <p:cNvPicPr preferRelativeResize="0"/>
            <p:nvPr/>
          </p:nvPicPr>
          <p:blipFill rotWithShape="1">
            <a:blip r:embed="rId26">
              <a:alphaModFix/>
            </a:blip>
            <a:srcRect/>
            <a:stretch/>
          </p:blipFill>
          <p:spPr>
            <a:xfrm rot="20521755">
              <a:off x="7748773" y="28742430"/>
              <a:ext cx="1837777" cy="1276724"/>
            </a:xfrm>
            <a:prstGeom prst="rect">
              <a:avLst/>
            </a:prstGeom>
            <a:noFill/>
            <a:ln>
              <a:noFill/>
            </a:ln>
          </p:spPr>
        </p:pic>
        <p:pic>
          <p:nvPicPr>
            <p:cNvPr id="251" name="Shape 251" descr="Image result for limonium carolinianum"/>
            <p:cNvPicPr preferRelativeResize="0"/>
            <p:nvPr/>
          </p:nvPicPr>
          <p:blipFill rotWithShape="1">
            <a:blip r:embed="rId27">
              <a:alphaModFix/>
            </a:blip>
            <a:srcRect/>
            <a:stretch/>
          </p:blipFill>
          <p:spPr>
            <a:xfrm rot="20594354">
              <a:off x="9071518" y="28626156"/>
              <a:ext cx="757122" cy="690611"/>
            </a:xfrm>
            <a:prstGeom prst="rect">
              <a:avLst/>
            </a:prstGeom>
            <a:noFill/>
            <a:ln>
              <a:noFill/>
            </a:ln>
          </p:spPr>
        </p:pic>
        <p:pic>
          <p:nvPicPr>
            <p:cNvPr id="252" name="Shape 252" descr="Image result for lavender"/>
            <p:cNvPicPr preferRelativeResize="0"/>
            <p:nvPr/>
          </p:nvPicPr>
          <p:blipFill rotWithShape="1">
            <a:blip r:embed="rId28">
              <a:alphaModFix/>
            </a:blip>
            <a:srcRect/>
            <a:stretch/>
          </p:blipFill>
          <p:spPr>
            <a:xfrm rot="20497409">
              <a:off x="9032051" y="28537262"/>
              <a:ext cx="2344775" cy="454801"/>
            </a:xfrm>
            <a:prstGeom prst="rect">
              <a:avLst/>
            </a:prstGeom>
            <a:noFill/>
            <a:ln>
              <a:noFill/>
            </a:ln>
          </p:spPr>
        </p:pic>
        <p:sp>
          <p:nvSpPr>
            <p:cNvPr id="253" name="Shape 253"/>
            <p:cNvSpPr txBox="1"/>
            <p:nvPr/>
          </p:nvSpPr>
          <p:spPr>
            <a:xfrm>
              <a:off x="1997131" y="32432697"/>
              <a:ext cx="25380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rgbClr val="7030A0"/>
                  </a:solidFill>
                  <a:latin typeface="Calibri"/>
                  <a:ea typeface="Calibri"/>
                  <a:cs typeface="Calibri"/>
                  <a:sym typeface="Calibri"/>
                </a:rPr>
                <a:t>SUBTIDAL</a:t>
              </a:r>
              <a:endParaRPr/>
            </a:p>
          </p:txBody>
        </p:sp>
        <p:cxnSp>
          <p:nvCxnSpPr>
            <p:cNvPr id="254" name="Shape 254"/>
            <p:cNvCxnSpPr>
              <a:cxnSpLocks/>
            </p:cNvCxnSpPr>
            <p:nvPr/>
          </p:nvCxnSpPr>
          <p:spPr>
            <a:xfrm>
              <a:off x="5447911" y="31124993"/>
              <a:ext cx="6069122" cy="0"/>
            </a:xfrm>
            <a:prstGeom prst="straightConnector1">
              <a:avLst/>
            </a:prstGeom>
            <a:noFill/>
            <a:ln w="9525" cap="flat" cmpd="sng">
              <a:solidFill>
                <a:schemeClr val="dk1">
                  <a:alpha val="53725"/>
                </a:schemeClr>
              </a:solidFill>
              <a:prstDash val="dash"/>
              <a:miter lim="800000"/>
              <a:headEnd type="none" w="sm" len="sm"/>
              <a:tailEnd type="none" w="sm" len="sm"/>
            </a:ln>
          </p:spPr>
        </p:cxnSp>
        <p:sp>
          <p:nvSpPr>
            <p:cNvPr id="255" name="Shape 255"/>
            <p:cNvSpPr txBox="1"/>
            <p:nvPr/>
          </p:nvSpPr>
          <p:spPr>
            <a:xfrm>
              <a:off x="4745546" y="32432734"/>
              <a:ext cx="25380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rgbClr val="0070C0"/>
                  </a:solidFill>
                  <a:latin typeface="Calibri"/>
                  <a:ea typeface="Calibri"/>
                  <a:cs typeface="Calibri"/>
                  <a:sym typeface="Calibri"/>
                </a:rPr>
                <a:t>INTERTIDAL</a:t>
              </a:r>
              <a:endParaRPr/>
            </a:p>
          </p:txBody>
        </p:sp>
        <p:cxnSp>
          <p:nvCxnSpPr>
            <p:cNvPr id="256" name="Shape 256"/>
            <p:cNvCxnSpPr>
              <a:cxnSpLocks/>
            </p:cNvCxnSpPr>
            <p:nvPr/>
          </p:nvCxnSpPr>
          <p:spPr>
            <a:xfrm>
              <a:off x="7173036" y="30412154"/>
              <a:ext cx="4343997" cy="5"/>
            </a:xfrm>
            <a:prstGeom prst="straightConnector1">
              <a:avLst/>
            </a:prstGeom>
            <a:noFill/>
            <a:ln w="9525" cap="flat" cmpd="sng">
              <a:solidFill>
                <a:schemeClr val="dk1">
                  <a:alpha val="53725"/>
                </a:schemeClr>
              </a:solidFill>
              <a:prstDash val="dash"/>
              <a:miter lim="800000"/>
              <a:headEnd type="none" w="sm" len="sm"/>
              <a:tailEnd type="none" w="sm" len="sm"/>
            </a:ln>
          </p:spPr>
        </p:cxnSp>
        <p:sp>
          <p:nvSpPr>
            <p:cNvPr id="257" name="Shape 257"/>
            <p:cNvSpPr txBox="1"/>
            <p:nvPr/>
          </p:nvSpPr>
          <p:spPr>
            <a:xfrm>
              <a:off x="7730401" y="32416516"/>
              <a:ext cx="25380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rgbClr val="00B0F0"/>
                  </a:solidFill>
                  <a:latin typeface="Calibri"/>
                  <a:ea typeface="Calibri"/>
                  <a:cs typeface="Calibri"/>
                  <a:sym typeface="Calibri"/>
                </a:rPr>
                <a:t>SUPERTIDAL</a:t>
              </a:r>
              <a:endParaRPr/>
            </a:p>
          </p:txBody>
        </p:sp>
        <p:pic>
          <p:nvPicPr>
            <p:cNvPr id="258" name="Shape 258" descr="Related image"/>
            <p:cNvPicPr preferRelativeResize="0"/>
            <p:nvPr/>
          </p:nvPicPr>
          <p:blipFill rotWithShape="1">
            <a:blip r:embed="rId29">
              <a:alphaModFix/>
            </a:blip>
            <a:srcRect/>
            <a:stretch/>
          </p:blipFill>
          <p:spPr>
            <a:xfrm rot="20420359" flipH="1">
              <a:off x="4242911" y="29696244"/>
              <a:ext cx="854046" cy="1485298"/>
            </a:xfrm>
            <a:prstGeom prst="rect">
              <a:avLst/>
            </a:prstGeom>
            <a:noFill/>
            <a:ln>
              <a:noFill/>
            </a:ln>
          </p:spPr>
        </p:pic>
        <p:pic>
          <p:nvPicPr>
            <p:cNvPr id="259" name="Shape 259" descr="Related image"/>
            <p:cNvPicPr preferRelativeResize="0"/>
            <p:nvPr/>
          </p:nvPicPr>
          <p:blipFill rotWithShape="1">
            <a:blip r:embed="rId20">
              <a:alphaModFix/>
            </a:blip>
            <a:srcRect/>
            <a:stretch/>
          </p:blipFill>
          <p:spPr>
            <a:xfrm rot="20420359" flipH="1">
              <a:off x="5021433" y="29714193"/>
              <a:ext cx="651908" cy="1133753"/>
            </a:xfrm>
            <a:prstGeom prst="rect">
              <a:avLst/>
            </a:prstGeom>
            <a:noFill/>
            <a:ln>
              <a:noFill/>
            </a:ln>
          </p:spPr>
        </p:pic>
        <p:pic>
          <p:nvPicPr>
            <p:cNvPr id="260" name="Shape 260" descr="Image result for puccinellia maritima"/>
            <p:cNvPicPr preferRelativeResize="0"/>
            <p:nvPr/>
          </p:nvPicPr>
          <p:blipFill rotWithShape="1">
            <a:blip r:embed="rId24">
              <a:alphaModFix/>
            </a:blip>
            <a:srcRect/>
            <a:stretch/>
          </p:blipFill>
          <p:spPr>
            <a:xfrm rot="20678912" flipH="1">
              <a:off x="7899710" y="29140113"/>
              <a:ext cx="439052" cy="727875"/>
            </a:xfrm>
            <a:prstGeom prst="rect">
              <a:avLst/>
            </a:prstGeom>
            <a:noFill/>
            <a:ln>
              <a:noFill/>
            </a:ln>
          </p:spPr>
        </p:pic>
        <p:pic>
          <p:nvPicPr>
            <p:cNvPr id="261" name="Shape 261" descr="Image result for festuca"/>
            <p:cNvPicPr preferRelativeResize="0"/>
            <p:nvPr/>
          </p:nvPicPr>
          <p:blipFill rotWithShape="1">
            <a:blip r:embed="rId30">
              <a:alphaModFix/>
            </a:blip>
            <a:srcRect/>
            <a:stretch/>
          </p:blipFill>
          <p:spPr>
            <a:xfrm rot="-873137">
              <a:off x="8848507" y="28909693"/>
              <a:ext cx="762975" cy="606658"/>
            </a:xfrm>
            <a:prstGeom prst="rect">
              <a:avLst/>
            </a:prstGeom>
            <a:noFill/>
            <a:ln>
              <a:noFill/>
            </a:ln>
          </p:spPr>
        </p:pic>
        <p:pic>
          <p:nvPicPr>
            <p:cNvPr id="262" name="Shape 262" descr="Image result for festuca"/>
            <p:cNvPicPr preferRelativeResize="0"/>
            <p:nvPr/>
          </p:nvPicPr>
          <p:blipFill rotWithShape="1">
            <a:blip r:embed="rId31">
              <a:alphaModFix/>
            </a:blip>
            <a:srcRect/>
            <a:stretch/>
          </p:blipFill>
          <p:spPr>
            <a:xfrm rot="-873137">
              <a:off x="8263091" y="29253985"/>
              <a:ext cx="525703" cy="417998"/>
            </a:xfrm>
            <a:prstGeom prst="rect">
              <a:avLst/>
            </a:prstGeom>
            <a:noFill/>
            <a:ln>
              <a:noFill/>
            </a:ln>
          </p:spPr>
        </p:pic>
        <p:pic>
          <p:nvPicPr>
            <p:cNvPr id="263" name="Shape 263" descr="Related image"/>
            <p:cNvPicPr preferRelativeResize="0"/>
            <p:nvPr/>
          </p:nvPicPr>
          <p:blipFill rotWithShape="1">
            <a:blip r:embed="rId14">
              <a:alphaModFix/>
            </a:blip>
            <a:srcRect/>
            <a:stretch/>
          </p:blipFill>
          <p:spPr>
            <a:xfrm>
              <a:off x="11718112" y="27778057"/>
              <a:ext cx="742502" cy="702725"/>
            </a:xfrm>
            <a:prstGeom prst="rect">
              <a:avLst/>
            </a:prstGeom>
            <a:noFill/>
            <a:ln>
              <a:noFill/>
            </a:ln>
          </p:spPr>
        </p:pic>
        <p:sp>
          <p:nvSpPr>
            <p:cNvPr id="264" name="Shape 264"/>
            <p:cNvSpPr txBox="1"/>
            <p:nvPr/>
          </p:nvSpPr>
          <p:spPr>
            <a:xfrm>
              <a:off x="10958470" y="32465163"/>
              <a:ext cx="25380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a:solidFill>
                    <a:srgbClr val="00B050"/>
                  </a:solidFill>
                  <a:latin typeface="Calibri"/>
                  <a:ea typeface="Calibri"/>
                  <a:cs typeface="Calibri"/>
                  <a:sym typeface="Calibri"/>
                </a:rPr>
                <a:t>UPLAND</a:t>
              </a:r>
              <a:endParaRPr/>
            </a:p>
          </p:txBody>
        </p:sp>
        <p:pic>
          <p:nvPicPr>
            <p:cNvPr id="302" name="Shape 302"/>
            <p:cNvPicPr preferRelativeResize="0"/>
            <p:nvPr/>
          </p:nvPicPr>
          <p:blipFill rotWithShape="1">
            <a:blip r:embed="rId32">
              <a:alphaModFix/>
            </a:blip>
            <a:srcRect l="1448" t="7590" r="26511" b="2900"/>
            <a:stretch/>
          </p:blipFill>
          <p:spPr>
            <a:xfrm>
              <a:off x="13078450" y="28006950"/>
              <a:ext cx="7147950" cy="4837875"/>
            </a:xfrm>
            <a:prstGeom prst="rect">
              <a:avLst/>
            </a:prstGeom>
            <a:noFill/>
            <a:ln>
              <a:noFill/>
            </a:ln>
          </p:spPr>
        </p:pic>
        <p:sp>
          <p:nvSpPr>
            <p:cNvPr id="303" name="Shape 303"/>
            <p:cNvSpPr txBox="1"/>
            <p:nvPr/>
          </p:nvSpPr>
          <p:spPr>
            <a:xfrm>
              <a:off x="14215113" y="27443138"/>
              <a:ext cx="5638800" cy="584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3200" dirty="0">
                  <a:latin typeface="Calibri"/>
                  <a:ea typeface="Calibri"/>
                  <a:cs typeface="Calibri"/>
                  <a:sym typeface="Calibri"/>
                </a:rPr>
                <a:t>Hypsometric Curve </a:t>
              </a:r>
              <a:endParaRPr sz="3200" dirty="0">
                <a:latin typeface="Calibri"/>
                <a:ea typeface="Calibri"/>
                <a:cs typeface="Calibri"/>
                <a:sym typeface="Calibri"/>
              </a:endParaRPr>
            </a:p>
          </p:txBody>
        </p:sp>
        <p:pic>
          <p:nvPicPr>
            <p:cNvPr id="237" name="Shape 237" descr="Image result for salicornia"/>
            <p:cNvPicPr preferRelativeResize="0"/>
            <p:nvPr/>
          </p:nvPicPr>
          <p:blipFill rotWithShape="1">
            <a:blip r:embed="rId33">
              <a:alphaModFix/>
            </a:blip>
            <a:srcRect/>
            <a:stretch/>
          </p:blipFill>
          <p:spPr>
            <a:xfrm rot="20432579">
              <a:off x="4968425" y="30306484"/>
              <a:ext cx="967850" cy="621180"/>
            </a:xfrm>
            <a:prstGeom prst="rect">
              <a:avLst/>
            </a:prstGeom>
            <a:noFill/>
            <a:ln>
              <a:noFill/>
            </a:ln>
          </p:spPr>
        </p:pic>
      </p:grpSp>
      <p:sp>
        <p:nvSpPr>
          <p:cNvPr id="306" name="Shape 92"/>
          <p:cNvSpPr txBox="1"/>
          <p:nvPr/>
        </p:nvSpPr>
        <p:spPr>
          <a:xfrm>
            <a:off x="11850906" y="8932227"/>
            <a:ext cx="2121402" cy="7065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dirty="0" smtClean="0">
                <a:solidFill>
                  <a:srgbClr val="548135"/>
                </a:solidFill>
                <a:latin typeface="Calibri"/>
                <a:cs typeface="Calibri"/>
                <a:sym typeface="Calibri"/>
              </a:rPr>
              <a:t>Results</a:t>
            </a:r>
            <a:endParaRPr lang="en-US" sz="3200" b="1" dirty="0">
              <a:solidFill>
                <a:srgbClr val="C55A11"/>
              </a:solidFill>
              <a:latin typeface="Calibri" panose="020F0502020204030204" pitchFamily="34" charset="0"/>
              <a:ea typeface="Calibri"/>
              <a:cs typeface="Calibri" panose="020F0502020204030204" pitchFamily="34" charset="0"/>
              <a:sym typeface="Calibri"/>
            </a:endParaRPr>
          </a:p>
          <a:p>
            <a:pPr marL="571500" indent="-571500" algn="just">
              <a:buFont typeface="Arial"/>
              <a:buChar char="•"/>
            </a:pPr>
            <a:endParaRPr lang="en-US" sz="3200" dirty="0">
              <a:latin typeface="Calibri" panose="020F0502020204030204" pitchFamily="34" charset="0"/>
              <a:cs typeface="Calibri" panose="020F0502020204030204" pitchFamily="34" charset="0"/>
            </a:endParaRPr>
          </a:p>
          <a:p>
            <a:pPr marL="457200" indent="-457200" algn="just">
              <a:buFont typeface="Arial"/>
              <a:buChar char="•"/>
            </a:pPr>
            <a:endParaRPr sz="32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305" name="Shape 182"/>
          <p:cNvSpPr/>
          <p:nvPr/>
        </p:nvSpPr>
        <p:spPr>
          <a:xfrm flipH="1">
            <a:off x="883099" y="2956222"/>
            <a:ext cx="4640077" cy="887553"/>
          </a:xfrm>
          <a:prstGeom prst="rect">
            <a:avLst/>
          </a:prstGeom>
          <a:solidFill>
            <a:srgbClr val="E1EFD8">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pic>
        <p:nvPicPr>
          <p:cNvPr id="311" name="Shape 246" descr="Image result for puccinellia maritima"/>
          <p:cNvPicPr preferRelativeResize="0"/>
          <p:nvPr/>
        </p:nvPicPr>
        <p:blipFill rotWithShape="1">
          <a:blip r:embed="rId24">
            <a:alphaModFix/>
          </a:blip>
          <a:srcRect/>
          <a:stretch/>
        </p:blipFill>
        <p:spPr>
          <a:xfrm rot="20678912">
            <a:off x="16274231" y="11928373"/>
            <a:ext cx="542828" cy="703282"/>
          </a:xfrm>
          <a:prstGeom prst="rect">
            <a:avLst/>
          </a:prstGeom>
          <a:noFill/>
          <a:ln>
            <a:noFill/>
          </a:ln>
        </p:spPr>
      </p:pic>
      <p:pic>
        <p:nvPicPr>
          <p:cNvPr id="312" name="Shape 246" descr="Image result for puccinellia maritima"/>
          <p:cNvPicPr preferRelativeResize="0"/>
          <p:nvPr/>
        </p:nvPicPr>
        <p:blipFill rotWithShape="1">
          <a:blip r:embed="rId24">
            <a:alphaModFix/>
          </a:blip>
          <a:srcRect/>
          <a:stretch/>
        </p:blipFill>
        <p:spPr>
          <a:xfrm rot="20678912">
            <a:off x="14886635" y="12392668"/>
            <a:ext cx="542828" cy="703282"/>
          </a:xfrm>
          <a:prstGeom prst="rect">
            <a:avLst/>
          </a:prstGeom>
          <a:noFill/>
          <a:ln>
            <a:noFill/>
          </a:ln>
        </p:spPr>
      </p:pic>
      <p:pic>
        <p:nvPicPr>
          <p:cNvPr id="313" name="Shape 237" descr="Image result for salicornia"/>
          <p:cNvPicPr preferRelativeResize="0"/>
          <p:nvPr/>
        </p:nvPicPr>
        <p:blipFill rotWithShape="1">
          <a:blip r:embed="rId33">
            <a:alphaModFix/>
          </a:blip>
          <a:srcRect/>
          <a:stretch/>
        </p:blipFill>
        <p:spPr>
          <a:xfrm rot="20432579">
            <a:off x="13380634" y="13036843"/>
            <a:ext cx="967242" cy="600192"/>
          </a:xfrm>
          <a:prstGeom prst="rect">
            <a:avLst/>
          </a:prstGeom>
          <a:noFill/>
          <a:ln>
            <a:noFill/>
          </a:ln>
        </p:spPr>
      </p:pic>
      <p:pic>
        <p:nvPicPr>
          <p:cNvPr id="118" name="Shape 118" descr="Image result for salt marsh"/>
          <p:cNvPicPr preferRelativeResize="0"/>
          <p:nvPr/>
        </p:nvPicPr>
        <p:blipFill rotWithShape="1">
          <a:blip r:embed="rId34">
            <a:alphaModFix/>
          </a:blip>
          <a:srcRect/>
          <a:stretch/>
        </p:blipFill>
        <p:spPr>
          <a:xfrm>
            <a:off x="23559907" y="4076536"/>
            <a:ext cx="5840805" cy="4379986"/>
          </a:xfrm>
          <a:prstGeom prst="rect">
            <a:avLst/>
          </a:prstGeom>
          <a:noFill/>
          <a:ln>
            <a:noFill/>
          </a:ln>
        </p:spPr>
      </p:pic>
      <p:sp>
        <p:nvSpPr>
          <p:cNvPr id="110" name="Shape 110"/>
          <p:cNvSpPr txBox="1"/>
          <p:nvPr/>
        </p:nvSpPr>
        <p:spPr>
          <a:xfrm>
            <a:off x="16622933" y="7772686"/>
            <a:ext cx="2382484" cy="603731"/>
          </a:xfrm>
          <a:prstGeom prst="rect">
            <a:avLst/>
          </a:prstGeom>
          <a:noFill/>
          <a:ln>
            <a:noFill/>
          </a:ln>
        </p:spPr>
        <p:txBody>
          <a:bodyPr spcFirstLastPara="1" wrap="square" lIns="91425" tIns="45700" rIns="91425" bIns="45700" anchor="t" anchorCtr="0">
            <a:noAutofit/>
          </a:bodyPr>
          <a:lstStyle/>
          <a:p>
            <a:pPr lvl="0"/>
            <a:r>
              <a:rPr lang="en-GB" sz="3200" b="1" dirty="0" smtClean="0">
                <a:solidFill>
                  <a:srgbClr val="2F5496"/>
                </a:solidFill>
                <a:latin typeface="Calibri"/>
                <a:ea typeface="Calibri"/>
                <a:cs typeface="Calibri"/>
                <a:sym typeface="Calibri"/>
              </a:rPr>
              <a:t>SEAGRASS</a:t>
            </a:r>
            <a:r>
              <a:rPr lang="en-US" b="1" baseline="30000" dirty="0">
                <a:solidFill>
                  <a:srgbClr val="C00000"/>
                </a:solidFill>
                <a:latin typeface="Calibri" panose="020F0502020204030204" pitchFamily="34" charset="0"/>
                <a:ea typeface="Calibri"/>
                <a:cs typeface="Calibri" panose="020F0502020204030204" pitchFamily="34" charset="0"/>
              </a:rPr>
              <a:t> </a:t>
            </a:r>
            <a:r>
              <a:rPr lang="en-US" sz="3200" b="1" baseline="30000" dirty="0">
                <a:solidFill>
                  <a:schemeClr val="accent1">
                    <a:lumMod val="50000"/>
                  </a:schemeClr>
                </a:solidFill>
                <a:latin typeface="Calibri" panose="020F0502020204030204" pitchFamily="34" charset="0"/>
                <a:ea typeface="Calibri"/>
                <a:cs typeface="Calibri" panose="020F0502020204030204" pitchFamily="34" charset="0"/>
              </a:rPr>
              <a:t>1</a:t>
            </a:r>
            <a:endParaRPr sz="3200" dirty="0">
              <a:solidFill>
                <a:schemeClr val="accent1">
                  <a:lumMod val="50000"/>
                </a:schemeClr>
              </a:solidFill>
            </a:endParaRPr>
          </a:p>
        </p:txBody>
      </p:sp>
      <p:sp>
        <p:nvSpPr>
          <p:cNvPr id="113" name="Shape 113"/>
          <p:cNvSpPr txBox="1"/>
          <p:nvPr/>
        </p:nvSpPr>
        <p:spPr>
          <a:xfrm>
            <a:off x="20043071" y="4713392"/>
            <a:ext cx="3010432" cy="6364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dirty="0">
                <a:solidFill>
                  <a:schemeClr val="dk1"/>
                </a:solidFill>
                <a:latin typeface="Calibri"/>
                <a:ea typeface="Calibri"/>
                <a:cs typeface="Calibri"/>
                <a:sym typeface="Calibri"/>
              </a:rPr>
              <a:t>1.8 tCO</a:t>
            </a:r>
            <a:r>
              <a:rPr lang="en-GB" sz="3200" b="1" baseline="-25000" dirty="0">
                <a:solidFill>
                  <a:schemeClr val="dk1"/>
                </a:solidFill>
                <a:latin typeface="Calibri"/>
                <a:ea typeface="Calibri"/>
                <a:cs typeface="Calibri"/>
                <a:sym typeface="Calibri"/>
              </a:rPr>
              <a:t>2</a:t>
            </a:r>
            <a:r>
              <a:rPr lang="en-GB" sz="3200" b="1" dirty="0">
                <a:solidFill>
                  <a:schemeClr val="dk1"/>
                </a:solidFill>
                <a:latin typeface="Calibri"/>
                <a:ea typeface="Calibri"/>
                <a:cs typeface="Calibri"/>
                <a:sym typeface="Calibri"/>
              </a:rPr>
              <a:t>/ha/</a:t>
            </a:r>
            <a:r>
              <a:rPr lang="en-GB" sz="3200" b="1" dirty="0" err="1">
                <a:solidFill>
                  <a:schemeClr val="dk1"/>
                </a:solidFill>
                <a:latin typeface="Calibri"/>
                <a:ea typeface="Calibri"/>
                <a:cs typeface="Calibri"/>
                <a:sym typeface="Calibri"/>
              </a:rPr>
              <a:t>yr</a:t>
            </a:r>
            <a:endParaRPr sz="3200" b="1" dirty="0">
              <a:solidFill>
                <a:schemeClr val="dk1"/>
              </a:solidFill>
              <a:latin typeface="Calibri"/>
              <a:ea typeface="Calibri"/>
              <a:cs typeface="Calibri"/>
              <a:sym typeface="Calibri"/>
            </a:endParaRPr>
          </a:p>
        </p:txBody>
      </p:sp>
      <p:sp>
        <p:nvSpPr>
          <p:cNvPr id="116" name="Shape 116"/>
          <p:cNvSpPr/>
          <p:nvPr/>
        </p:nvSpPr>
        <p:spPr>
          <a:xfrm>
            <a:off x="20802497" y="5669682"/>
            <a:ext cx="822217" cy="817993"/>
          </a:xfrm>
          <a:prstGeom prst="downArrow">
            <a:avLst>
              <a:gd name="adj1" fmla="val 20528"/>
              <a:gd name="adj2" fmla="val 34036"/>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pic>
        <p:nvPicPr>
          <p:cNvPr id="105" name="Shape 105" descr="Related image"/>
          <p:cNvPicPr preferRelativeResize="0"/>
          <p:nvPr/>
        </p:nvPicPr>
        <p:blipFill rotWithShape="1">
          <a:blip r:embed="rId35">
            <a:alphaModFix/>
          </a:blip>
          <a:srcRect/>
          <a:stretch/>
        </p:blipFill>
        <p:spPr>
          <a:xfrm>
            <a:off x="12170729" y="6054807"/>
            <a:ext cx="1909917" cy="2033887"/>
          </a:xfrm>
          <a:prstGeom prst="rect">
            <a:avLst/>
          </a:prstGeom>
          <a:noFill/>
          <a:ln>
            <a:noFill/>
          </a:ln>
          <a:effectLst>
            <a:outerShdw blurRad="50800" dist="38100" dir="2700000" algn="tl" rotWithShape="0">
              <a:srgbClr val="000000">
                <a:alpha val="40000"/>
              </a:srgbClr>
            </a:outerShdw>
          </a:effectLst>
        </p:spPr>
      </p:pic>
      <p:sp>
        <p:nvSpPr>
          <p:cNvPr id="109" name="Shape 109"/>
          <p:cNvSpPr txBox="1"/>
          <p:nvPr/>
        </p:nvSpPr>
        <p:spPr>
          <a:xfrm>
            <a:off x="11986099" y="4619350"/>
            <a:ext cx="2597132" cy="6030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dirty="0">
                <a:solidFill>
                  <a:schemeClr val="dk1"/>
                </a:solidFill>
                <a:latin typeface="Calibri"/>
                <a:ea typeface="Calibri"/>
                <a:cs typeface="Calibri"/>
                <a:sym typeface="Calibri"/>
              </a:rPr>
              <a:t>8 tCO</a:t>
            </a:r>
            <a:r>
              <a:rPr lang="en-GB" sz="3200" b="1" baseline="-25000" dirty="0">
                <a:solidFill>
                  <a:schemeClr val="dk1"/>
                </a:solidFill>
                <a:latin typeface="Calibri"/>
                <a:ea typeface="Calibri"/>
                <a:cs typeface="Calibri"/>
                <a:sym typeface="Calibri"/>
              </a:rPr>
              <a:t>2</a:t>
            </a:r>
            <a:r>
              <a:rPr lang="en-GB" sz="3200" b="1" dirty="0">
                <a:solidFill>
                  <a:schemeClr val="dk1"/>
                </a:solidFill>
                <a:latin typeface="Calibri"/>
                <a:ea typeface="Calibri"/>
                <a:cs typeface="Calibri"/>
                <a:sym typeface="Calibri"/>
              </a:rPr>
              <a:t>/ha/</a:t>
            </a:r>
            <a:r>
              <a:rPr lang="en-GB" sz="3200" b="1" dirty="0" err="1">
                <a:solidFill>
                  <a:schemeClr val="dk1"/>
                </a:solidFill>
                <a:latin typeface="Calibri"/>
                <a:ea typeface="Calibri"/>
                <a:cs typeface="Calibri"/>
                <a:sym typeface="Calibri"/>
              </a:rPr>
              <a:t>yr</a:t>
            </a:r>
            <a:endParaRPr sz="3200" b="1" dirty="0">
              <a:solidFill>
                <a:schemeClr val="dk1"/>
              </a:solidFill>
              <a:latin typeface="Calibri"/>
              <a:ea typeface="Calibri"/>
              <a:cs typeface="Calibri"/>
              <a:sym typeface="Calibri"/>
            </a:endParaRPr>
          </a:p>
        </p:txBody>
      </p:sp>
      <p:pic>
        <p:nvPicPr>
          <p:cNvPr id="107" name="Shape 107" descr="Image result for grass icon"/>
          <p:cNvPicPr preferRelativeResize="0"/>
          <p:nvPr/>
        </p:nvPicPr>
        <p:blipFill rotWithShape="1">
          <a:blip r:embed="rId36">
            <a:alphaModFix/>
          </a:blip>
          <a:srcRect/>
          <a:stretch/>
        </p:blipFill>
        <p:spPr>
          <a:xfrm>
            <a:off x="20408447" y="6490497"/>
            <a:ext cx="1589424" cy="1443296"/>
          </a:xfrm>
          <a:prstGeom prst="rect">
            <a:avLst/>
          </a:prstGeom>
          <a:noFill/>
          <a:ln>
            <a:noFill/>
          </a:ln>
        </p:spPr>
      </p:pic>
      <p:sp>
        <p:nvSpPr>
          <p:cNvPr id="111" name="Shape 111"/>
          <p:cNvSpPr txBox="1"/>
          <p:nvPr/>
        </p:nvSpPr>
        <p:spPr>
          <a:xfrm>
            <a:off x="20524009" y="7725305"/>
            <a:ext cx="1501249" cy="603731"/>
          </a:xfrm>
          <a:prstGeom prst="rect">
            <a:avLst/>
          </a:prstGeom>
          <a:noFill/>
          <a:ln>
            <a:noFill/>
          </a:ln>
        </p:spPr>
        <p:txBody>
          <a:bodyPr spcFirstLastPara="1" wrap="square" lIns="91425" tIns="45700" rIns="91425" bIns="45700" anchor="t" anchorCtr="0">
            <a:noAutofit/>
          </a:bodyPr>
          <a:lstStyle/>
          <a:p>
            <a:pPr lvl="0"/>
            <a:r>
              <a:rPr lang="en-GB" sz="3200" b="1" dirty="0" smtClean="0">
                <a:solidFill>
                  <a:srgbClr val="548135"/>
                </a:solidFill>
                <a:latin typeface="Calibri"/>
                <a:ea typeface="Calibri"/>
                <a:cs typeface="Calibri"/>
                <a:sym typeface="Calibri"/>
              </a:rPr>
              <a:t>GRASS</a:t>
            </a:r>
            <a:r>
              <a:rPr lang="en-US" b="1" baseline="30000" dirty="0">
                <a:solidFill>
                  <a:srgbClr val="C00000"/>
                </a:solidFill>
                <a:latin typeface="Calibri" panose="020F0502020204030204" pitchFamily="34" charset="0"/>
                <a:ea typeface="Calibri"/>
                <a:cs typeface="Calibri" panose="020F0502020204030204" pitchFamily="34" charset="0"/>
              </a:rPr>
              <a:t> </a:t>
            </a:r>
            <a:r>
              <a:rPr lang="en-US" sz="3200" b="1" baseline="30000" dirty="0" smtClean="0">
                <a:solidFill>
                  <a:schemeClr val="accent6">
                    <a:lumMod val="50000"/>
                  </a:schemeClr>
                </a:solidFill>
                <a:latin typeface="Calibri" panose="020F0502020204030204" pitchFamily="34" charset="0"/>
                <a:ea typeface="Calibri"/>
                <a:cs typeface="Calibri" panose="020F0502020204030204" pitchFamily="34" charset="0"/>
              </a:rPr>
              <a:t>2</a:t>
            </a:r>
            <a:endParaRPr sz="3200" b="1" dirty="0">
              <a:solidFill>
                <a:schemeClr val="accent6">
                  <a:lumMod val="50000"/>
                </a:schemeClr>
              </a:solidFill>
            </a:endParaRPr>
          </a:p>
        </p:txBody>
      </p:sp>
      <p:sp>
        <p:nvSpPr>
          <p:cNvPr id="108" name="Shape 108"/>
          <p:cNvSpPr txBox="1"/>
          <p:nvPr/>
        </p:nvSpPr>
        <p:spPr>
          <a:xfrm>
            <a:off x="11998578" y="7806099"/>
            <a:ext cx="3198702" cy="771224"/>
          </a:xfrm>
          <a:prstGeom prst="rect">
            <a:avLst/>
          </a:prstGeom>
          <a:noFill/>
          <a:ln>
            <a:noFill/>
          </a:ln>
        </p:spPr>
        <p:txBody>
          <a:bodyPr spcFirstLastPara="1" wrap="square" lIns="91425" tIns="45700" rIns="91425" bIns="45700" anchor="t" anchorCtr="0">
            <a:noAutofit/>
          </a:bodyPr>
          <a:lstStyle/>
          <a:p>
            <a:pPr lvl="0"/>
            <a:r>
              <a:rPr lang="en-GB" sz="3200" b="1" dirty="0">
                <a:solidFill>
                  <a:srgbClr val="C00000"/>
                </a:solidFill>
                <a:latin typeface="Calibri"/>
                <a:ea typeface="Calibri"/>
                <a:cs typeface="Calibri"/>
                <a:sym typeface="Calibri"/>
              </a:rPr>
              <a:t>SALT </a:t>
            </a:r>
            <a:r>
              <a:rPr lang="en-GB" sz="3200" b="1" dirty="0" smtClean="0">
                <a:solidFill>
                  <a:srgbClr val="C00000"/>
                </a:solidFill>
                <a:latin typeface="Calibri"/>
                <a:ea typeface="Calibri"/>
                <a:cs typeface="Calibri"/>
                <a:sym typeface="Calibri"/>
              </a:rPr>
              <a:t>MARSH</a:t>
            </a:r>
            <a:r>
              <a:rPr lang="en-US" sz="3200" b="1" baseline="30000" dirty="0">
                <a:solidFill>
                  <a:srgbClr val="C00000"/>
                </a:solidFill>
                <a:latin typeface="Calibri" panose="020F0502020204030204" pitchFamily="34" charset="0"/>
                <a:ea typeface="Calibri"/>
                <a:cs typeface="Calibri" panose="020F0502020204030204" pitchFamily="34" charset="0"/>
              </a:rPr>
              <a:t>1</a:t>
            </a:r>
            <a:endParaRPr sz="3200" b="1" dirty="0">
              <a:solidFill>
                <a:srgbClr val="C00000"/>
              </a:solidFill>
            </a:endParaRPr>
          </a:p>
        </p:txBody>
      </p:sp>
      <p:sp>
        <p:nvSpPr>
          <p:cNvPr id="114" name="Shape 114"/>
          <p:cNvSpPr/>
          <p:nvPr/>
        </p:nvSpPr>
        <p:spPr>
          <a:xfrm>
            <a:off x="12611852" y="5331934"/>
            <a:ext cx="1099989" cy="916290"/>
          </a:xfrm>
          <a:prstGeom prst="downArrow">
            <a:avLst>
              <a:gd name="adj1" fmla="val 50000"/>
              <a:gd name="adj2" fmla="val 50000"/>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pic>
        <p:nvPicPr>
          <p:cNvPr id="106" name="Shape 106" descr="Image result for seagrass icon"/>
          <p:cNvPicPr preferRelativeResize="0"/>
          <p:nvPr/>
        </p:nvPicPr>
        <p:blipFill rotWithShape="1">
          <a:blip r:embed="rId37">
            <a:alphaModFix/>
          </a:blip>
          <a:srcRect/>
          <a:stretch/>
        </p:blipFill>
        <p:spPr>
          <a:xfrm>
            <a:off x="17008912" y="6385791"/>
            <a:ext cx="1396248" cy="1511658"/>
          </a:xfrm>
          <a:prstGeom prst="rect">
            <a:avLst/>
          </a:prstGeom>
          <a:noFill/>
          <a:ln>
            <a:noFill/>
          </a:ln>
        </p:spPr>
      </p:pic>
      <p:sp>
        <p:nvSpPr>
          <p:cNvPr id="112" name="Shape 112"/>
          <p:cNvSpPr txBox="1"/>
          <p:nvPr/>
        </p:nvSpPr>
        <p:spPr>
          <a:xfrm>
            <a:off x="16398707" y="4704123"/>
            <a:ext cx="2961073" cy="584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b="1" dirty="0">
                <a:solidFill>
                  <a:schemeClr val="dk1"/>
                </a:solidFill>
                <a:latin typeface="Calibri"/>
                <a:ea typeface="Calibri"/>
                <a:cs typeface="Calibri"/>
                <a:sym typeface="Calibri"/>
              </a:rPr>
              <a:t>4.4 tCO</a:t>
            </a:r>
            <a:r>
              <a:rPr lang="en-GB" sz="3200" b="1" baseline="-25000" dirty="0">
                <a:solidFill>
                  <a:schemeClr val="dk1"/>
                </a:solidFill>
                <a:latin typeface="Calibri"/>
                <a:ea typeface="Calibri"/>
                <a:cs typeface="Calibri"/>
                <a:sym typeface="Calibri"/>
              </a:rPr>
              <a:t>2</a:t>
            </a:r>
            <a:r>
              <a:rPr lang="en-GB" sz="3200" b="1" dirty="0">
                <a:solidFill>
                  <a:schemeClr val="dk1"/>
                </a:solidFill>
                <a:latin typeface="Calibri"/>
                <a:ea typeface="Calibri"/>
                <a:cs typeface="Calibri"/>
                <a:sym typeface="Calibri"/>
              </a:rPr>
              <a:t>/ha/</a:t>
            </a:r>
            <a:r>
              <a:rPr lang="en-GB" sz="3200" b="1" dirty="0" err="1">
                <a:solidFill>
                  <a:schemeClr val="dk1"/>
                </a:solidFill>
                <a:latin typeface="Calibri"/>
                <a:ea typeface="Calibri"/>
                <a:cs typeface="Calibri"/>
                <a:sym typeface="Calibri"/>
              </a:rPr>
              <a:t>yr</a:t>
            </a:r>
            <a:endParaRPr sz="3200" b="1" dirty="0">
              <a:solidFill>
                <a:schemeClr val="dk1"/>
              </a:solidFill>
              <a:latin typeface="Calibri"/>
              <a:ea typeface="Calibri"/>
              <a:cs typeface="Calibri"/>
              <a:sym typeface="Calibri"/>
            </a:endParaRPr>
          </a:p>
        </p:txBody>
      </p:sp>
      <p:sp>
        <p:nvSpPr>
          <p:cNvPr id="115" name="Shape 115"/>
          <p:cNvSpPr/>
          <p:nvPr/>
        </p:nvSpPr>
        <p:spPr>
          <a:xfrm>
            <a:off x="17117895" y="5415139"/>
            <a:ext cx="1028800" cy="835666"/>
          </a:xfrm>
          <a:prstGeom prst="downArrow">
            <a:avLst>
              <a:gd name="adj1" fmla="val 33551"/>
              <a:gd name="adj2" fmla="val 3324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100" name="Shape 100"/>
          <p:cNvSpPr txBox="1"/>
          <p:nvPr/>
        </p:nvSpPr>
        <p:spPr>
          <a:xfrm>
            <a:off x="1054605" y="4368822"/>
            <a:ext cx="8460322" cy="394666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800" b="1" dirty="0" smtClean="0">
                <a:solidFill>
                  <a:srgbClr val="548135"/>
                </a:solidFill>
                <a:latin typeface="Calibri"/>
                <a:ea typeface="Calibri"/>
                <a:cs typeface="Calibri"/>
                <a:sym typeface="Calibri"/>
              </a:rPr>
              <a:t> </a:t>
            </a:r>
            <a:r>
              <a:rPr lang="en-US" sz="3600" dirty="0" smtClean="0">
                <a:solidFill>
                  <a:srgbClr val="548135"/>
                </a:solidFill>
                <a:latin typeface="Calibri"/>
                <a:ea typeface="Calibri"/>
                <a:cs typeface="Calibri"/>
                <a:sym typeface="Calibri"/>
              </a:rPr>
              <a:t>Wetlands</a:t>
            </a:r>
            <a:endParaRPr sz="3600" dirty="0"/>
          </a:p>
          <a:p>
            <a:pPr marL="0" marR="0" lvl="0" indent="0" rtl="0">
              <a:spcBef>
                <a:spcPts val="0"/>
              </a:spcBef>
              <a:spcAft>
                <a:spcPts val="0"/>
              </a:spcAft>
              <a:buNone/>
            </a:pPr>
            <a:r>
              <a:rPr lang="en-GB" sz="2800" dirty="0">
                <a:solidFill>
                  <a:schemeClr val="dk1"/>
                </a:solidFill>
                <a:latin typeface="Calibri"/>
                <a:ea typeface="Calibri"/>
                <a:cs typeface="Calibri"/>
                <a:sym typeface="Calibri"/>
              </a:rPr>
              <a:t>Wetlands are </a:t>
            </a:r>
            <a:r>
              <a:rPr lang="en-GB" sz="2800" dirty="0" smtClean="0">
                <a:solidFill>
                  <a:schemeClr val="dk1"/>
                </a:solidFill>
                <a:latin typeface="Calibri"/>
                <a:ea typeface="Calibri"/>
                <a:cs typeface="Calibri"/>
                <a:sym typeface="Calibri"/>
              </a:rPr>
              <a:t>ecosystems that provide </a:t>
            </a:r>
            <a:r>
              <a:rPr lang="en-GB" sz="2800" dirty="0">
                <a:solidFill>
                  <a:schemeClr val="dk1"/>
                </a:solidFill>
                <a:latin typeface="Calibri"/>
                <a:ea typeface="Calibri"/>
                <a:cs typeface="Calibri"/>
                <a:sym typeface="Calibri"/>
              </a:rPr>
              <a:t>us with services for a trillion euros per year, completely free of </a:t>
            </a:r>
            <a:r>
              <a:rPr lang="en-GB" sz="2800" dirty="0" smtClean="0">
                <a:solidFill>
                  <a:schemeClr val="dk1"/>
                </a:solidFill>
                <a:latin typeface="Calibri"/>
                <a:ea typeface="Calibri"/>
                <a:cs typeface="Calibri"/>
                <a:sym typeface="Calibri"/>
              </a:rPr>
              <a:t>charge, including Climate Change mitigation (see Figure 1). </a:t>
            </a:r>
          </a:p>
          <a:p>
            <a:endParaRPr lang="en-US" sz="1800" dirty="0" smtClean="0">
              <a:solidFill>
                <a:srgbClr val="548135"/>
              </a:solidFill>
              <a:latin typeface="Calibri"/>
              <a:cs typeface="Calibri"/>
              <a:sym typeface="Calibri"/>
            </a:endParaRPr>
          </a:p>
          <a:p>
            <a:r>
              <a:rPr lang="en-US" sz="3600" dirty="0" smtClean="0">
                <a:solidFill>
                  <a:srgbClr val="548135"/>
                </a:solidFill>
                <a:latin typeface="Calibri"/>
                <a:cs typeface="Calibri"/>
                <a:sym typeface="Calibri"/>
              </a:rPr>
              <a:t>The Schorerpolder case</a:t>
            </a:r>
            <a:endParaRPr lang="en-US" sz="3600" dirty="0"/>
          </a:p>
          <a:p>
            <a:r>
              <a:rPr lang="en-GB" sz="2800" dirty="0" smtClean="0">
                <a:solidFill>
                  <a:schemeClr val="dk1"/>
                </a:solidFill>
                <a:latin typeface="Calibri"/>
                <a:ea typeface="Calibri"/>
                <a:cs typeface="Calibri"/>
                <a:sym typeface="Calibri"/>
              </a:rPr>
              <a:t>The </a:t>
            </a:r>
            <a:r>
              <a:rPr lang="en-GB" sz="2800" dirty="0" err="1" smtClean="0">
                <a:solidFill>
                  <a:schemeClr val="dk1"/>
                </a:solidFill>
                <a:latin typeface="Calibri"/>
                <a:ea typeface="Calibri"/>
                <a:cs typeface="Calibri"/>
                <a:sym typeface="Calibri"/>
              </a:rPr>
              <a:t>Schorerpolder</a:t>
            </a:r>
            <a:r>
              <a:rPr lang="en-GB" sz="2800" dirty="0" smtClean="0">
                <a:solidFill>
                  <a:schemeClr val="dk1"/>
                </a:solidFill>
                <a:latin typeface="Calibri"/>
                <a:ea typeface="Calibri"/>
                <a:cs typeface="Calibri"/>
                <a:sym typeface="Calibri"/>
              </a:rPr>
              <a:t> (total 106,3 ha) is a polder bought by the North Sea Port as nature compensation area for the expansion of the harbour.</a:t>
            </a:r>
            <a:endParaRPr lang="en-GB" sz="2800" dirty="0">
              <a:solidFill>
                <a:schemeClr val="dk1"/>
              </a:solidFill>
              <a:latin typeface="Calibri"/>
              <a:ea typeface="Calibri"/>
              <a:cs typeface="Calibri"/>
              <a:sym typeface="Calibri"/>
            </a:endParaRPr>
          </a:p>
        </p:txBody>
      </p:sp>
      <p:sp>
        <p:nvSpPr>
          <p:cNvPr id="316" name="Shape 92"/>
          <p:cNvSpPr txBox="1"/>
          <p:nvPr/>
        </p:nvSpPr>
        <p:spPr>
          <a:xfrm>
            <a:off x="1129809" y="3066415"/>
            <a:ext cx="3105595" cy="7628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smtClean="0">
                <a:solidFill>
                  <a:srgbClr val="548135"/>
                </a:solidFill>
                <a:latin typeface="Calibri"/>
                <a:cs typeface="Calibri"/>
                <a:sym typeface="Calibri"/>
              </a:rPr>
              <a:t>Introduction</a:t>
            </a:r>
            <a:endParaRPr lang="en-US" sz="3200" b="1" dirty="0">
              <a:solidFill>
                <a:srgbClr val="C55A11"/>
              </a:solidFill>
              <a:latin typeface="Calibri" panose="020F0502020204030204" pitchFamily="34" charset="0"/>
              <a:ea typeface="Calibri"/>
              <a:cs typeface="Calibri" panose="020F0502020204030204" pitchFamily="34" charset="0"/>
              <a:sym typeface="Calibri"/>
            </a:endParaRPr>
          </a:p>
          <a:p>
            <a:pPr algn="just"/>
            <a:endParaRPr lang="en-US" sz="3200" dirty="0">
              <a:latin typeface="Calibri" panose="020F0502020204030204" pitchFamily="34" charset="0"/>
              <a:cs typeface="Calibri" panose="020F0502020204030204" pitchFamily="34" charset="0"/>
            </a:endParaRPr>
          </a:p>
          <a:p>
            <a:pPr marL="457200" indent="-457200" algn="just">
              <a:buFont typeface="Arial"/>
              <a:buChar char="•"/>
            </a:pPr>
            <a:endParaRPr sz="32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317" name="Shape 277"/>
          <p:cNvSpPr/>
          <p:nvPr/>
        </p:nvSpPr>
        <p:spPr>
          <a:xfrm>
            <a:off x="10777196" y="26503743"/>
            <a:ext cx="18677949" cy="283242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291" name="Shape 291"/>
          <p:cNvSpPr txBox="1"/>
          <p:nvPr/>
        </p:nvSpPr>
        <p:spPr>
          <a:xfrm>
            <a:off x="10941122" y="26694952"/>
            <a:ext cx="14208694" cy="57215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2800" b="1" dirty="0">
                <a:solidFill>
                  <a:schemeClr val="tx1"/>
                </a:solidFill>
                <a:latin typeface="Calibri"/>
                <a:ea typeface="Calibri"/>
                <a:cs typeface="Calibri"/>
                <a:sym typeface="Calibri"/>
              </a:rPr>
              <a:t>Time needed for the </a:t>
            </a:r>
            <a:r>
              <a:rPr lang="en-GB" sz="2800" b="1" dirty="0" smtClean="0">
                <a:solidFill>
                  <a:schemeClr val="tx1"/>
                </a:solidFill>
                <a:latin typeface="Calibri"/>
                <a:ea typeface="Calibri"/>
                <a:cs typeface="Calibri"/>
                <a:sym typeface="Calibri"/>
              </a:rPr>
              <a:t>Schorerpolder </a:t>
            </a:r>
            <a:r>
              <a:rPr lang="en-GB" sz="2800" b="1" dirty="0">
                <a:solidFill>
                  <a:schemeClr val="tx1"/>
                </a:solidFill>
                <a:latin typeface="Calibri"/>
                <a:ea typeface="Calibri"/>
                <a:cs typeface="Calibri"/>
                <a:sym typeface="Calibri"/>
              </a:rPr>
              <a:t>to sink the emission of the dykes </a:t>
            </a:r>
            <a:r>
              <a:rPr lang="en-GB" sz="2800" b="1" dirty="0" smtClean="0">
                <a:solidFill>
                  <a:schemeClr val="tx1"/>
                </a:solidFill>
                <a:latin typeface="Calibri"/>
                <a:ea typeface="Calibri"/>
                <a:cs typeface="Calibri"/>
                <a:sym typeface="Calibri"/>
              </a:rPr>
              <a:t>construction:</a:t>
            </a:r>
            <a:endParaRPr sz="2800" b="1" dirty="0">
              <a:solidFill>
                <a:schemeClr val="tx1"/>
              </a:solidFill>
            </a:endParaRPr>
          </a:p>
        </p:txBody>
      </p:sp>
      <p:sp>
        <p:nvSpPr>
          <p:cNvPr id="319" name="Shape 291"/>
          <p:cNvSpPr txBox="1"/>
          <p:nvPr/>
        </p:nvSpPr>
        <p:spPr>
          <a:xfrm>
            <a:off x="11007439" y="15732142"/>
            <a:ext cx="17584932" cy="584700"/>
          </a:xfrm>
          <a:prstGeom prst="rect">
            <a:avLst/>
          </a:prstGeom>
          <a:noFill/>
          <a:ln>
            <a:noFill/>
          </a:ln>
        </p:spPr>
        <p:txBody>
          <a:bodyPr spcFirstLastPara="1" wrap="square" lIns="91425" tIns="45700" rIns="91425" bIns="45700" anchor="t" anchorCtr="0">
            <a:noAutofit/>
          </a:bodyPr>
          <a:lstStyle/>
          <a:p>
            <a:pPr lvl="0"/>
            <a:r>
              <a:rPr lang="en-US" sz="3200" b="1" dirty="0">
                <a:solidFill>
                  <a:schemeClr val="tx1"/>
                </a:solidFill>
                <a:latin typeface="Calibri"/>
                <a:ea typeface="Calibri"/>
                <a:cs typeface="Calibri"/>
                <a:sym typeface="Calibri"/>
              </a:rPr>
              <a:t>The emission of the port expansion and dyke </a:t>
            </a:r>
            <a:r>
              <a:rPr lang="en-US" sz="3200" b="1" dirty="0" smtClean="0">
                <a:solidFill>
                  <a:schemeClr val="tx1"/>
                </a:solidFill>
                <a:latin typeface="Calibri"/>
                <a:ea typeface="Calibri"/>
                <a:cs typeface="Calibri"/>
                <a:sym typeface="Calibri"/>
              </a:rPr>
              <a:t>construction:</a:t>
            </a:r>
            <a:endParaRPr lang="en-US" sz="3200" b="1" dirty="0">
              <a:solidFill>
                <a:schemeClr val="tx1"/>
              </a:solidFill>
            </a:endParaRPr>
          </a:p>
        </p:txBody>
      </p:sp>
      <p:sp>
        <p:nvSpPr>
          <p:cNvPr id="320" name="Shape 291"/>
          <p:cNvSpPr txBox="1"/>
          <p:nvPr/>
        </p:nvSpPr>
        <p:spPr>
          <a:xfrm>
            <a:off x="10975375" y="10130065"/>
            <a:ext cx="17584932" cy="584700"/>
          </a:xfrm>
          <a:prstGeom prst="rect">
            <a:avLst/>
          </a:prstGeom>
          <a:noFill/>
          <a:ln>
            <a:noFill/>
          </a:ln>
        </p:spPr>
        <p:txBody>
          <a:bodyPr spcFirstLastPara="1" wrap="square" lIns="91425" tIns="45700" rIns="91425" bIns="45700" anchor="t" anchorCtr="0">
            <a:noAutofit/>
          </a:bodyPr>
          <a:lstStyle/>
          <a:p>
            <a:pPr lvl="0"/>
            <a:r>
              <a:rPr lang="en-US" sz="3200" b="1" dirty="0" smtClean="0">
                <a:solidFill>
                  <a:schemeClr val="tx1"/>
                </a:solidFill>
                <a:latin typeface="Calibri"/>
                <a:cs typeface="Calibri"/>
                <a:sym typeface="Calibri"/>
              </a:rPr>
              <a:t>How will it look like?</a:t>
            </a:r>
            <a:endParaRPr lang="en-US" sz="3200" b="1" dirty="0">
              <a:solidFill>
                <a:schemeClr val="tx1"/>
              </a:solidFill>
            </a:endParaRPr>
          </a:p>
        </p:txBody>
      </p:sp>
      <p:sp>
        <p:nvSpPr>
          <p:cNvPr id="296" name="Shape 296"/>
          <p:cNvSpPr/>
          <p:nvPr/>
        </p:nvSpPr>
        <p:spPr>
          <a:xfrm>
            <a:off x="11479791" y="27368504"/>
            <a:ext cx="1022523" cy="1003419"/>
          </a:xfrm>
          <a:prstGeom prst="ellipse">
            <a:avLst/>
          </a:prstGeom>
          <a:solidFill>
            <a:srgbClr val="AFCE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297" name="Shape 297"/>
          <p:cNvSpPr txBox="1"/>
          <p:nvPr/>
        </p:nvSpPr>
        <p:spPr>
          <a:xfrm>
            <a:off x="11279756" y="27508264"/>
            <a:ext cx="1368628" cy="5680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dirty="0" smtClean="0">
                <a:solidFill>
                  <a:schemeClr val="dk1"/>
                </a:solidFill>
                <a:latin typeface="Calibri"/>
                <a:ea typeface="Calibri"/>
                <a:cs typeface="Calibri"/>
                <a:sym typeface="Calibri"/>
              </a:rPr>
              <a:t>&lt; </a:t>
            </a:r>
            <a:r>
              <a:rPr lang="en-GB" sz="2000" b="1" dirty="0">
                <a:solidFill>
                  <a:schemeClr val="dk1"/>
                </a:solidFill>
                <a:latin typeface="Calibri"/>
                <a:ea typeface="Calibri"/>
                <a:cs typeface="Calibri"/>
                <a:sym typeface="Calibri"/>
              </a:rPr>
              <a:t>5 </a:t>
            </a:r>
            <a:endParaRPr lang="en-GB" sz="2000" b="1"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b="1" dirty="0" smtClean="0">
                <a:solidFill>
                  <a:schemeClr val="dk1"/>
                </a:solidFill>
                <a:latin typeface="Calibri"/>
                <a:ea typeface="Calibri"/>
                <a:cs typeface="Calibri"/>
                <a:sym typeface="Calibri"/>
              </a:rPr>
              <a:t>MIN</a:t>
            </a:r>
            <a:endParaRPr sz="2000" b="1"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21" name="Shape 291"/>
          <p:cNvSpPr txBox="1"/>
          <p:nvPr/>
        </p:nvSpPr>
        <p:spPr>
          <a:xfrm>
            <a:off x="10944286" y="29535386"/>
            <a:ext cx="18474449" cy="584700"/>
          </a:xfrm>
          <a:prstGeom prst="rect">
            <a:avLst/>
          </a:prstGeom>
          <a:noFill/>
          <a:ln>
            <a:noFill/>
          </a:ln>
        </p:spPr>
        <p:txBody>
          <a:bodyPr spcFirstLastPara="1" wrap="square" lIns="91425" tIns="45700" rIns="91425" bIns="45700" anchor="t" anchorCtr="0">
            <a:noAutofit/>
          </a:bodyPr>
          <a:lstStyle/>
          <a:p>
            <a:pPr lvl="0"/>
            <a:r>
              <a:rPr lang="en-US" sz="2800" b="1" dirty="0" smtClean="0">
                <a:solidFill>
                  <a:schemeClr val="tx1"/>
                </a:solidFill>
                <a:latin typeface="Calibri"/>
                <a:ea typeface="Calibri"/>
                <a:cs typeface="Calibri"/>
                <a:sym typeface="Calibri"/>
              </a:rPr>
              <a:t>Annual Economic value of the Schorerpolder’s carbon sink, and its compensation (in percentage) for the port expansion:</a:t>
            </a:r>
            <a:endParaRPr lang="en-US" sz="2800" b="1" dirty="0">
              <a:solidFill>
                <a:schemeClr val="tx1"/>
              </a:solidFill>
            </a:endParaRPr>
          </a:p>
        </p:txBody>
      </p:sp>
      <p:sp>
        <p:nvSpPr>
          <p:cNvPr id="322" name="Shape 283"/>
          <p:cNvSpPr/>
          <p:nvPr/>
        </p:nvSpPr>
        <p:spPr>
          <a:xfrm>
            <a:off x="11316719" y="30769568"/>
            <a:ext cx="1795204" cy="1772144"/>
          </a:xfrm>
          <a:prstGeom prst="ellipse">
            <a:avLst/>
          </a:prstGeom>
          <a:solidFill>
            <a:srgbClr val="AFCE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24" name="Shape 283"/>
          <p:cNvSpPr/>
          <p:nvPr/>
        </p:nvSpPr>
        <p:spPr>
          <a:xfrm>
            <a:off x="14702673" y="30765466"/>
            <a:ext cx="1795204" cy="1772144"/>
          </a:xfrm>
          <a:prstGeom prst="ellipse">
            <a:avLst/>
          </a:prstGeom>
          <a:solidFill>
            <a:srgbClr val="DEC9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26" name="Shape 283"/>
          <p:cNvSpPr/>
          <p:nvPr/>
        </p:nvSpPr>
        <p:spPr>
          <a:xfrm>
            <a:off x="18842503" y="30886139"/>
            <a:ext cx="1672739" cy="1601105"/>
          </a:xfrm>
          <a:prstGeom prst="ellipse">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27" name="Shape 283"/>
          <p:cNvSpPr/>
          <p:nvPr/>
        </p:nvSpPr>
        <p:spPr>
          <a:xfrm>
            <a:off x="22535715" y="30772071"/>
            <a:ext cx="1702617" cy="1644041"/>
          </a:xfrm>
          <a:prstGeom prst="ellipse">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28" name="Shape 283"/>
          <p:cNvSpPr/>
          <p:nvPr/>
        </p:nvSpPr>
        <p:spPr>
          <a:xfrm>
            <a:off x="25819685" y="30802498"/>
            <a:ext cx="1466127" cy="1415793"/>
          </a:xfrm>
          <a:prstGeom prst="ellipse">
            <a:avLst/>
          </a:prstGeom>
          <a:solidFill>
            <a:srgbClr val="F9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29" name="Shape 296"/>
          <p:cNvSpPr/>
          <p:nvPr/>
        </p:nvSpPr>
        <p:spPr>
          <a:xfrm>
            <a:off x="15869062" y="27344796"/>
            <a:ext cx="1022523" cy="1003419"/>
          </a:xfrm>
          <a:prstGeom prst="ellipse">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30" name="Shape 296"/>
          <p:cNvSpPr/>
          <p:nvPr/>
        </p:nvSpPr>
        <p:spPr>
          <a:xfrm>
            <a:off x="13714963" y="27340351"/>
            <a:ext cx="1022523" cy="1003419"/>
          </a:xfrm>
          <a:prstGeom prst="ellipse">
            <a:avLst/>
          </a:prstGeom>
          <a:solidFill>
            <a:srgbClr val="DEC9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294" name="Shape 294"/>
          <p:cNvSpPr txBox="1"/>
          <p:nvPr/>
        </p:nvSpPr>
        <p:spPr>
          <a:xfrm>
            <a:off x="13672234" y="27476364"/>
            <a:ext cx="1090749" cy="4676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dirty="0" smtClean="0">
                <a:solidFill>
                  <a:schemeClr val="dk1"/>
                </a:solidFill>
                <a:latin typeface="Calibri"/>
                <a:ea typeface="Calibri"/>
                <a:cs typeface="Calibri"/>
                <a:sym typeface="Calibri"/>
              </a:rPr>
              <a:t>16 </a:t>
            </a:r>
          </a:p>
          <a:p>
            <a:pPr marL="0" marR="0" lvl="0" indent="0" algn="ctr" rtl="0">
              <a:spcBef>
                <a:spcPts val="0"/>
              </a:spcBef>
              <a:spcAft>
                <a:spcPts val="0"/>
              </a:spcAft>
              <a:buNone/>
            </a:pPr>
            <a:r>
              <a:rPr lang="en-GB" sz="2000" b="1" dirty="0" smtClean="0">
                <a:solidFill>
                  <a:schemeClr val="dk1"/>
                </a:solidFill>
                <a:latin typeface="Calibri"/>
                <a:ea typeface="Calibri"/>
                <a:cs typeface="Calibri"/>
                <a:sym typeface="Calibri"/>
              </a:rPr>
              <a:t>MIN</a:t>
            </a:r>
            <a:endParaRPr sz="2000" b="1" dirty="0"/>
          </a:p>
          <a:p>
            <a:pPr marL="0" marR="0" lvl="0" indent="0" algn="ctr" rtl="0">
              <a:spcBef>
                <a:spcPts val="0"/>
              </a:spcBef>
              <a:spcAft>
                <a:spcPts val="0"/>
              </a:spcAft>
              <a:buNone/>
            </a:pPr>
            <a:endParaRPr sz="2000" dirty="0">
              <a:solidFill>
                <a:schemeClr val="dk1"/>
              </a:solidFill>
              <a:latin typeface="Calibri"/>
              <a:ea typeface="Calibri"/>
              <a:cs typeface="Calibri"/>
              <a:sym typeface="Calibri"/>
            </a:endParaRPr>
          </a:p>
        </p:txBody>
      </p:sp>
      <p:sp>
        <p:nvSpPr>
          <p:cNvPr id="300" name="Shape 300"/>
          <p:cNvSpPr txBox="1"/>
          <p:nvPr/>
        </p:nvSpPr>
        <p:spPr>
          <a:xfrm>
            <a:off x="15593887" y="27488160"/>
            <a:ext cx="1681854" cy="5168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dirty="0" smtClean="0">
                <a:solidFill>
                  <a:schemeClr val="dk1"/>
                </a:solidFill>
                <a:latin typeface="Calibri"/>
                <a:ea typeface="Calibri"/>
                <a:cs typeface="Calibri"/>
                <a:sym typeface="Calibri"/>
              </a:rPr>
              <a:t>5.5</a:t>
            </a:r>
          </a:p>
          <a:p>
            <a:pPr marL="0" marR="0" lvl="0" indent="0" algn="ctr" rtl="0">
              <a:spcBef>
                <a:spcPts val="0"/>
              </a:spcBef>
              <a:spcAft>
                <a:spcPts val="0"/>
              </a:spcAft>
              <a:buNone/>
            </a:pPr>
            <a:r>
              <a:rPr lang="en-GB" sz="2000" b="1" dirty="0" smtClean="0">
                <a:solidFill>
                  <a:schemeClr val="dk1"/>
                </a:solidFill>
                <a:latin typeface="Calibri"/>
                <a:ea typeface="Calibri"/>
                <a:cs typeface="Calibri"/>
                <a:sym typeface="Calibri"/>
              </a:rPr>
              <a:t>DAYS </a:t>
            </a:r>
            <a:endParaRPr sz="2000" b="1"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cxnSp>
        <p:nvCxnSpPr>
          <p:cNvPr id="9" name="Straight Connector 8"/>
          <p:cNvCxnSpPr/>
          <p:nvPr/>
        </p:nvCxnSpPr>
        <p:spPr>
          <a:xfrm>
            <a:off x="13571472" y="18350873"/>
            <a:ext cx="14925340" cy="13077"/>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2344829" y="16559948"/>
            <a:ext cx="16872541" cy="3418644"/>
            <a:chOff x="13076789" y="16560035"/>
            <a:chExt cx="16872541" cy="3418644"/>
          </a:xfrm>
        </p:grpSpPr>
        <p:sp>
          <p:nvSpPr>
            <p:cNvPr id="185" name="Shape 185"/>
            <p:cNvSpPr txBox="1"/>
            <p:nvPr/>
          </p:nvSpPr>
          <p:spPr>
            <a:xfrm>
              <a:off x="14509350" y="16560035"/>
              <a:ext cx="1547770" cy="7304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a:solidFill>
                    <a:schemeClr val="dk1"/>
                  </a:solidFill>
                  <a:latin typeface="Calibri"/>
                  <a:ea typeface="Calibri"/>
                  <a:cs typeface="Calibri"/>
                  <a:sym typeface="Calibri"/>
                </a:rPr>
                <a:t>AS IT </a:t>
              </a:r>
              <a:r>
                <a:rPr lang="en-GB" sz="2400" b="1" dirty="0" smtClean="0">
                  <a:solidFill>
                    <a:schemeClr val="dk1"/>
                  </a:solidFill>
                  <a:latin typeface="Calibri"/>
                  <a:ea typeface="Calibri"/>
                  <a:cs typeface="Calibri"/>
                  <a:sym typeface="Calibri"/>
                </a:rPr>
                <a:t>IS</a:t>
              </a:r>
              <a:endParaRPr sz="2400" dirty="0"/>
            </a:p>
          </p:txBody>
        </p:sp>
        <p:sp>
          <p:nvSpPr>
            <p:cNvPr id="186" name="Shape 186"/>
            <p:cNvSpPr txBox="1"/>
            <p:nvPr/>
          </p:nvSpPr>
          <p:spPr>
            <a:xfrm>
              <a:off x="13644663" y="17127923"/>
              <a:ext cx="3244109" cy="12490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5142</a:t>
              </a:r>
              <a:endParaRPr dirty="0"/>
            </a:p>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tCO</a:t>
              </a:r>
              <a:r>
                <a:rPr lang="en-GB" sz="3200" baseline="-25000" dirty="0">
                  <a:solidFill>
                    <a:schemeClr val="dk1"/>
                  </a:solidFill>
                  <a:latin typeface="Calibri"/>
                  <a:ea typeface="Calibri"/>
                  <a:cs typeface="Calibri"/>
                  <a:sym typeface="Calibri"/>
                </a:rPr>
                <a:t>2</a:t>
              </a:r>
              <a:r>
                <a:rPr lang="en-GB" sz="3200" dirty="0">
                  <a:solidFill>
                    <a:schemeClr val="dk1"/>
                  </a:solidFill>
                  <a:latin typeface="Calibri"/>
                  <a:ea typeface="Calibri"/>
                  <a:cs typeface="Calibri"/>
                  <a:sym typeface="Calibri"/>
                </a:rPr>
                <a:t>/year</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187" name="Shape 187"/>
            <p:cNvSpPr txBox="1"/>
            <p:nvPr/>
          </p:nvSpPr>
          <p:spPr>
            <a:xfrm>
              <a:off x="13825820" y="18407502"/>
              <a:ext cx="304756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NO DYKE CONSTRUCTED</a:t>
              </a:r>
              <a:endParaRPr dirty="0"/>
            </a:p>
          </p:txBody>
        </p:sp>
        <p:pic>
          <p:nvPicPr>
            <p:cNvPr id="192" name="Shape 192"/>
            <p:cNvPicPr preferRelativeResize="0"/>
            <p:nvPr/>
          </p:nvPicPr>
          <p:blipFill rotWithShape="1">
            <a:blip r:embed="rId38">
              <a:alphaModFix/>
            </a:blip>
            <a:srcRect/>
            <a:stretch/>
          </p:blipFill>
          <p:spPr>
            <a:xfrm>
              <a:off x="13076789" y="18582779"/>
              <a:ext cx="698066" cy="926647"/>
            </a:xfrm>
            <a:prstGeom prst="rect">
              <a:avLst/>
            </a:prstGeom>
            <a:noFill/>
            <a:ln>
              <a:noFill/>
            </a:ln>
          </p:spPr>
        </p:pic>
        <p:sp>
          <p:nvSpPr>
            <p:cNvPr id="198" name="Shape 198"/>
            <p:cNvSpPr txBox="1"/>
            <p:nvPr/>
          </p:nvSpPr>
          <p:spPr>
            <a:xfrm>
              <a:off x="16593830" y="17111166"/>
              <a:ext cx="3244109" cy="1155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5142</a:t>
              </a:r>
              <a:endParaRPr dirty="0"/>
            </a:p>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tCO</a:t>
              </a:r>
              <a:r>
                <a:rPr lang="en-GB" sz="3200" baseline="-25000" dirty="0">
                  <a:solidFill>
                    <a:schemeClr val="dk1"/>
                  </a:solidFill>
                  <a:latin typeface="Calibri"/>
                  <a:ea typeface="Calibri"/>
                  <a:cs typeface="Calibri"/>
                  <a:sym typeface="Calibri"/>
                </a:rPr>
                <a:t>2</a:t>
              </a:r>
              <a:r>
                <a:rPr lang="en-GB" sz="3200" dirty="0">
                  <a:solidFill>
                    <a:schemeClr val="dk1"/>
                  </a:solidFill>
                  <a:latin typeface="Calibri"/>
                  <a:ea typeface="Calibri"/>
                  <a:cs typeface="Calibri"/>
                  <a:sym typeface="Calibri"/>
                </a:rPr>
                <a:t>/year</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200" name="Shape 200"/>
            <p:cNvSpPr txBox="1"/>
            <p:nvPr/>
          </p:nvSpPr>
          <p:spPr>
            <a:xfrm>
              <a:off x="20110408" y="18409019"/>
              <a:ext cx="324410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0,02</a:t>
              </a:r>
              <a:endParaRPr dirty="0"/>
            </a:p>
            <a:p>
              <a:pPr marL="0" marR="0" lvl="0" indent="0" algn="ctr" rtl="0">
                <a:spcBef>
                  <a:spcPts val="0"/>
                </a:spcBef>
                <a:spcAft>
                  <a:spcPts val="0"/>
                </a:spcAft>
                <a:buNone/>
              </a:pPr>
              <a:r>
                <a:rPr lang="en-GB" sz="3200" dirty="0" smtClean="0">
                  <a:solidFill>
                    <a:schemeClr val="dk1"/>
                  </a:solidFill>
                  <a:latin typeface="Calibri"/>
                  <a:ea typeface="Calibri"/>
                  <a:cs typeface="Calibri"/>
                  <a:sym typeface="Calibri"/>
                </a:rPr>
                <a:t>tCO</a:t>
              </a:r>
              <a:r>
                <a:rPr lang="en-GB" sz="3200" baseline="-25000" dirty="0" smtClean="0">
                  <a:solidFill>
                    <a:schemeClr val="dk1"/>
                  </a:solidFill>
                  <a:latin typeface="Calibri"/>
                  <a:ea typeface="Calibri"/>
                  <a:cs typeface="Calibri"/>
                  <a:sym typeface="Calibri"/>
                </a:rPr>
                <a:t>2</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201" name="Shape 201"/>
            <p:cNvSpPr txBox="1"/>
            <p:nvPr/>
          </p:nvSpPr>
          <p:spPr>
            <a:xfrm>
              <a:off x="16555186" y="18399169"/>
              <a:ext cx="3244109" cy="124107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0,018</a:t>
              </a:r>
              <a:endParaRPr dirty="0"/>
            </a:p>
            <a:p>
              <a:pPr marL="0" marR="0" lvl="0" indent="0" algn="ctr" rtl="0">
                <a:spcBef>
                  <a:spcPts val="0"/>
                </a:spcBef>
                <a:spcAft>
                  <a:spcPts val="0"/>
                </a:spcAft>
                <a:buNone/>
              </a:pPr>
              <a:r>
                <a:rPr lang="en-GB" sz="3200" dirty="0" smtClean="0">
                  <a:solidFill>
                    <a:schemeClr val="dk1"/>
                  </a:solidFill>
                  <a:latin typeface="Calibri"/>
                  <a:ea typeface="Calibri"/>
                  <a:cs typeface="Calibri"/>
                  <a:sym typeface="Calibri"/>
                </a:rPr>
                <a:t>tCO</a:t>
              </a:r>
              <a:r>
                <a:rPr lang="en-GB" sz="3200" baseline="-25000" dirty="0" smtClean="0">
                  <a:solidFill>
                    <a:schemeClr val="dk1"/>
                  </a:solidFill>
                  <a:latin typeface="Calibri"/>
                  <a:ea typeface="Calibri"/>
                  <a:cs typeface="Calibri"/>
                  <a:sym typeface="Calibri"/>
                </a:rPr>
                <a:t>2</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202" name="Shape 202"/>
            <p:cNvSpPr txBox="1"/>
            <p:nvPr/>
          </p:nvSpPr>
          <p:spPr>
            <a:xfrm>
              <a:off x="16246729" y="16577877"/>
              <a:ext cx="4166443"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SEPARATED FUNCTIONS</a:t>
              </a:r>
              <a:endParaRPr sz="2400" dirty="0"/>
            </a:p>
          </p:txBody>
        </p:sp>
        <p:sp>
          <p:nvSpPr>
            <p:cNvPr id="204" name="Shape 204"/>
            <p:cNvSpPr txBox="1"/>
            <p:nvPr/>
          </p:nvSpPr>
          <p:spPr>
            <a:xfrm>
              <a:off x="20008669" y="17109864"/>
              <a:ext cx="3244109" cy="11860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5142</a:t>
              </a:r>
              <a:endParaRPr dirty="0"/>
            </a:p>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tCO</a:t>
              </a:r>
              <a:r>
                <a:rPr lang="en-GB" sz="3200" baseline="-25000" dirty="0">
                  <a:solidFill>
                    <a:schemeClr val="dk1"/>
                  </a:solidFill>
                  <a:latin typeface="Calibri"/>
                  <a:ea typeface="Calibri"/>
                  <a:cs typeface="Calibri"/>
                  <a:sym typeface="Calibri"/>
                </a:rPr>
                <a:t>2</a:t>
              </a:r>
              <a:r>
                <a:rPr lang="en-GB" sz="3200" dirty="0">
                  <a:solidFill>
                    <a:schemeClr val="dk1"/>
                  </a:solidFill>
                  <a:latin typeface="Calibri"/>
                  <a:ea typeface="Calibri"/>
                  <a:cs typeface="Calibri"/>
                  <a:sym typeface="Calibri"/>
                </a:rPr>
                <a:t>/year</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207" name="Shape 207"/>
            <p:cNvSpPr txBox="1"/>
            <p:nvPr/>
          </p:nvSpPr>
          <p:spPr>
            <a:xfrm>
              <a:off x="26147104" y="18345928"/>
              <a:ext cx="3244109" cy="1163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7,96</a:t>
              </a:r>
              <a:endParaRPr dirty="0"/>
            </a:p>
            <a:p>
              <a:pPr marL="0" marR="0" lvl="0" indent="0" algn="ctr" rtl="0">
                <a:spcBef>
                  <a:spcPts val="0"/>
                </a:spcBef>
                <a:spcAft>
                  <a:spcPts val="0"/>
                </a:spcAft>
                <a:buNone/>
              </a:pPr>
              <a:r>
                <a:rPr lang="en-GB" sz="3200" dirty="0" smtClean="0">
                  <a:solidFill>
                    <a:schemeClr val="dk1"/>
                  </a:solidFill>
                  <a:latin typeface="Calibri"/>
                  <a:ea typeface="Calibri"/>
                  <a:cs typeface="Calibri"/>
                  <a:sym typeface="Calibri"/>
                </a:rPr>
                <a:t>tCO</a:t>
              </a:r>
              <a:r>
                <a:rPr lang="en-GB" sz="3200" baseline="-25000" dirty="0" smtClean="0">
                  <a:solidFill>
                    <a:schemeClr val="dk1"/>
                  </a:solidFill>
                  <a:latin typeface="Calibri"/>
                  <a:ea typeface="Calibri"/>
                  <a:cs typeface="Calibri"/>
                  <a:sym typeface="Calibri"/>
                </a:rPr>
                <a:t>2</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208" name="Shape 208"/>
            <p:cNvSpPr txBox="1"/>
            <p:nvPr/>
          </p:nvSpPr>
          <p:spPr>
            <a:xfrm>
              <a:off x="26135246" y="17132222"/>
              <a:ext cx="3244109" cy="11455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5142</a:t>
              </a:r>
              <a:endParaRPr dirty="0"/>
            </a:p>
            <a:p>
              <a:pPr marL="0" marR="0" lvl="0" indent="0" algn="ctr" rtl="0">
                <a:spcBef>
                  <a:spcPts val="0"/>
                </a:spcBef>
                <a:spcAft>
                  <a:spcPts val="0"/>
                </a:spcAft>
                <a:buNone/>
              </a:pPr>
              <a:r>
                <a:rPr lang="en-GB" sz="3200" dirty="0" smtClean="0">
                  <a:solidFill>
                    <a:schemeClr val="dk1"/>
                  </a:solidFill>
                  <a:latin typeface="Calibri"/>
                  <a:ea typeface="Calibri"/>
                  <a:cs typeface="Calibri"/>
                  <a:sym typeface="Calibri"/>
                </a:rPr>
                <a:t>tCO</a:t>
              </a:r>
              <a:r>
                <a:rPr lang="en-GB" sz="3200" baseline="-25000" dirty="0" smtClean="0">
                  <a:solidFill>
                    <a:schemeClr val="dk1"/>
                  </a:solidFill>
                  <a:latin typeface="Calibri"/>
                  <a:ea typeface="Calibri"/>
                  <a:cs typeface="Calibri"/>
                  <a:sym typeface="Calibri"/>
                </a:rPr>
                <a:t>2</a:t>
              </a:r>
              <a:r>
                <a:rPr lang="en-GB" sz="3200" dirty="0" smtClean="0">
                  <a:solidFill>
                    <a:schemeClr val="dk1"/>
                  </a:solidFill>
                  <a:latin typeface="Calibri"/>
                  <a:ea typeface="Calibri"/>
                  <a:cs typeface="Calibri"/>
                  <a:sym typeface="Calibri"/>
                </a:rPr>
                <a:t>/year</a:t>
              </a:r>
              <a:endParaRPr dirty="0"/>
            </a:p>
          </p:txBody>
        </p:sp>
        <p:sp>
          <p:nvSpPr>
            <p:cNvPr id="332" name="Shape 202"/>
            <p:cNvSpPr txBox="1"/>
            <p:nvPr/>
          </p:nvSpPr>
          <p:spPr>
            <a:xfrm>
              <a:off x="19556319" y="16596299"/>
              <a:ext cx="4166443"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OPEN CONNECTION</a:t>
              </a:r>
              <a:endParaRPr sz="2400" dirty="0"/>
            </a:p>
          </p:txBody>
        </p:sp>
        <p:sp>
          <p:nvSpPr>
            <p:cNvPr id="333" name="Shape 202"/>
            <p:cNvSpPr txBox="1"/>
            <p:nvPr/>
          </p:nvSpPr>
          <p:spPr>
            <a:xfrm>
              <a:off x="25782887" y="16574235"/>
              <a:ext cx="4166443"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OPEN AND REDUCED</a:t>
              </a:r>
              <a:endParaRPr sz="2400" dirty="0"/>
            </a:p>
          </p:txBody>
        </p:sp>
        <p:sp>
          <p:nvSpPr>
            <p:cNvPr id="337" name="Shape 185"/>
            <p:cNvSpPr txBox="1"/>
            <p:nvPr/>
          </p:nvSpPr>
          <p:spPr>
            <a:xfrm>
              <a:off x="23692985" y="16589146"/>
              <a:ext cx="2608202" cy="5300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ea typeface="Calibri"/>
                  <a:cs typeface="Calibri"/>
                  <a:sym typeface="Calibri"/>
                </a:rPr>
                <a:t>REDUCED TIDE</a:t>
              </a:r>
              <a:endParaRPr sz="2400" dirty="0"/>
            </a:p>
          </p:txBody>
        </p:sp>
        <p:sp>
          <p:nvSpPr>
            <p:cNvPr id="338" name="Shape 208"/>
            <p:cNvSpPr txBox="1"/>
            <p:nvPr/>
          </p:nvSpPr>
          <p:spPr>
            <a:xfrm>
              <a:off x="23335628" y="17174428"/>
              <a:ext cx="3244109" cy="11455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5142</a:t>
              </a:r>
              <a:endParaRPr dirty="0"/>
            </a:p>
            <a:p>
              <a:pPr marL="0" marR="0" lvl="0" indent="0" algn="ctr" rtl="0">
                <a:spcBef>
                  <a:spcPts val="0"/>
                </a:spcBef>
                <a:spcAft>
                  <a:spcPts val="0"/>
                </a:spcAft>
                <a:buNone/>
              </a:pPr>
              <a:r>
                <a:rPr lang="en-GB" sz="3200" dirty="0" smtClean="0">
                  <a:solidFill>
                    <a:schemeClr val="dk1"/>
                  </a:solidFill>
                  <a:latin typeface="Calibri"/>
                  <a:ea typeface="Calibri"/>
                  <a:cs typeface="Calibri"/>
                  <a:sym typeface="Calibri"/>
                </a:rPr>
                <a:t>tCO</a:t>
              </a:r>
              <a:r>
                <a:rPr lang="en-GB" sz="3200" baseline="-25000" dirty="0" smtClean="0">
                  <a:solidFill>
                    <a:schemeClr val="dk1"/>
                  </a:solidFill>
                  <a:latin typeface="Calibri"/>
                  <a:ea typeface="Calibri"/>
                  <a:cs typeface="Calibri"/>
                  <a:sym typeface="Calibri"/>
                </a:rPr>
                <a:t>2</a:t>
              </a:r>
              <a:r>
                <a:rPr lang="en-GB" sz="3200" dirty="0" smtClean="0">
                  <a:solidFill>
                    <a:schemeClr val="dk1"/>
                  </a:solidFill>
                  <a:latin typeface="Calibri"/>
                  <a:ea typeface="Calibri"/>
                  <a:cs typeface="Calibri"/>
                  <a:sym typeface="Calibri"/>
                </a:rPr>
                <a:t>/year</a:t>
              </a:r>
              <a:endParaRPr dirty="0"/>
            </a:p>
          </p:txBody>
        </p:sp>
        <p:sp>
          <p:nvSpPr>
            <p:cNvPr id="339" name="Shape 187"/>
            <p:cNvSpPr txBox="1"/>
            <p:nvPr/>
          </p:nvSpPr>
          <p:spPr>
            <a:xfrm>
              <a:off x="23543821" y="18441187"/>
              <a:ext cx="304756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a:solidFill>
                    <a:schemeClr val="dk1"/>
                  </a:solidFill>
                  <a:latin typeface="Calibri"/>
                  <a:ea typeface="Calibri"/>
                  <a:cs typeface="Calibri"/>
                  <a:sym typeface="Calibri"/>
                </a:rPr>
                <a:t>NO DYKE CONSTRUCTED</a:t>
              </a:r>
              <a:endParaRPr dirty="0"/>
            </a:p>
          </p:txBody>
        </p:sp>
      </p:grpSp>
      <p:sp>
        <p:nvSpPr>
          <p:cNvPr id="133" name="Shape 133"/>
          <p:cNvSpPr/>
          <p:nvPr/>
        </p:nvSpPr>
        <p:spPr>
          <a:xfrm>
            <a:off x="10777493" y="19949585"/>
            <a:ext cx="18641242" cy="6388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grpSp>
        <p:nvGrpSpPr>
          <p:cNvPr id="19" name="Group 18"/>
          <p:cNvGrpSpPr/>
          <p:nvPr/>
        </p:nvGrpSpPr>
        <p:grpSpPr>
          <a:xfrm>
            <a:off x="9605990" y="20797020"/>
            <a:ext cx="19723385" cy="5526945"/>
            <a:chOff x="9739746" y="20149739"/>
            <a:chExt cx="19723385" cy="5526945"/>
          </a:xfrm>
        </p:grpSpPr>
        <p:grpSp>
          <p:nvGrpSpPr>
            <p:cNvPr id="135" name="Shape 135"/>
            <p:cNvGrpSpPr/>
            <p:nvPr/>
          </p:nvGrpSpPr>
          <p:grpSpPr>
            <a:xfrm>
              <a:off x="10899436" y="21451243"/>
              <a:ext cx="2047284" cy="3988014"/>
              <a:chOff x="2268213" y="20421745"/>
              <a:chExt cx="2057779" cy="3988014"/>
            </a:xfrm>
          </p:grpSpPr>
          <p:pic>
            <p:nvPicPr>
              <p:cNvPr id="136" name="Shape 136" descr="Image result for SHEEPS ICON"/>
              <p:cNvPicPr preferRelativeResize="0"/>
              <p:nvPr/>
            </p:nvPicPr>
            <p:blipFill rotWithShape="1">
              <a:blip r:embed="rId39">
                <a:alphaModFix/>
              </a:blip>
              <a:srcRect/>
              <a:stretch/>
            </p:blipFill>
            <p:spPr>
              <a:xfrm>
                <a:off x="2497667" y="20421745"/>
                <a:ext cx="1133475" cy="1190625"/>
              </a:xfrm>
              <a:prstGeom prst="rect">
                <a:avLst/>
              </a:prstGeom>
              <a:noFill/>
              <a:ln>
                <a:noFill/>
              </a:ln>
            </p:spPr>
          </p:pic>
          <p:pic>
            <p:nvPicPr>
              <p:cNvPr id="137" name="Shape 137" descr="Image result for grass icon"/>
              <p:cNvPicPr preferRelativeResize="0"/>
              <p:nvPr/>
            </p:nvPicPr>
            <p:blipFill rotWithShape="1">
              <a:blip r:embed="rId40">
                <a:alphaModFix/>
              </a:blip>
              <a:srcRect/>
              <a:stretch/>
            </p:blipFill>
            <p:spPr>
              <a:xfrm>
                <a:off x="2648135" y="22014920"/>
                <a:ext cx="1012616" cy="1012617"/>
              </a:xfrm>
              <a:prstGeom prst="rect">
                <a:avLst/>
              </a:prstGeom>
              <a:noFill/>
              <a:ln>
                <a:noFill/>
              </a:ln>
            </p:spPr>
          </p:pic>
          <p:sp>
            <p:nvSpPr>
              <p:cNvPr id="138" name="Shape 138"/>
              <p:cNvSpPr txBox="1"/>
              <p:nvPr/>
            </p:nvSpPr>
            <p:spPr>
              <a:xfrm>
                <a:off x="2268213" y="23332541"/>
                <a:ext cx="205777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94,5</a:t>
                </a:r>
                <a:endParaRPr dirty="0"/>
              </a:p>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tCO</a:t>
                </a:r>
                <a:r>
                  <a:rPr lang="en-GB" sz="3200" b="1" baseline="-25000" dirty="0">
                    <a:solidFill>
                      <a:schemeClr val="dk1"/>
                    </a:solidFill>
                    <a:latin typeface="Calibri"/>
                    <a:ea typeface="Calibri"/>
                    <a:cs typeface="Calibri"/>
                    <a:sym typeface="Calibri"/>
                  </a:rPr>
                  <a:t>2</a:t>
                </a:r>
                <a:r>
                  <a:rPr lang="en-GB" sz="3200" b="1" dirty="0">
                    <a:solidFill>
                      <a:schemeClr val="dk1"/>
                    </a:solidFill>
                    <a:latin typeface="Calibri"/>
                    <a:ea typeface="Calibri"/>
                    <a:cs typeface="Calibri"/>
                    <a:sym typeface="Calibri"/>
                  </a:rPr>
                  <a:t>/year</a:t>
                </a:r>
                <a:endParaRPr dirty="0"/>
              </a:p>
            </p:txBody>
          </p:sp>
        </p:grpSp>
        <p:sp>
          <p:nvSpPr>
            <p:cNvPr id="142" name="Shape 142"/>
            <p:cNvSpPr txBox="1"/>
            <p:nvPr/>
          </p:nvSpPr>
          <p:spPr>
            <a:xfrm>
              <a:off x="21142043" y="20203275"/>
              <a:ext cx="2923584"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REDUCED TIDE</a:t>
              </a:r>
              <a:endParaRPr sz="2400" dirty="0"/>
            </a:p>
          </p:txBody>
        </p:sp>
        <p:grpSp>
          <p:nvGrpSpPr>
            <p:cNvPr id="144" name="Shape 144"/>
            <p:cNvGrpSpPr/>
            <p:nvPr/>
          </p:nvGrpSpPr>
          <p:grpSpPr>
            <a:xfrm>
              <a:off x="12648298" y="20783121"/>
              <a:ext cx="3690600" cy="4626523"/>
              <a:chOff x="16823465" y="19716118"/>
              <a:chExt cx="3709519" cy="4626523"/>
            </a:xfrm>
          </p:grpSpPr>
          <p:sp>
            <p:nvSpPr>
              <p:cNvPr id="145" name="Shape 145"/>
              <p:cNvSpPr txBox="1"/>
              <p:nvPr/>
            </p:nvSpPr>
            <p:spPr>
              <a:xfrm>
                <a:off x="17287631" y="23265423"/>
                <a:ext cx="205777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a:solidFill>
                      <a:schemeClr val="dk1"/>
                    </a:solidFill>
                    <a:latin typeface="Calibri"/>
                    <a:ea typeface="Calibri"/>
                    <a:cs typeface="Calibri"/>
                    <a:sym typeface="Calibri"/>
                  </a:rPr>
                  <a:t>622,445</a:t>
                </a:r>
                <a:endParaRPr/>
              </a:p>
              <a:p>
                <a:pPr marL="0" marR="0" lvl="0" indent="0" algn="ctr" rtl="0">
                  <a:spcBef>
                    <a:spcPts val="0"/>
                  </a:spcBef>
                  <a:spcAft>
                    <a:spcPts val="0"/>
                  </a:spcAft>
                  <a:buNone/>
                </a:pPr>
                <a:r>
                  <a:rPr lang="en-GB" sz="3200" b="1">
                    <a:solidFill>
                      <a:schemeClr val="dk1"/>
                    </a:solidFill>
                    <a:latin typeface="Calibri"/>
                    <a:ea typeface="Calibri"/>
                    <a:cs typeface="Calibri"/>
                    <a:sym typeface="Calibri"/>
                  </a:rPr>
                  <a:t>tCO</a:t>
                </a:r>
                <a:r>
                  <a:rPr lang="en-GB" sz="3200" b="1" baseline="-25000">
                    <a:solidFill>
                      <a:schemeClr val="dk1"/>
                    </a:solidFill>
                    <a:latin typeface="Calibri"/>
                    <a:ea typeface="Calibri"/>
                    <a:cs typeface="Calibri"/>
                    <a:sym typeface="Calibri"/>
                  </a:rPr>
                  <a:t>2</a:t>
                </a:r>
                <a:r>
                  <a:rPr lang="en-GB" sz="3200" b="1">
                    <a:solidFill>
                      <a:schemeClr val="dk1"/>
                    </a:solidFill>
                    <a:latin typeface="Calibri"/>
                    <a:ea typeface="Calibri"/>
                    <a:cs typeface="Calibri"/>
                    <a:sym typeface="Calibri"/>
                  </a:rPr>
                  <a:t>/year</a:t>
                </a:r>
                <a:endParaRPr/>
              </a:p>
            </p:txBody>
          </p:sp>
          <p:grpSp>
            <p:nvGrpSpPr>
              <p:cNvPr id="146" name="Shape 146"/>
              <p:cNvGrpSpPr/>
              <p:nvPr/>
            </p:nvGrpSpPr>
            <p:grpSpPr>
              <a:xfrm>
                <a:off x="16823465" y="19716118"/>
                <a:ext cx="3709519" cy="4414525"/>
                <a:chOff x="17105193" y="19947438"/>
                <a:chExt cx="3709519" cy="4414525"/>
              </a:xfrm>
            </p:grpSpPr>
            <p:pic>
              <p:nvPicPr>
                <p:cNvPr id="147" name="Shape 147" descr="https://lh4.googleusercontent.com/3yg6iRflpWDYeOhZFqVXale1fT8LA1nndxD6azEyMfl_Luqv4THcdfYdtN0DrOhzu3A_V9bv_Lw5G86uQm56WyHkwYOeLhyVa4OVCg3YKurOj-QmiWOzuRWXXe0yF3VgJUcyd3ur"/>
                <p:cNvPicPr preferRelativeResize="0"/>
                <p:nvPr/>
              </p:nvPicPr>
              <p:blipFill rotWithShape="1">
                <a:blip r:embed="rId41">
                  <a:alphaModFix/>
                </a:blip>
                <a:srcRect/>
                <a:stretch/>
              </p:blipFill>
              <p:spPr>
                <a:xfrm>
                  <a:off x="17105193" y="20051612"/>
                  <a:ext cx="2371275" cy="3386841"/>
                </a:xfrm>
                <a:prstGeom prst="rect">
                  <a:avLst/>
                </a:prstGeom>
                <a:noFill/>
                <a:ln>
                  <a:noFill/>
                </a:ln>
              </p:spPr>
            </p:pic>
            <p:sp>
              <p:nvSpPr>
                <p:cNvPr id="150" name="Shape 150"/>
                <p:cNvSpPr txBox="1"/>
                <p:nvPr/>
              </p:nvSpPr>
              <p:spPr>
                <a:xfrm>
                  <a:off x="18679325" y="21969181"/>
                  <a:ext cx="205777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dirty="0">
                      <a:solidFill>
                        <a:schemeClr val="dk1"/>
                      </a:solidFill>
                      <a:latin typeface="Calibri"/>
                      <a:ea typeface="Calibri"/>
                      <a:cs typeface="Calibri"/>
                      <a:sym typeface="Calibri"/>
                    </a:rPr>
                    <a:t>PLOT</a:t>
                  </a:r>
                  <a:r>
                    <a:rPr lang="en-GB" sz="1200" dirty="0">
                      <a:solidFill>
                        <a:schemeClr val="dk1"/>
                      </a:solidFill>
                      <a:latin typeface="Calibri"/>
                      <a:ea typeface="Calibri"/>
                      <a:cs typeface="Calibri"/>
                      <a:sym typeface="Calibri"/>
                    </a:rPr>
                    <a:t> </a:t>
                  </a:r>
                  <a:r>
                    <a:rPr lang="en-GB" sz="1200" b="1" dirty="0">
                      <a:solidFill>
                        <a:schemeClr val="dk1"/>
                      </a:solidFill>
                      <a:latin typeface="Calibri"/>
                      <a:ea typeface="Calibri"/>
                      <a:cs typeface="Calibri"/>
                      <a:sym typeface="Calibri"/>
                    </a:rPr>
                    <a:t>D</a:t>
                  </a:r>
                  <a:endParaRPr dirty="0"/>
                </a:p>
              </p:txBody>
            </p:sp>
            <p:sp>
              <p:nvSpPr>
                <p:cNvPr id="151" name="Shape 151"/>
                <p:cNvSpPr txBox="1"/>
                <p:nvPr/>
              </p:nvSpPr>
              <p:spPr>
                <a:xfrm>
                  <a:off x="18756933" y="19947438"/>
                  <a:ext cx="205777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PLOT A-B-C</a:t>
                  </a:r>
                  <a:endParaRPr/>
                </a:p>
              </p:txBody>
            </p:sp>
            <p:sp>
              <p:nvSpPr>
                <p:cNvPr id="152" name="Shape 152"/>
                <p:cNvSpPr/>
                <p:nvPr/>
              </p:nvSpPr>
              <p:spPr>
                <a:xfrm>
                  <a:off x="19297158" y="21301005"/>
                  <a:ext cx="1439946" cy="6463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dirty="0">
                      <a:solidFill>
                        <a:srgbClr val="000000"/>
                      </a:solidFill>
                      <a:latin typeface="Calibri"/>
                      <a:ea typeface="Calibri"/>
                      <a:cs typeface="Calibri"/>
                      <a:sym typeface="Calibri"/>
                    </a:rPr>
                    <a:t>Submerged &lt;-144</a:t>
                  </a:r>
                  <a:r>
                    <a:rPr lang="en-GB" sz="12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GB" sz="1200" dirty="0">
                      <a:solidFill>
                        <a:srgbClr val="000000"/>
                      </a:solidFill>
                      <a:latin typeface="Calibri"/>
                      <a:ea typeface="Calibri"/>
                      <a:cs typeface="Calibri"/>
                      <a:sym typeface="Calibri"/>
                    </a:rPr>
                    <a:t>Intertidal -144 / 207</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dirty="0">
                      <a:solidFill>
                        <a:srgbClr val="000000"/>
                      </a:solidFill>
                      <a:latin typeface="Calibri"/>
                      <a:ea typeface="Calibri"/>
                      <a:cs typeface="Calibri"/>
                      <a:sym typeface="Calibri"/>
                    </a:rPr>
                    <a:t>Upper marsh &gt;207</a:t>
                  </a:r>
                  <a:endParaRPr sz="1200" b="0" i="0" u="none" strike="noStrike" cap="none" dirty="0">
                    <a:solidFill>
                      <a:schemeClr val="dk1"/>
                    </a:solidFill>
                    <a:latin typeface="Calibri"/>
                    <a:ea typeface="Calibri"/>
                    <a:cs typeface="Calibri"/>
                    <a:sym typeface="Calibri"/>
                  </a:endParaRPr>
                </a:p>
              </p:txBody>
            </p:sp>
            <p:sp>
              <p:nvSpPr>
                <p:cNvPr id="153" name="Shape 153"/>
                <p:cNvSpPr/>
                <p:nvPr/>
              </p:nvSpPr>
              <p:spPr>
                <a:xfrm>
                  <a:off x="19309577" y="23346300"/>
                  <a:ext cx="1279646" cy="10156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Submerged &lt; -35</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intertidal -35 / 65</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Upper marsh &gt;65</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
                  </a:r>
                  <a:br>
                    <a:rPr lang="en-GB" sz="1200"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grpSp>
        </p:grpSp>
        <p:grpSp>
          <p:nvGrpSpPr>
            <p:cNvPr id="154" name="Shape 154"/>
            <p:cNvGrpSpPr/>
            <p:nvPr/>
          </p:nvGrpSpPr>
          <p:grpSpPr>
            <a:xfrm>
              <a:off x="25472063" y="20973338"/>
              <a:ext cx="3991068" cy="4703346"/>
              <a:chOff x="8953030" y="19715405"/>
              <a:chExt cx="4011527" cy="4703346"/>
            </a:xfrm>
          </p:grpSpPr>
          <p:sp>
            <p:nvSpPr>
              <p:cNvPr id="155" name="Shape 155"/>
              <p:cNvSpPr txBox="1"/>
              <p:nvPr/>
            </p:nvSpPr>
            <p:spPr>
              <a:xfrm>
                <a:off x="9144807" y="23284173"/>
                <a:ext cx="205777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a:solidFill>
                      <a:schemeClr val="dk1"/>
                    </a:solidFill>
                    <a:latin typeface="Calibri"/>
                    <a:ea typeface="Calibri"/>
                    <a:cs typeface="Calibri"/>
                    <a:sym typeface="Calibri"/>
                  </a:rPr>
                  <a:t>542,027</a:t>
                </a:r>
                <a:endParaRPr/>
              </a:p>
              <a:p>
                <a:pPr marL="0" marR="0" lvl="0" indent="0" algn="ctr" rtl="0">
                  <a:spcBef>
                    <a:spcPts val="0"/>
                  </a:spcBef>
                  <a:spcAft>
                    <a:spcPts val="0"/>
                  </a:spcAft>
                  <a:buNone/>
                </a:pPr>
                <a:r>
                  <a:rPr lang="en-GB" sz="3200" b="1">
                    <a:solidFill>
                      <a:schemeClr val="dk1"/>
                    </a:solidFill>
                    <a:latin typeface="Calibri"/>
                    <a:ea typeface="Calibri"/>
                    <a:cs typeface="Calibri"/>
                    <a:sym typeface="Calibri"/>
                  </a:rPr>
                  <a:t>tCO</a:t>
                </a:r>
                <a:r>
                  <a:rPr lang="en-GB" sz="3200" b="1" baseline="-25000">
                    <a:solidFill>
                      <a:schemeClr val="dk1"/>
                    </a:solidFill>
                    <a:latin typeface="Calibri"/>
                    <a:ea typeface="Calibri"/>
                    <a:cs typeface="Calibri"/>
                    <a:sym typeface="Calibri"/>
                  </a:rPr>
                  <a:t>2</a:t>
                </a:r>
                <a:r>
                  <a:rPr lang="en-GB" sz="3200" b="1">
                    <a:solidFill>
                      <a:schemeClr val="dk1"/>
                    </a:solidFill>
                    <a:latin typeface="Calibri"/>
                    <a:ea typeface="Calibri"/>
                    <a:cs typeface="Calibri"/>
                    <a:sym typeface="Calibri"/>
                  </a:rPr>
                  <a:t>/year</a:t>
                </a:r>
                <a:endParaRPr/>
              </a:p>
            </p:txBody>
          </p:sp>
          <p:pic>
            <p:nvPicPr>
              <p:cNvPr id="156" name="Shape 156" descr="https://lh5.googleusercontent.com/3u7L5fzxoRKQ8iZBjpu2ExD5qPZuCiAOzp7lycglpBx1HR928xxx97nU9cOUORP8Koqrlcq5nqQ9luVJuvn2SfJm5pRRgtepfqdB7bC8znHWmZEcNNZ06Nlc789dOWN9oyrcVIjQ"/>
              <p:cNvPicPr preferRelativeResize="0"/>
              <p:nvPr/>
            </p:nvPicPr>
            <p:blipFill rotWithShape="1">
              <a:blip r:embed="rId42">
                <a:alphaModFix/>
              </a:blip>
              <a:srcRect/>
              <a:stretch/>
            </p:blipFill>
            <p:spPr>
              <a:xfrm>
                <a:off x="8953030" y="19734994"/>
                <a:ext cx="2337088" cy="3621385"/>
              </a:xfrm>
              <a:prstGeom prst="rect">
                <a:avLst/>
              </a:prstGeom>
              <a:noFill/>
              <a:ln>
                <a:noFill/>
              </a:ln>
            </p:spPr>
          </p:pic>
          <p:grpSp>
            <p:nvGrpSpPr>
              <p:cNvPr id="157" name="Shape 157"/>
              <p:cNvGrpSpPr/>
              <p:nvPr/>
            </p:nvGrpSpPr>
            <p:grpSpPr>
              <a:xfrm>
                <a:off x="10887232" y="19715405"/>
                <a:ext cx="2077325" cy="4703346"/>
                <a:chOff x="9624257" y="19962298"/>
                <a:chExt cx="2077325" cy="4703346"/>
              </a:xfrm>
            </p:grpSpPr>
            <p:sp>
              <p:nvSpPr>
                <p:cNvPr id="159" name="Shape 159"/>
                <p:cNvSpPr txBox="1"/>
                <p:nvPr/>
              </p:nvSpPr>
              <p:spPr>
                <a:xfrm>
                  <a:off x="9624257" y="19962298"/>
                  <a:ext cx="205777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PLOT A-B</a:t>
                  </a:r>
                  <a:endParaRPr/>
                </a:p>
              </p:txBody>
            </p:sp>
            <p:sp>
              <p:nvSpPr>
                <p:cNvPr id="160" name="Shape 160"/>
                <p:cNvSpPr/>
                <p:nvPr/>
              </p:nvSpPr>
              <p:spPr>
                <a:xfrm>
                  <a:off x="10226171" y="21408972"/>
                  <a:ext cx="1439946" cy="6463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000000"/>
                      </a:solidFill>
                      <a:latin typeface="Calibri"/>
                      <a:ea typeface="Calibri"/>
                      <a:cs typeface="Calibri"/>
                      <a:sym typeface="Calibri"/>
                    </a:rPr>
                    <a:t>Submerged &lt;-144</a:t>
                  </a:r>
                  <a:r>
                    <a:rPr lang="en-GB" sz="12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1200">
                      <a:solidFill>
                        <a:srgbClr val="000000"/>
                      </a:solidFill>
                      <a:latin typeface="Calibri"/>
                      <a:ea typeface="Calibri"/>
                      <a:cs typeface="Calibri"/>
                      <a:sym typeface="Calibri"/>
                    </a:rPr>
                    <a:t>Intertidal -144 / 207</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rgbClr val="000000"/>
                      </a:solidFill>
                      <a:latin typeface="Calibri"/>
                      <a:ea typeface="Calibri"/>
                      <a:cs typeface="Calibri"/>
                      <a:sym typeface="Calibri"/>
                    </a:rPr>
                    <a:t>Upper marsh &gt;207</a:t>
                  </a:r>
                  <a:endParaRPr sz="1200" b="0" i="0" u="none" strike="noStrike" cap="none">
                    <a:solidFill>
                      <a:schemeClr val="dk1"/>
                    </a:solidFill>
                    <a:latin typeface="Calibri"/>
                    <a:ea typeface="Calibri"/>
                    <a:cs typeface="Calibri"/>
                    <a:sym typeface="Calibri"/>
                  </a:endParaRPr>
                </a:p>
              </p:txBody>
            </p:sp>
            <p:sp>
              <p:nvSpPr>
                <p:cNvPr id="162" name="Shape 162"/>
                <p:cNvSpPr txBox="1"/>
                <p:nvPr/>
              </p:nvSpPr>
              <p:spPr>
                <a:xfrm>
                  <a:off x="9643803" y="22158366"/>
                  <a:ext cx="205777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PLOT C-</a:t>
                  </a:r>
                  <a:r>
                    <a:rPr lang="en-GB" sz="1200">
                      <a:solidFill>
                        <a:schemeClr val="dk1"/>
                      </a:solidFill>
                      <a:latin typeface="Calibri"/>
                      <a:ea typeface="Calibri"/>
                      <a:cs typeface="Calibri"/>
                      <a:sym typeface="Calibri"/>
                    </a:rPr>
                    <a:t> </a:t>
                  </a:r>
                  <a:r>
                    <a:rPr lang="en-GB" sz="1200" b="1">
                      <a:solidFill>
                        <a:schemeClr val="dk1"/>
                      </a:solidFill>
                      <a:latin typeface="Calibri"/>
                      <a:ea typeface="Calibri"/>
                      <a:cs typeface="Calibri"/>
                      <a:sym typeface="Calibri"/>
                    </a:rPr>
                    <a:t>D</a:t>
                  </a:r>
                  <a:endParaRPr/>
                </a:p>
              </p:txBody>
            </p:sp>
            <p:sp>
              <p:nvSpPr>
                <p:cNvPr id="163" name="Shape 163"/>
                <p:cNvSpPr/>
                <p:nvPr/>
              </p:nvSpPr>
              <p:spPr>
                <a:xfrm>
                  <a:off x="10223040" y="23649981"/>
                  <a:ext cx="1279646" cy="10156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Submerged &lt; -35</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intertidal -35 / 65</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Upper marsh &gt;65</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
                  </a:r>
                  <a:br>
                    <a:rPr lang="en-GB" sz="1200">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grpSp>
        </p:grpSp>
        <p:grpSp>
          <p:nvGrpSpPr>
            <p:cNvPr id="164" name="Shape 164"/>
            <p:cNvGrpSpPr/>
            <p:nvPr/>
          </p:nvGrpSpPr>
          <p:grpSpPr>
            <a:xfrm>
              <a:off x="17283589" y="20854286"/>
              <a:ext cx="3448677" cy="4565321"/>
              <a:chOff x="13335389" y="19824919"/>
              <a:chExt cx="3466355" cy="4565321"/>
            </a:xfrm>
          </p:grpSpPr>
          <p:sp>
            <p:nvSpPr>
              <p:cNvPr id="165" name="Shape 165"/>
              <p:cNvSpPr txBox="1"/>
              <p:nvPr/>
            </p:nvSpPr>
            <p:spPr>
              <a:xfrm>
                <a:off x="13833005" y="23313022"/>
                <a:ext cx="205777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741,226</a:t>
                </a:r>
                <a:endParaRPr dirty="0"/>
              </a:p>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tCO</a:t>
                </a:r>
                <a:r>
                  <a:rPr lang="en-GB" sz="3200" b="1" baseline="-25000" dirty="0">
                    <a:solidFill>
                      <a:schemeClr val="dk1"/>
                    </a:solidFill>
                    <a:latin typeface="Calibri"/>
                    <a:ea typeface="Calibri"/>
                    <a:cs typeface="Calibri"/>
                    <a:sym typeface="Calibri"/>
                  </a:rPr>
                  <a:t>2</a:t>
                </a:r>
                <a:r>
                  <a:rPr lang="en-GB" sz="3200" b="1" dirty="0">
                    <a:solidFill>
                      <a:schemeClr val="dk1"/>
                    </a:solidFill>
                    <a:latin typeface="Calibri"/>
                    <a:ea typeface="Calibri"/>
                    <a:cs typeface="Calibri"/>
                    <a:sym typeface="Calibri"/>
                  </a:rPr>
                  <a:t>/year</a:t>
                </a:r>
                <a:endParaRPr dirty="0"/>
              </a:p>
            </p:txBody>
          </p:sp>
          <p:grpSp>
            <p:nvGrpSpPr>
              <p:cNvPr id="166" name="Shape 166"/>
              <p:cNvGrpSpPr/>
              <p:nvPr/>
            </p:nvGrpSpPr>
            <p:grpSpPr>
              <a:xfrm>
                <a:off x="13335389" y="19824919"/>
                <a:ext cx="3466355" cy="3532519"/>
                <a:chOff x="13494127" y="20020341"/>
                <a:chExt cx="3466355" cy="3532519"/>
              </a:xfrm>
            </p:grpSpPr>
            <p:pic>
              <p:nvPicPr>
                <p:cNvPr id="167" name="Shape 167" descr="https://lh6.googleusercontent.com/7K63j6r0GmlATem__ntXuoYwyupl3IJfkhWyGdU1FByvDNB0QVIG7MPknHQp6HwG0LYdRcMGQpFci0myhoitwOka54frY3JXxIlfR5KJyhS_-FZQcni0zalxgIJ31OiUMWOEhhIe"/>
                <p:cNvPicPr preferRelativeResize="0"/>
                <p:nvPr/>
              </p:nvPicPr>
              <p:blipFill rotWithShape="1">
                <a:blip r:embed="rId43">
                  <a:alphaModFix/>
                </a:blip>
                <a:srcRect l="725" t="429" r="7420" b="-428"/>
                <a:stretch/>
              </p:blipFill>
              <p:spPr>
                <a:xfrm>
                  <a:off x="13494127" y="20020341"/>
                  <a:ext cx="2077558" cy="3532519"/>
                </a:xfrm>
                <a:prstGeom prst="rect">
                  <a:avLst/>
                </a:prstGeom>
                <a:noFill/>
                <a:ln>
                  <a:noFill/>
                </a:ln>
              </p:spPr>
            </p:pic>
            <p:sp>
              <p:nvSpPr>
                <p:cNvPr id="169" name="Shape 169"/>
                <p:cNvSpPr txBox="1"/>
                <p:nvPr/>
              </p:nvSpPr>
              <p:spPr>
                <a:xfrm>
                  <a:off x="14902703" y="20099838"/>
                  <a:ext cx="205777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PLOT A-B-C-D</a:t>
                  </a:r>
                  <a:endParaRPr/>
                </a:p>
              </p:txBody>
            </p:sp>
            <p:sp>
              <p:nvSpPr>
                <p:cNvPr id="170" name="Shape 170"/>
                <p:cNvSpPr/>
                <p:nvPr/>
              </p:nvSpPr>
              <p:spPr>
                <a:xfrm>
                  <a:off x="15369556" y="21565009"/>
                  <a:ext cx="1439946" cy="6463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000000"/>
                      </a:solidFill>
                      <a:latin typeface="Calibri"/>
                      <a:ea typeface="Calibri"/>
                      <a:cs typeface="Calibri"/>
                      <a:sym typeface="Calibri"/>
                    </a:rPr>
                    <a:t>Submerged &lt;-144</a:t>
                  </a:r>
                  <a:r>
                    <a:rPr lang="en-GB" sz="12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1200">
                      <a:solidFill>
                        <a:srgbClr val="000000"/>
                      </a:solidFill>
                      <a:latin typeface="Calibri"/>
                      <a:ea typeface="Calibri"/>
                      <a:cs typeface="Calibri"/>
                      <a:sym typeface="Calibri"/>
                    </a:rPr>
                    <a:t>Intertidal -144 / 207</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rgbClr val="000000"/>
                      </a:solidFill>
                      <a:latin typeface="Calibri"/>
                      <a:ea typeface="Calibri"/>
                      <a:cs typeface="Calibri"/>
                      <a:sym typeface="Calibri"/>
                    </a:rPr>
                    <a:t>Upper marsh &gt;207</a:t>
                  </a:r>
                  <a:endParaRPr sz="1200" b="0" i="0" u="none" strike="noStrike" cap="none">
                    <a:solidFill>
                      <a:schemeClr val="dk1"/>
                    </a:solidFill>
                    <a:latin typeface="Calibri"/>
                    <a:ea typeface="Calibri"/>
                    <a:cs typeface="Calibri"/>
                    <a:sym typeface="Calibri"/>
                  </a:endParaRPr>
                </a:p>
              </p:txBody>
            </p:sp>
          </p:grpSp>
        </p:grpSp>
        <p:grpSp>
          <p:nvGrpSpPr>
            <p:cNvPr id="171" name="Shape 171"/>
            <p:cNvGrpSpPr/>
            <p:nvPr/>
          </p:nvGrpSpPr>
          <p:grpSpPr>
            <a:xfrm>
              <a:off x="21358150" y="20722977"/>
              <a:ext cx="3705029" cy="4807652"/>
              <a:chOff x="4838606" y="19541853"/>
              <a:chExt cx="3724021" cy="4807652"/>
            </a:xfrm>
          </p:grpSpPr>
          <p:sp>
            <p:nvSpPr>
              <p:cNvPr id="172" name="Shape 172"/>
              <p:cNvSpPr txBox="1"/>
              <p:nvPr/>
            </p:nvSpPr>
            <p:spPr>
              <a:xfrm>
                <a:off x="5167035" y="23272288"/>
                <a:ext cx="2057779"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542,028</a:t>
                </a:r>
                <a:endParaRPr dirty="0"/>
              </a:p>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tCO</a:t>
                </a:r>
                <a:r>
                  <a:rPr lang="en-GB" sz="3200" b="1" baseline="-25000" dirty="0">
                    <a:solidFill>
                      <a:schemeClr val="dk1"/>
                    </a:solidFill>
                    <a:latin typeface="Calibri"/>
                    <a:ea typeface="Calibri"/>
                    <a:cs typeface="Calibri"/>
                    <a:sym typeface="Calibri"/>
                  </a:rPr>
                  <a:t>2</a:t>
                </a:r>
                <a:r>
                  <a:rPr lang="en-GB" sz="3200" b="1" dirty="0">
                    <a:solidFill>
                      <a:schemeClr val="dk1"/>
                    </a:solidFill>
                    <a:latin typeface="Calibri"/>
                    <a:ea typeface="Calibri"/>
                    <a:cs typeface="Calibri"/>
                    <a:sym typeface="Calibri"/>
                  </a:rPr>
                  <a:t>/year</a:t>
                </a:r>
                <a:endParaRPr dirty="0"/>
              </a:p>
            </p:txBody>
          </p:sp>
          <p:pic>
            <p:nvPicPr>
              <p:cNvPr id="173" name="Shape 173" descr="https://lh6.googleusercontent.com/IVgIUXjF_SEMIcInQ0VYKJ4eWIRHfTPDEdCq0COmTitvtA4hKsR4CYuTaOkVrI0B6-aaZbQdU3Q_5YuOsXHP2w5kEnA1VfJGzgG98OK_fwl_SpIHiwNOnnM2AcPVd-K_eUKsAVBv"/>
              <p:cNvPicPr preferRelativeResize="0"/>
              <p:nvPr/>
            </p:nvPicPr>
            <p:blipFill rotWithShape="1">
              <a:blip r:embed="rId44">
                <a:alphaModFix/>
              </a:blip>
              <a:srcRect/>
              <a:stretch/>
            </p:blipFill>
            <p:spPr>
              <a:xfrm>
                <a:off x="4838606" y="19734994"/>
                <a:ext cx="2454118" cy="3594416"/>
              </a:xfrm>
              <a:prstGeom prst="rect">
                <a:avLst/>
              </a:prstGeom>
              <a:noFill/>
              <a:ln>
                <a:noFill/>
              </a:ln>
            </p:spPr>
          </p:pic>
          <p:grpSp>
            <p:nvGrpSpPr>
              <p:cNvPr id="174" name="Shape 174"/>
              <p:cNvGrpSpPr/>
              <p:nvPr/>
            </p:nvGrpSpPr>
            <p:grpSpPr>
              <a:xfrm>
                <a:off x="6485302" y="19541853"/>
                <a:ext cx="2077325" cy="4703346"/>
                <a:chOff x="9624257" y="19962298"/>
                <a:chExt cx="2077325" cy="4703346"/>
              </a:xfrm>
            </p:grpSpPr>
            <p:sp>
              <p:nvSpPr>
                <p:cNvPr id="176" name="Shape 176"/>
                <p:cNvSpPr txBox="1"/>
                <p:nvPr/>
              </p:nvSpPr>
              <p:spPr>
                <a:xfrm>
                  <a:off x="9624257" y="19962298"/>
                  <a:ext cx="205777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PLOT A</a:t>
                  </a:r>
                  <a:endParaRPr/>
                </a:p>
              </p:txBody>
            </p:sp>
            <p:sp>
              <p:nvSpPr>
                <p:cNvPr id="177" name="Shape 177"/>
                <p:cNvSpPr/>
                <p:nvPr/>
              </p:nvSpPr>
              <p:spPr>
                <a:xfrm>
                  <a:off x="10226171" y="21408972"/>
                  <a:ext cx="1439946" cy="6463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000000"/>
                      </a:solidFill>
                      <a:latin typeface="Calibri"/>
                      <a:ea typeface="Calibri"/>
                      <a:cs typeface="Calibri"/>
                      <a:sym typeface="Calibri"/>
                    </a:rPr>
                    <a:t>Submerged &lt;-144</a:t>
                  </a:r>
                  <a:r>
                    <a:rPr lang="en-GB" sz="12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1200">
                      <a:solidFill>
                        <a:srgbClr val="000000"/>
                      </a:solidFill>
                      <a:latin typeface="Calibri"/>
                      <a:ea typeface="Calibri"/>
                      <a:cs typeface="Calibri"/>
                      <a:sym typeface="Calibri"/>
                    </a:rPr>
                    <a:t>Intertidal -144 / 207</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rgbClr val="000000"/>
                      </a:solidFill>
                      <a:latin typeface="Calibri"/>
                      <a:ea typeface="Calibri"/>
                      <a:cs typeface="Calibri"/>
                      <a:sym typeface="Calibri"/>
                    </a:rPr>
                    <a:t>Upper marsh &gt;207</a:t>
                  </a:r>
                  <a:endParaRPr sz="1200" b="0" i="0" u="none" strike="noStrike" cap="none">
                    <a:solidFill>
                      <a:schemeClr val="dk1"/>
                    </a:solidFill>
                    <a:latin typeface="Calibri"/>
                    <a:ea typeface="Calibri"/>
                    <a:cs typeface="Calibri"/>
                    <a:sym typeface="Calibri"/>
                  </a:endParaRPr>
                </a:p>
              </p:txBody>
            </p:sp>
            <p:sp>
              <p:nvSpPr>
                <p:cNvPr id="179" name="Shape 179"/>
                <p:cNvSpPr txBox="1"/>
                <p:nvPr/>
              </p:nvSpPr>
              <p:spPr>
                <a:xfrm>
                  <a:off x="9643803" y="22158366"/>
                  <a:ext cx="205777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PLOT b-C-</a:t>
                  </a:r>
                  <a:r>
                    <a:rPr lang="en-GB" sz="1200">
                      <a:solidFill>
                        <a:schemeClr val="dk1"/>
                      </a:solidFill>
                      <a:latin typeface="Calibri"/>
                      <a:ea typeface="Calibri"/>
                      <a:cs typeface="Calibri"/>
                      <a:sym typeface="Calibri"/>
                    </a:rPr>
                    <a:t> </a:t>
                  </a:r>
                  <a:r>
                    <a:rPr lang="en-GB" sz="1200" b="1">
                      <a:solidFill>
                        <a:schemeClr val="dk1"/>
                      </a:solidFill>
                      <a:latin typeface="Calibri"/>
                      <a:ea typeface="Calibri"/>
                      <a:cs typeface="Calibri"/>
                      <a:sym typeface="Calibri"/>
                    </a:rPr>
                    <a:t>D</a:t>
                  </a:r>
                  <a:endParaRPr/>
                </a:p>
              </p:txBody>
            </p:sp>
            <p:sp>
              <p:nvSpPr>
                <p:cNvPr id="180" name="Shape 180"/>
                <p:cNvSpPr/>
                <p:nvPr/>
              </p:nvSpPr>
              <p:spPr>
                <a:xfrm>
                  <a:off x="10223040" y="23649981"/>
                  <a:ext cx="1279646" cy="10156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Submerged &lt; -35</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intertidal -35 / 65</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Upper marsh &gt;65</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
                  </a:r>
                  <a:br>
                    <a:rPr lang="en-GB" sz="1200">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grpSp>
        </p:grpSp>
        <p:sp>
          <p:nvSpPr>
            <p:cNvPr id="335" name="Shape 202"/>
            <p:cNvSpPr txBox="1"/>
            <p:nvPr/>
          </p:nvSpPr>
          <p:spPr>
            <a:xfrm>
              <a:off x="12563257" y="20149739"/>
              <a:ext cx="4166443"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SEPARATED FUNCTIONS</a:t>
              </a:r>
              <a:endParaRPr sz="2400" dirty="0"/>
            </a:p>
          </p:txBody>
        </p:sp>
        <p:sp>
          <p:nvSpPr>
            <p:cNvPr id="336" name="Shape 202"/>
            <p:cNvSpPr txBox="1"/>
            <p:nvPr/>
          </p:nvSpPr>
          <p:spPr>
            <a:xfrm>
              <a:off x="9739746" y="20158166"/>
              <a:ext cx="4166443"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AS IT IS</a:t>
              </a:r>
              <a:endParaRPr sz="2400" dirty="0"/>
            </a:p>
          </p:txBody>
        </p:sp>
        <p:pic>
          <p:nvPicPr>
            <p:cNvPr id="15" name="Picture 14"/>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4998526" y="21039469"/>
              <a:ext cx="633460" cy="1026832"/>
            </a:xfrm>
            <a:prstGeom prst="rect">
              <a:avLst/>
            </a:prstGeom>
          </p:spPr>
        </p:pic>
        <p:pic>
          <p:nvPicPr>
            <p:cNvPr id="16" name="Picture 15"/>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9356642" y="21186759"/>
              <a:ext cx="738081" cy="1196423"/>
            </a:xfrm>
            <a:prstGeom prst="rect">
              <a:avLst/>
            </a:prstGeom>
          </p:spPr>
        </p:pic>
        <p:pic>
          <p:nvPicPr>
            <p:cNvPr id="340" name="Picture 33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23759836" y="21071064"/>
              <a:ext cx="633460" cy="1026832"/>
            </a:xfrm>
            <a:prstGeom prst="rect">
              <a:avLst/>
            </a:prstGeom>
          </p:spPr>
        </p:pic>
        <p:pic>
          <p:nvPicPr>
            <p:cNvPr id="341" name="Picture 340"/>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28103312" y="21279476"/>
              <a:ext cx="633460" cy="1026832"/>
            </a:xfrm>
            <a:prstGeom prst="rect">
              <a:avLst/>
            </a:prstGeom>
          </p:spPr>
        </p:pic>
        <p:pic>
          <p:nvPicPr>
            <p:cNvPr id="17" name="Picture 1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5011497" y="23092264"/>
              <a:ext cx="547898" cy="988043"/>
            </a:xfrm>
            <a:prstGeom prst="rect">
              <a:avLst/>
            </a:prstGeom>
          </p:spPr>
        </p:pic>
        <p:pic>
          <p:nvPicPr>
            <p:cNvPr id="342" name="Picture 341"/>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8130049" y="23488055"/>
              <a:ext cx="547898" cy="988043"/>
            </a:xfrm>
            <a:prstGeom prst="rect">
              <a:avLst/>
            </a:prstGeom>
          </p:spPr>
        </p:pic>
        <p:pic>
          <p:nvPicPr>
            <p:cNvPr id="343" name="Picture 342"/>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3743819" y="23273635"/>
              <a:ext cx="547898" cy="988043"/>
            </a:xfrm>
            <a:prstGeom prst="rect">
              <a:avLst/>
            </a:prstGeom>
          </p:spPr>
        </p:pic>
        <p:sp>
          <p:nvSpPr>
            <p:cNvPr id="344" name="Shape 202"/>
            <p:cNvSpPr txBox="1"/>
            <p:nvPr/>
          </p:nvSpPr>
          <p:spPr>
            <a:xfrm>
              <a:off x="16913854" y="20198577"/>
              <a:ext cx="4166443"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OPEN CONNECTION</a:t>
              </a:r>
              <a:endParaRPr sz="2400" dirty="0"/>
            </a:p>
          </p:txBody>
        </p:sp>
        <p:sp>
          <p:nvSpPr>
            <p:cNvPr id="345" name="Shape 142"/>
            <p:cNvSpPr txBox="1"/>
            <p:nvPr/>
          </p:nvSpPr>
          <p:spPr>
            <a:xfrm>
              <a:off x="25603819" y="20172073"/>
              <a:ext cx="2923584"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OPEN AND REDUCED</a:t>
              </a:r>
              <a:endParaRPr sz="2400" dirty="0"/>
            </a:p>
          </p:txBody>
        </p:sp>
      </p:grpSp>
      <p:sp>
        <p:nvSpPr>
          <p:cNvPr id="318" name="Shape 291"/>
          <p:cNvSpPr txBox="1"/>
          <p:nvPr/>
        </p:nvSpPr>
        <p:spPr>
          <a:xfrm>
            <a:off x="10975375" y="20082490"/>
            <a:ext cx="17584932" cy="584700"/>
          </a:xfrm>
          <a:prstGeom prst="rect">
            <a:avLst/>
          </a:prstGeom>
          <a:noFill/>
          <a:ln>
            <a:noFill/>
          </a:ln>
        </p:spPr>
        <p:txBody>
          <a:bodyPr spcFirstLastPara="1" wrap="square" lIns="91425" tIns="45700" rIns="91425" bIns="45700" anchor="t" anchorCtr="0">
            <a:noAutofit/>
          </a:bodyPr>
          <a:lstStyle/>
          <a:p>
            <a:pPr lvl="0"/>
            <a:r>
              <a:rPr lang="en-US" sz="3200" b="1" dirty="0">
                <a:solidFill>
                  <a:schemeClr val="tx1"/>
                </a:solidFill>
                <a:latin typeface="Calibri"/>
                <a:ea typeface="Calibri"/>
                <a:cs typeface="Calibri"/>
                <a:sym typeface="Calibri"/>
              </a:rPr>
              <a:t>The Carbon dioxide </a:t>
            </a:r>
            <a:r>
              <a:rPr lang="en-US" sz="3200" b="1" dirty="0" smtClean="0">
                <a:solidFill>
                  <a:schemeClr val="tx1"/>
                </a:solidFill>
                <a:latin typeface="Calibri"/>
                <a:ea typeface="Calibri"/>
                <a:cs typeface="Calibri"/>
                <a:sym typeface="Calibri"/>
              </a:rPr>
              <a:t>sink,  as it is and in </a:t>
            </a:r>
            <a:r>
              <a:rPr lang="en-US" sz="3200" b="1" dirty="0">
                <a:solidFill>
                  <a:schemeClr val="tx1"/>
                </a:solidFill>
                <a:latin typeface="Calibri"/>
                <a:ea typeface="Calibri"/>
                <a:cs typeface="Calibri"/>
                <a:sym typeface="Calibri"/>
              </a:rPr>
              <a:t>the possible </a:t>
            </a:r>
            <a:r>
              <a:rPr lang="en-US" sz="3200" b="1" dirty="0" smtClean="0">
                <a:solidFill>
                  <a:schemeClr val="tx1"/>
                </a:solidFill>
                <a:latin typeface="Calibri"/>
                <a:ea typeface="Calibri"/>
                <a:cs typeface="Calibri"/>
                <a:sym typeface="Calibri"/>
              </a:rPr>
              <a:t>alternatives:</a:t>
            </a:r>
            <a:endParaRPr lang="en-US" sz="3200" b="1" dirty="0">
              <a:solidFill>
                <a:schemeClr val="tx1"/>
              </a:solidFill>
            </a:endParaRPr>
          </a:p>
        </p:txBody>
      </p:sp>
      <p:sp>
        <p:nvSpPr>
          <p:cNvPr id="346" name="Shape 202"/>
          <p:cNvSpPr txBox="1"/>
          <p:nvPr/>
        </p:nvSpPr>
        <p:spPr>
          <a:xfrm>
            <a:off x="10870744" y="28400239"/>
            <a:ext cx="2083222"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OPEN CONNECTION</a:t>
            </a:r>
            <a:endParaRPr sz="2400" dirty="0"/>
          </a:p>
        </p:txBody>
      </p:sp>
      <p:sp>
        <p:nvSpPr>
          <p:cNvPr id="347" name="Shape 202"/>
          <p:cNvSpPr txBox="1"/>
          <p:nvPr/>
        </p:nvSpPr>
        <p:spPr>
          <a:xfrm>
            <a:off x="13155021" y="28444985"/>
            <a:ext cx="2091439"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SEPARATED FUNCTIONS</a:t>
            </a:r>
            <a:endParaRPr sz="2400" dirty="0"/>
          </a:p>
        </p:txBody>
      </p:sp>
      <p:sp>
        <p:nvSpPr>
          <p:cNvPr id="348" name="Shape 202"/>
          <p:cNvSpPr txBox="1"/>
          <p:nvPr/>
        </p:nvSpPr>
        <p:spPr>
          <a:xfrm>
            <a:off x="15371022" y="28468655"/>
            <a:ext cx="2091439"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OPEN AND REDUCED</a:t>
            </a:r>
            <a:endParaRPr sz="2400" dirty="0"/>
          </a:p>
        </p:txBody>
      </p:sp>
      <p:sp>
        <p:nvSpPr>
          <p:cNvPr id="349" name="Shape 202"/>
          <p:cNvSpPr txBox="1"/>
          <p:nvPr/>
        </p:nvSpPr>
        <p:spPr>
          <a:xfrm>
            <a:off x="18426860" y="27661349"/>
            <a:ext cx="10232393" cy="15994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dirty="0" smtClean="0">
                <a:solidFill>
                  <a:schemeClr val="dk1"/>
                </a:solidFill>
                <a:latin typeface="Calibri"/>
                <a:cs typeface="Calibri"/>
                <a:sym typeface="Calibri"/>
              </a:rPr>
              <a:t>All the dykes emissions can be compensated for in less than a week!</a:t>
            </a:r>
            <a:endParaRPr sz="3200" dirty="0"/>
          </a:p>
        </p:txBody>
      </p:sp>
      <p:sp>
        <p:nvSpPr>
          <p:cNvPr id="289" name="Shape 289"/>
          <p:cNvSpPr txBox="1"/>
          <p:nvPr/>
        </p:nvSpPr>
        <p:spPr>
          <a:xfrm>
            <a:off x="11184751" y="31134069"/>
            <a:ext cx="2058438" cy="11079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smtClean="0">
                <a:solidFill>
                  <a:schemeClr val="dk1"/>
                </a:solidFill>
                <a:latin typeface="Calibri"/>
                <a:ea typeface="Calibri"/>
                <a:cs typeface="Calibri"/>
                <a:sym typeface="Calibri"/>
              </a:rPr>
              <a:t>€ </a:t>
            </a:r>
            <a:r>
              <a:rPr lang="en-GB" sz="3200" b="1" dirty="0">
                <a:solidFill>
                  <a:schemeClr val="dk1"/>
                </a:solidFill>
                <a:latin typeface="Calibri"/>
                <a:ea typeface="Calibri"/>
                <a:cs typeface="Calibri"/>
                <a:sym typeface="Calibri"/>
              </a:rPr>
              <a:t>12 119 /</a:t>
            </a:r>
            <a:r>
              <a:rPr lang="en-GB" sz="3200" b="1" dirty="0" err="1">
                <a:solidFill>
                  <a:schemeClr val="dk1"/>
                </a:solidFill>
                <a:latin typeface="Calibri"/>
                <a:ea typeface="Calibri"/>
                <a:cs typeface="Calibri"/>
                <a:sym typeface="Calibri"/>
              </a:rPr>
              <a:t>yr</a:t>
            </a:r>
            <a:r>
              <a:rPr lang="en-GB" sz="32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88" name="Shape 288"/>
          <p:cNvSpPr txBox="1"/>
          <p:nvPr/>
        </p:nvSpPr>
        <p:spPr>
          <a:xfrm>
            <a:off x="14568176" y="31158373"/>
            <a:ext cx="2058438" cy="10278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smtClean="0">
                <a:solidFill>
                  <a:schemeClr val="dk1"/>
                </a:solidFill>
                <a:latin typeface="Calibri"/>
                <a:ea typeface="Calibri"/>
                <a:cs typeface="Calibri"/>
                <a:sym typeface="Calibri"/>
              </a:rPr>
              <a:t>€ </a:t>
            </a:r>
            <a:r>
              <a:rPr lang="en-GB" sz="3200" b="1" dirty="0">
                <a:solidFill>
                  <a:schemeClr val="dk1"/>
                </a:solidFill>
                <a:latin typeface="Calibri"/>
                <a:ea typeface="Calibri"/>
                <a:cs typeface="Calibri"/>
                <a:sym typeface="Calibri"/>
              </a:rPr>
              <a:t>10 176 /</a:t>
            </a:r>
            <a:r>
              <a:rPr lang="en-GB" sz="3200" b="1" dirty="0" err="1">
                <a:solidFill>
                  <a:schemeClr val="dk1"/>
                </a:solidFill>
                <a:latin typeface="Calibri"/>
                <a:ea typeface="Calibri"/>
                <a:cs typeface="Calibri"/>
                <a:sym typeface="Calibri"/>
              </a:rPr>
              <a:t>yr</a:t>
            </a:r>
            <a:r>
              <a:rPr lang="en-GB" sz="32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51" name="Shape 283"/>
          <p:cNvSpPr/>
          <p:nvPr/>
        </p:nvSpPr>
        <p:spPr>
          <a:xfrm>
            <a:off x="15922395" y="32004267"/>
            <a:ext cx="1003202" cy="954638"/>
          </a:xfrm>
          <a:prstGeom prst="ellipse">
            <a:avLst/>
          </a:prstGeom>
          <a:solidFill>
            <a:srgbClr val="F2E9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290" name="Shape 290"/>
          <p:cNvSpPr txBox="1"/>
          <p:nvPr/>
        </p:nvSpPr>
        <p:spPr>
          <a:xfrm>
            <a:off x="25452610" y="31038185"/>
            <a:ext cx="2109445" cy="11366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smtClean="0">
                <a:solidFill>
                  <a:schemeClr val="dk1"/>
                </a:solidFill>
                <a:latin typeface="Calibri"/>
                <a:ea typeface="Calibri"/>
                <a:cs typeface="Calibri"/>
                <a:sym typeface="Calibri"/>
              </a:rPr>
              <a:t>€ 1 </a:t>
            </a:r>
            <a:r>
              <a:rPr lang="en-GB" sz="3200" b="1" dirty="0">
                <a:solidFill>
                  <a:schemeClr val="dk1"/>
                </a:solidFill>
                <a:latin typeface="Calibri"/>
                <a:ea typeface="Calibri"/>
                <a:cs typeface="Calibri"/>
                <a:sym typeface="Calibri"/>
              </a:rPr>
              <a:t>545</a:t>
            </a:r>
            <a:endParaRPr dirty="0"/>
          </a:p>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a:t>
            </a:r>
            <a:r>
              <a:rPr lang="en-GB" sz="3200" b="1" dirty="0" err="1">
                <a:solidFill>
                  <a:schemeClr val="dk1"/>
                </a:solidFill>
                <a:latin typeface="Calibri"/>
                <a:ea typeface="Calibri"/>
                <a:cs typeface="Calibri"/>
                <a:sym typeface="Calibri"/>
              </a:rPr>
              <a:t>yr</a:t>
            </a:r>
            <a:r>
              <a:rPr lang="en-GB" sz="32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86" name="Shape 286"/>
          <p:cNvSpPr txBox="1"/>
          <p:nvPr/>
        </p:nvSpPr>
        <p:spPr>
          <a:xfrm>
            <a:off x="22352706" y="31005040"/>
            <a:ext cx="2058438" cy="193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smtClean="0">
                <a:solidFill>
                  <a:schemeClr val="dk1"/>
                </a:solidFill>
                <a:latin typeface="Calibri"/>
                <a:ea typeface="Calibri"/>
                <a:cs typeface="Calibri"/>
                <a:sym typeface="Calibri"/>
              </a:rPr>
              <a:t>€ 8 </a:t>
            </a:r>
            <a:r>
              <a:rPr lang="en-GB" sz="3200" b="1" dirty="0">
                <a:solidFill>
                  <a:schemeClr val="dk1"/>
                </a:solidFill>
                <a:latin typeface="Calibri"/>
                <a:ea typeface="Calibri"/>
                <a:cs typeface="Calibri"/>
                <a:sym typeface="Calibri"/>
              </a:rPr>
              <a:t>862</a:t>
            </a:r>
            <a:endParaRPr dirty="0"/>
          </a:p>
          <a:p>
            <a:pPr marL="0" marR="0" lvl="0" indent="0" algn="ctr" rtl="0">
              <a:spcBef>
                <a:spcPts val="0"/>
              </a:spcBef>
              <a:spcAft>
                <a:spcPts val="0"/>
              </a:spcAft>
              <a:buNone/>
            </a:pPr>
            <a:r>
              <a:rPr lang="en-GB" sz="3200" b="1" dirty="0">
                <a:solidFill>
                  <a:schemeClr val="dk1"/>
                </a:solidFill>
                <a:latin typeface="Calibri"/>
                <a:ea typeface="Calibri"/>
                <a:cs typeface="Calibri"/>
                <a:sym typeface="Calibri"/>
              </a:rPr>
              <a:t>/</a:t>
            </a:r>
            <a:r>
              <a:rPr lang="en-GB" sz="3200" b="1" dirty="0" err="1">
                <a:solidFill>
                  <a:schemeClr val="dk1"/>
                </a:solidFill>
                <a:latin typeface="Calibri"/>
                <a:ea typeface="Calibri"/>
                <a:cs typeface="Calibri"/>
                <a:sym typeface="Calibri"/>
              </a:rPr>
              <a:t>yr</a:t>
            </a:r>
            <a:endParaRPr sz="32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87" name="Shape 287"/>
          <p:cNvSpPr txBox="1"/>
          <p:nvPr/>
        </p:nvSpPr>
        <p:spPr>
          <a:xfrm>
            <a:off x="18830267" y="31204692"/>
            <a:ext cx="1657827" cy="11910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dirty="0" smtClean="0">
                <a:solidFill>
                  <a:schemeClr val="dk1"/>
                </a:solidFill>
                <a:latin typeface="Calibri"/>
                <a:ea typeface="Calibri"/>
                <a:cs typeface="Calibri"/>
                <a:sym typeface="Calibri"/>
              </a:rPr>
              <a:t>€ </a:t>
            </a:r>
            <a:r>
              <a:rPr lang="en-GB" sz="3200" b="1" dirty="0">
                <a:solidFill>
                  <a:schemeClr val="dk1"/>
                </a:solidFill>
                <a:latin typeface="Calibri"/>
                <a:ea typeface="Calibri"/>
                <a:cs typeface="Calibri"/>
                <a:sym typeface="Calibri"/>
              </a:rPr>
              <a:t>8 862 /</a:t>
            </a:r>
            <a:r>
              <a:rPr lang="en-GB" sz="3200" b="1" dirty="0" err="1">
                <a:solidFill>
                  <a:schemeClr val="dk1"/>
                </a:solidFill>
                <a:latin typeface="Calibri"/>
                <a:ea typeface="Calibri"/>
                <a:cs typeface="Calibri"/>
                <a:sym typeface="Calibri"/>
              </a:rPr>
              <a:t>yr</a:t>
            </a:r>
            <a:endParaRPr sz="32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6905" dirty="0">
              <a:solidFill>
                <a:schemeClr val="dk1"/>
              </a:solidFill>
              <a:latin typeface="Calibri"/>
              <a:ea typeface="Calibri"/>
              <a:cs typeface="Calibri"/>
              <a:sym typeface="Calibri"/>
            </a:endParaRPr>
          </a:p>
        </p:txBody>
      </p:sp>
      <p:sp>
        <p:nvSpPr>
          <p:cNvPr id="283" name="Shape 283"/>
          <p:cNvSpPr/>
          <p:nvPr/>
        </p:nvSpPr>
        <p:spPr>
          <a:xfrm>
            <a:off x="12506505" y="31974080"/>
            <a:ext cx="1003202" cy="954638"/>
          </a:xfrm>
          <a:prstGeom prst="ellipse">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52" name="Shape 283"/>
          <p:cNvSpPr/>
          <p:nvPr/>
        </p:nvSpPr>
        <p:spPr>
          <a:xfrm>
            <a:off x="20022408" y="31986017"/>
            <a:ext cx="1003202" cy="954638"/>
          </a:xfrm>
          <a:prstGeom prst="ellipse">
            <a:avLst/>
          </a:prstGeom>
          <a:solidFill>
            <a:schemeClr val="accent4">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53" name="Shape 283"/>
          <p:cNvSpPr/>
          <p:nvPr/>
        </p:nvSpPr>
        <p:spPr>
          <a:xfrm>
            <a:off x="23611161" y="31900209"/>
            <a:ext cx="1003202" cy="954638"/>
          </a:xfrm>
          <a:prstGeom prst="ellipse">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54" name="Shape 283"/>
          <p:cNvSpPr/>
          <p:nvPr/>
        </p:nvSpPr>
        <p:spPr>
          <a:xfrm>
            <a:off x="26795584" y="31801064"/>
            <a:ext cx="1003202" cy="954638"/>
          </a:xfrm>
          <a:prstGeom prst="ellipse">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55" name="Shape 297"/>
          <p:cNvSpPr txBox="1"/>
          <p:nvPr/>
        </p:nvSpPr>
        <p:spPr>
          <a:xfrm>
            <a:off x="12343213" y="32114205"/>
            <a:ext cx="1368628" cy="5680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14,41</a:t>
            </a:r>
          </a:p>
          <a:p>
            <a:pPr marL="0" marR="0" lvl="0" indent="0" algn="ctr" rtl="0">
              <a:spcBef>
                <a:spcPts val="0"/>
              </a:spcBef>
              <a:spcAft>
                <a:spcPts val="0"/>
              </a:spcAft>
              <a:buNone/>
            </a:pPr>
            <a:r>
              <a:rPr lang="en-GB" sz="2400" b="1" dirty="0" smtClean="0">
                <a:solidFill>
                  <a:schemeClr val="dk1"/>
                </a:solidFill>
                <a:latin typeface="Calibri"/>
                <a:cs typeface="Calibri"/>
                <a:sym typeface="Calibri"/>
              </a:rPr>
              <a:t>%</a:t>
            </a:r>
            <a:endParaRPr sz="2400" b="1"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56" name="Shape 297"/>
          <p:cNvSpPr txBox="1"/>
          <p:nvPr/>
        </p:nvSpPr>
        <p:spPr>
          <a:xfrm>
            <a:off x="15728531" y="32116143"/>
            <a:ext cx="1368628" cy="5680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12,10</a:t>
            </a:r>
          </a:p>
          <a:p>
            <a:pPr marL="0" marR="0" lvl="0" indent="0" algn="ctr" rtl="0">
              <a:spcBef>
                <a:spcPts val="0"/>
              </a:spcBef>
              <a:spcAft>
                <a:spcPts val="0"/>
              </a:spcAft>
              <a:buNone/>
            </a:pPr>
            <a:r>
              <a:rPr lang="en-GB" sz="2400" b="1" dirty="0" smtClean="0">
                <a:solidFill>
                  <a:schemeClr val="dk1"/>
                </a:solidFill>
                <a:latin typeface="Calibri"/>
                <a:cs typeface="Calibri"/>
                <a:sym typeface="Calibri"/>
              </a:rPr>
              <a:t>%</a:t>
            </a:r>
            <a:endParaRPr sz="2400" b="1"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57" name="Shape 202"/>
          <p:cNvSpPr txBox="1"/>
          <p:nvPr/>
        </p:nvSpPr>
        <p:spPr>
          <a:xfrm>
            <a:off x="10895093" y="30093512"/>
            <a:ext cx="2786868"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OPEN CONNECTION</a:t>
            </a:r>
            <a:endParaRPr sz="2400" dirty="0"/>
          </a:p>
        </p:txBody>
      </p:sp>
      <p:sp>
        <p:nvSpPr>
          <p:cNvPr id="358" name="Shape 202"/>
          <p:cNvSpPr txBox="1"/>
          <p:nvPr/>
        </p:nvSpPr>
        <p:spPr>
          <a:xfrm>
            <a:off x="18303606" y="30163963"/>
            <a:ext cx="3039697"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OPEN AND REDUCED</a:t>
            </a:r>
            <a:endParaRPr sz="2400" dirty="0"/>
          </a:p>
        </p:txBody>
      </p:sp>
      <p:sp>
        <p:nvSpPr>
          <p:cNvPr id="360" name="Shape 202"/>
          <p:cNvSpPr txBox="1"/>
          <p:nvPr/>
        </p:nvSpPr>
        <p:spPr>
          <a:xfrm>
            <a:off x="13954173" y="30137880"/>
            <a:ext cx="3548945"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SEPARATED FUNCTIONS</a:t>
            </a:r>
            <a:endParaRPr sz="2400" dirty="0"/>
          </a:p>
        </p:txBody>
      </p:sp>
      <p:sp>
        <p:nvSpPr>
          <p:cNvPr id="361" name="Shape 297"/>
          <p:cNvSpPr txBox="1"/>
          <p:nvPr/>
        </p:nvSpPr>
        <p:spPr>
          <a:xfrm>
            <a:off x="19842718" y="32064630"/>
            <a:ext cx="1368628" cy="5680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10,54</a:t>
            </a:r>
          </a:p>
          <a:p>
            <a:pPr marL="0" marR="0" lvl="0" indent="0" algn="ctr" rtl="0">
              <a:spcBef>
                <a:spcPts val="0"/>
              </a:spcBef>
              <a:spcAft>
                <a:spcPts val="0"/>
              </a:spcAft>
              <a:buNone/>
            </a:pPr>
            <a:r>
              <a:rPr lang="en-GB" sz="2400" b="1" dirty="0" smtClean="0">
                <a:solidFill>
                  <a:schemeClr val="dk1"/>
                </a:solidFill>
                <a:latin typeface="Calibri"/>
                <a:cs typeface="Calibri"/>
                <a:sym typeface="Calibri"/>
              </a:rPr>
              <a:t>%</a:t>
            </a:r>
            <a:endParaRPr sz="2400" b="1"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62" name="Shape 297"/>
          <p:cNvSpPr txBox="1"/>
          <p:nvPr/>
        </p:nvSpPr>
        <p:spPr>
          <a:xfrm>
            <a:off x="23431690" y="32032437"/>
            <a:ext cx="1368628" cy="5680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10,54</a:t>
            </a:r>
          </a:p>
          <a:p>
            <a:pPr marL="0" marR="0" lvl="0" indent="0" algn="ctr" rtl="0">
              <a:spcBef>
                <a:spcPts val="0"/>
              </a:spcBef>
              <a:spcAft>
                <a:spcPts val="0"/>
              </a:spcAft>
              <a:buNone/>
            </a:pPr>
            <a:r>
              <a:rPr lang="en-GB" sz="2400" b="1" dirty="0" smtClean="0">
                <a:solidFill>
                  <a:schemeClr val="dk1"/>
                </a:solidFill>
                <a:latin typeface="Calibri"/>
                <a:cs typeface="Calibri"/>
                <a:sym typeface="Calibri"/>
              </a:rPr>
              <a:t>%</a:t>
            </a:r>
            <a:endParaRPr sz="2400" b="1"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64" name="Shape 142"/>
          <p:cNvSpPr txBox="1"/>
          <p:nvPr/>
        </p:nvSpPr>
        <p:spPr>
          <a:xfrm>
            <a:off x="21987268" y="30216467"/>
            <a:ext cx="2923584"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REDUCED TIDE</a:t>
            </a:r>
            <a:endParaRPr sz="2400" dirty="0"/>
          </a:p>
        </p:txBody>
      </p:sp>
      <p:sp>
        <p:nvSpPr>
          <p:cNvPr id="365" name="Shape 297"/>
          <p:cNvSpPr txBox="1"/>
          <p:nvPr/>
        </p:nvSpPr>
        <p:spPr>
          <a:xfrm>
            <a:off x="26578330" y="31880154"/>
            <a:ext cx="1368628" cy="5680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smtClean="0">
                <a:solidFill>
                  <a:schemeClr val="dk1"/>
                </a:solidFill>
                <a:latin typeface="Calibri"/>
                <a:cs typeface="Calibri"/>
                <a:sym typeface="Calibri"/>
              </a:rPr>
              <a:t>1,83</a:t>
            </a:r>
          </a:p>
          <a:p>
            <a:pPr marL="0" marR="0" lvl="0" indent="0" algn="ctr" rtl="0">
              <a:spcBef>
                <a:spcPts val="0"/>
              </a:spcBef>
              <a:spcAft>
                <a:spcPts val="0"/>
              </a:spcAft>
              <a:buNone/>
            </a:pPr>
            <a:r>
              <a:rPr lang="en-GB" sz="2400" b="1" dirty="0" smtClean="0">
                <a:solidFill>
                  <a:schemeClr val="dk1"/>
                </a:solidFill>
                <a:latin typeface="Calibri"/>
                <a:cs typeface="Calibri"/>
                <a:sym typeface="Calibri"/>
              </a:rPr>
              <a:t>%</a:t>
            </a:r>
            <a:endParaRPr sz="2400" b="1"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66" name="Shape 202"/>
          <p:cNvSpPr txBox="1"/>
          <p:nvPr/>
        </p:nvSpPr>
        <p:spPr>
          <a:xfrm>
            <a:off x="24436573" y="30203399"/>
            <a:ext cx="4166443" cy="6826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smtClean="0">
                <a:solidFill>
                  <a:schemeClr val="dk1"/>
                </a:solidFill>
                <a:latin typeface="Calibri"/>
                <a:cs typeface="Calibri"/>
                <a:sym typeface="Calibri"/>
              </a:rPr>
              <a:t>AS IT IS</a:t>
            </a:r>
            <a:endParaRPr sz="2400" dirty="0"/>
          </a:p>
        </p:txBody>
      </p:sp>
      <p:sp>
        <p:nvSpPr>
          <p:cNvPr id="367" name="Shape 182"/>
          <p:cNvSpPr/>
          <p:nvPr/>
        </p:nvSpPr>
        <p:spPr>
          <a:xfrm flipH="1">
            <a:off x="900241" y="32861084"/>
            <a:ext cx="6941825" cy="729619"/>
          </a:xfrm>
          <a:prstGeom prst="rect">
            <a:avLst/>
          </a:prstGeom>
          <a:solidFill>
            <a:srgbClr val="E1EFD8">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05">
              <a:solidFill>
                <a:schemeClr val="lt1"/>
              </a:solidFill>
              <a:latin typeface="Calibri"/>
              <a:ea typeface="Calibri"/>
              <a:cs typeface="Calibri"/>
              <a:sym typeface="Calibri"/>
            </a:endParaRPr>
          </a:p>
        </p:txBody>
      </p:sp>
      <p:sp>
        <p:nvSpPr>
          <p:cNvPr id="369" name="Shape 92"/>
          <p:cNvSpPr txBox="1"/>
          <p:nvPr/>
        </p:nvSpPr>
        <p:spPr>
          <a:xfrm>
            <a:off x="1027470" y="32878845"/>
            <a:ext cx="6687366" cy="7255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smtClean="0">
                <a:solidFill>
                  <a:srgbClr val="548135"/>
                </a:solidFill>
                <a:latin typeface="Calibri"/>
                <a:cs typeface="Calibri"/>
                <a:sym typeface="Calibri"/>
              </a:rPr>
              <a:t>Conclusions and Discussions</a:t>
            </a:r>
            <a:endParaRPr lang="en-US" sz="3200" b="1" dirty="0">
              <a:solidFill>
                <a:srgbClr val="C55A11"/>
              </a:solidFill>
              <a:latin typeface="Calibri" panose="020F0502020204030204" pitchFamily="34" charset="0"/>
              <a:ea typeface="Calibri"/>
              <a:cs typeface="Calibri" panose="020F0502020204030204" pitchFamily="34" charset="0"/>
              <a:sym typeface="Calibri"/>
            </a:endParaRPr>
          </a:p>
        </p:txBody>
      </p:sp>
      <p:sp>
        <p:nvSpPr>
          <p:cNvPr id="265" name="TextBox 264"/>
          <p:cNvSpPr txBox="1"/>
          <p:nvPr/>
        </p:nvSpPr>
        <p:spPr>
          <a:xfrm>
            <a:off x="10793899" y="12933357"/>
            <a:ext cx="2013949" cy="646331"/>
          </a:xfrm>
          <a:prstGeom prst="rect">
            <a:avLst/>
          </a:prstGeom>
          <a:noFill/>
        </p:spPr>
        <p:txBody>
          <a:bodyPr wrap="square" rtlCol="0">
            <a:spAutoFit/>
          </a:bodyPr>
          <a:lstStyle/>
          <a:p>
            <a:r>
              <a:rPr lang="en-US" sz="1200" i="1" dirty="0" err="1" smtClean="0"/>
              <a:t>Snaverluppia</a:t>
            </a:r>
            <a:r>
              <a:rPr lang="en-US" sz="1200" i="1" dirty="0" smtClean="0"/>
              <a:t> Zoestreretum noltii</a:t>
            </a:r>
          </a:p>
          <a:p>
            <a:r>
              <a:rPr lang="en-US" sz="1200" i="1" dirty="0" smtClean="0"/>
              <a:t>Zoestreretummaritinae</a:t>
            </a:r>
          </a:p>
        </p:txBody>
      </p:sp>
      <p:sp>
        <p:nvSpPr>
          <p:cNvPr id="270" name="TextBox 269"/>
          <p:cNvSpPr txBox="1"/>
          <p:nvPr/>
        </p:nvSpPr>
        <p:spPr>
          <a:xfrm>
            <a:off x="12789276" y="11798424"/>
            <a:ext cx="1241643" cy="461665"/>
          </a:xfrm>
          <a:prstGeom prst="rect">
            <a:avLst/>
          </a:prstGeom>
          <a:noFill/>
        </p:spPr>
        <p:txBody>
          <a:bodyPr wrap="square" rtlCol="0">
            <a:spAutoFit/>
          </a:bodyPr>
          <a:lstStyle/>
          <a:p>
            <a:r>
              <a:rPr lang="en-US" sz="1200" i="1" dirty="0"/>
              <a:t>Salicornia spp.</a:t>
            </a:r>
          </a:p>
          <a:p>
            <a:r>
              <a:rPr lang="en-US" sz="1200" i="1" dirty="0" err="1"/>
              <a:t>Spartina</a:t>
            </a:r>
            <a:r>
              <a:rPr lang="en-US" sz="1200" i="1" dirty="0"/>
              <a:t> </a:t>
            </a:r>
            <a:r>
              <a:rPr lang="en-US" sz="1200" i="1" dirty="0" err="1"/>
              <a:t>spp</a:t>
            </a:r>
            <a:endParaRPr lang="en-US" sz="1200" i="1" dirty="0" smtClean="0"/>
          </a:p>
        </p:txBody>
      </p:sp>
      <p:sp>
        <p:nvSpPr>
          <p:cNvPr id="275" name="TextBox 274"/>
          <p:cNvSpPr txBox="1"/>
          <p:nvPr/>
        </p:nvSpPr>
        <p:spPr>
          <a:xfrm>
            <a:off x="16444466" y="10859681"/>
            <a:ext cx="1330532" cy="461665"/>
          </a:xfrm>
          <a:prstGeom prst="rect">
            <a:avLst/>
          </a:prstGeom>
          <a:noFill/>
        </p:spPr>
        <p:txBody>
          <a:bodyPr wrap="square" rtlCol="0">
            <a:spAutoFit/>
          </a:bodyPr>
          <a:lstStyle/>
          <a:p>
            <a:r>
              <a:rPr lang="en-US" sz="1200" i="1" dirty="0" err="1"/>
              <a:t>Festuca</a:t>
            </a:r>
            <a:r>
              <a:rPr lang="en-US" sz="1200" i="1" dirty="0"/>
              <a:t> </a:t>
            </a:r>
            <a:r>
              <a:rPr lang="en-US" sz="1200" i="1" dirty="0" err="1"/>
              <a:t>glauca</a:t>
            </a:r>
            <a:endParaRPr lang="en-US" sz="1200" i="1" dirty="0"/>
          </a:p>
          <a:p>
            <a:r>
              <a:rPr lang="en-US" sz="1200" i="1" dirty="0" err="1"/>
              <a:t>Juncus</a:t>
            </a:r>
            <a:r>
              <a:rPr lang="en-US" sz="1200" i="1" dirty="0"/>
              <a:t> </a:t>
            </a:r>
            <a:r>
              <a:rPr lang="en-US" sz="1200" i="1" dirty="0" err="1"/>
              <a:t>effusus</a:t>
            </a:r>
            <a:endParaRPr lang="en-US" sz="1200" i="1" dirty="0"/>
          </a:p>
        </p:txBody>
      </p:sp>
      <p:sp>
        <p:nvSpPr>
          <p:cNvPr id="276" name="TextBox 275"/>
          <p:cNvSpPr txBox="1"/>
          <p:nvPr/>
        </p:nvSpPr>
        <p:spPr>
          <a:xfrm>
            <a:off x="18225683" y="10137095"/>
            <a:ext cx="3148443" cy="646331"/>
          </a:xfrm>
          <a:prstGeom prst="rect">
            <a:avLst/>
          </a:prstGeom>
          <a:noFill/>
        </p:spPr>
        <p:txBody>
          <a:bodyPr wrap="square" rtlCol="0">
            <a:spAutoFit/>
          </a:bodyPr>
          <a:lstStyle/>
          <a:p>
            <a:r>
              <a:rPr lang="en-US" sz="1200" i="1" dirty="0" err="1"/>
              <a:t>Distichillis</a:t>
            </a:r>
            <a:r>
              <a:rPr lang="en-US" sz="1200" i="1" dirty="0"/>
              <a:t> </a:t>
            </a:r>
            <a:r>
              <a:rPr lang="en-US" sz="1200" i="1" dirty="0" err="1"/>
              <a:t>spicata</a:t>
            </a:r>
            <a:r>
              <a:rPr lang="en-US" sz="1200" i="1" dirty="0"/>
              <a:t> (seashore </a:t>
            </a:r>
            <a:r>
              <a:rPr lang="en-US" sz="1200" i="1" dirty="0" err="1"/>
              <a:t>saltgrass</a:t>
            </a:r>
            <a:r>
              <a:rPr lang="en-US" sz="1200" i="1" dirty="0"/>
              <a:t>)</a:t>
            </a:r>
          </a:p>
          <a:p>
            <a:r>
              <a:rPr lang="en-US" sz="1200" i="1" dirty="0"/>
              <a:t>Iva </a:t>
            </a:r>
            <a:r>
              <a:rPr lang="en-US" sz="1200" i="1" dirty="0" err="1"/>
              <a:t>frutescense</a:t>
            </a:r>
            <a:endParaRPr lang="en-US" sz="1200" i="1" dirty="0"/>
          </a:p>
          <a:p>
            <a:r>
              <a:rPr lang="en-US" sz="1200" i="1" dirty="0" err="1"/>
              <a:t>Limonium</a:t>
            </a:r>
            <a:r>
              <a:rPr lang="en-US" sz="1200" i="1" dirty="0"/>
              <a:t> </a:t>
            </a:r>
            <a:r>
              <a:rPr lang="en-US" sz="1200" i="1" dirty="0" err="1"/>
              <a:t>Carolinianum</a:t>
            </a:r>
            <a:r>
              <a:rPr lang="en-US" sz="1200" i="1" dirty="0"/>
              <a:t> (sea lavender)</a:t>
            </a:r>
          </a:p>
        </p:txBody>
      </p:sp>
      <p:sp>
        <p:nvSpPr>
          <p:cNvPr id="278" name="TextBox 277"/>
          <p:cNvSpPr txBox="1"/>
          <p:nvPr/>
        </p:nvSpPr>
        <p:spPr>
          <a:xfrm>
            <a:off x="14557279" y="11469410"/>
            <a:ext cx="2013949" cy="276999"/>
          </a:xfrm>
          <a:prstGeom prst="rect">
            <a:avLst/>
          </a:prstGeom>
          <a:noFill/>
        </p:spPr>
        <p:txBody>
          <a:bodyPr wrap="square" rtlCol="0">
            <a:spAutoFit/>
          </a:bodyPr>
          <a:lstStyle/>
          <a:p>
            <a:r>
              <a:rPr lang="en-US" sz="1200" i="1" dirty="0" err="1"/>
              <a:t>Puccinelia</a:t>
            </a:r>
            <a:r>
              <a:rPr lang="en-US" sz="1200" i="1" dirty="0"/>
              <a:t> </a:t>
            </a:r>
            <a:r>
              <a:rPr lang="en-US" sz="1200" i="1" dirty="0" err="1"/>
              <a:t>maritimae</a:t>
            </a:r>
            <a:endParaRPr lang="en-US" sz="1200" i="1" dirty="0"/>
          </a:p>
        </p:txBody>
      </p:sp>
      <p:sp>
        <p:nvSpPr>
          <p:cNvPr id="279" name="Shape 291"/>
          <p:cNvSpPr txBox="1"/>
          <p:nvPr/>
        </p:nvSpPr>
        <p:spPr>
          <a:xfrm>
            <a:off x="11107309" y="3872978"/>
            <a:ext cx="17584932" cy="584700"/>
          </a:xfrm>
          <a:prstGeom prst="rect">
            <a:avLst/>
          </a:prstGeom>
          <a:noFill/>
          <a:ln>
            <a:noFill/>
          </a:ln>
        </p:spPr>
        <p:txBody>
          <a:bodyPr spcFirstLastPara="1" wrap="square" lIns="91425" tIns="45700" rIns="91425" bIns="45700" anchor="t" anchorCtr="0">
            <a:noAutofit/>
          </a:bodyPr>
          <a:lstStyle/>
          <a:p>
            <a:pPr lvl="0"/>
            <a:r>
              <a:rPr lang="en-US" sz="3200" b="1" dirty="0" smtClean="0">
                <a:solidFill>
                  <a:schemeClr val="tx1"/>
                </a:solidFill>
                <a:latin typeface="Calibri"/>
                <a:cs typeface="Calibri"/>
                <a:sym typeface="Calibri"/>
              </a:rPr>
              <a:t>Carbon Sequestration rates for different ecosystems:</a:t>
            </a:r>
            <a:endParaRPr lang="en-US" sz="3200" b="1" dirty="0">
              <a:solidFill>
                <a:schemeClr val="tx1"/>
              </a:solidFill>
            </a:endParaRPr>
          </a:p>
        </p:txBody>
      </p:sp>
      <p:sp>
        <p:nvSpPr>
          <p:cNvPr id="280" name="Shape 127"/>
          <p:cNvSpPr txBox="1"/>
          <p:nvPr/>
        </p:nvSpPr>
        <p:spPr>
          <a:xfrm>
            <a:off x="1160765" y="33840587"/>
            <a:ext cx="8530896" cy="5571061"/>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3600" dirty="0" smtClean="0">
                <a:solidFill>
                  <a:srgbClr val="548135"/>
                </a:solidFill>
                <a:latin typeface="Calibri"/>
                <a:ea typeface="Calibri"/>
                <a:cs typeface="Calibri"/>
                <a:sym typeface="Calibri"/>
              </a:rPr>
              <a:t>Conclusions</a:t>
            </a:r>
          </a:p>
          <a:p>
            <a:pPr marL="0" marR="0" lvl="0" indent="0" rtl="0">
              <a:spcBef>
                <a:spcPts val="0"/>
              </a:spcBef>
              <a:spcAft>
                <a:spcPts val="0"/>
              </a:spcAft>
              <a:buNone/>
            </a:pPr>
            <a:endParaRPr sz="2400" dirty="0"/>
          </a:p>
          <a:p>
            <a:pPr lvl="0"/>
            <a:r>
              <a:rPr lang="en-US" sz="2800" dirty="0">
                <a:solidFill>
                  <a:schemeClr val="dk1"/>
                </a:solidFill>
                <a:latin typeface="Calibri"/>
                <a:ea typeface="Calibri"/>
                <a:cs typeface="Calibri"/>
                <a:sym typeface="Calibri"/>
              </a:rPr>
              <a:t>The open connection alternative is the preferred one because:</a:t>
            </a:r>
            <a:endParaRPr lang="en-US" sz="2800" dirty="0"/>
          </a:p>
          <a:p>
            <a:pPr marL="457200" lvl="0" indent="-457200">
              <a:buClr>
                <a:schemeClr val="dk1"/>
              </a:buClr>
              <a:buSzPts val="2800"/>
              <a:buFont typeface="Arial"/>
              <a:buChar char="•"/>
            </a:pPr>
            <a:r>
              <a:rPr lang="en-US" sz="2800" dirty="0">
                <a:solidFill>
                  <a:schemeClr val="dk1"/>
                </a:solidFill>
                <a:latin typeface="Calibri"/>
                <a:ea typeface="Calibri"/>
                <a:cs typeface="Calibri"/>
                <a:sym typeface="Calibri"/>
              </a:rPr>
              <a:t>It has the highest carbon sequestration rate and a high biodiversity in the area.</a:t>
            </a:r>
            <a:endParaRPr lang="en-US" sz="2800" dirty="0"/>
          </a:p>
          <a:p>
            <a:pPr marL="457200" lvl="0" indent="-457200">
              <a:buClr>
                <a:schemeClr val="dk1"/>
              </a:buClr>
              <a:buSzPts val="2800"/>
              <a:buFont typeface="Arial"/>
              <a:buChar char="•"/>
            </a:pPr>
            <a:r>
              <a:rPr lang="en-US" sz="2800" dirty="0">
                <a:solidFill>
                  <a:schemeClr val="dk1"/>
                </a:solidFill>
                <a:latin typeface="Calibri"/>
                <a:ea typeface="Calibri"/>
                <a:cs typeface="Calibri"/>
                <a:sym typeface="Calibri"/>
              </a:rPr>
              <a:t>It has the highest monetary return.</a:t>
            </a:r>
            <a:endParaRPr lang="en-US" sz="2800" dirty="0"/>
          </a:p>
          <a:p>
            <a:pPr marL="457200" lvl="0" indent="-457200">
              <a:buClr>
                <a:schemeClr val="dk1"/>
              </a:buClr>
              <a:buSzPts val="2800"/>
              <a:buFont typeface="Arial"/>
              <a:buChar char="•"/>
            </a:pPr>
            <a:r>
              <a:rPr lang="en-US" sz="2800" dirty="0">
                <a:solidFill>
                  <a:schemeClr val="dk1"/>
                </a:solidFill>
                <a:latin typeface="Calibri"/>
                <a:ea typeface="Calibri"/>
                <a:cs typeface="Calibri"/>
                <a:sym typeface="Calibri"/>
              </a:rPr>
              <a:t>It doesn’t need much dyke maintenance because of its shorter length in comparison to other alternatives.</a:t>
            </a:r>
          </a:p>
          <a:p>
            <a:pPr marL="457200" lvl="0" indent="-457200">
              <a:buClr>
                <a:schemeClr val="dk1"/>
              </a:buClr>
              <a:buSzPts val="2800"/>
              <a:buFont typeface="Arial"/>
              <a:buChar char="•"/>
            </a:pPr>
            <a:r>
              <a:rPr lang="en-US" sz="2800" dirty="0">
                <a:solidFill>
                  <a:schemeClr val="dk1"/>
                </a:solidFill>
                <a:latin typeface="Calibri"/>
                <a:ea typeface="Calibri"/>
                <a:cs typeface="Calibri"/>
                <a:sym typeface="Calibri"/>
              </a:rPr>
              <a:t>It compensate for a greatest amount of emissions of the port extensions</a:t>
            </a:r>
            <a:r>
              <a:rPr lang="en-US" sz="2800" b="1" dirty="0">
                <a:solidFill>
                  <a:schemeClr val="dk1"/>
                </a:solidFill>
                <a:latin typeface="Calibri"/>
                <a:ea typeface="Calibri"/>
                <a:cs typeface="Calibri"/>
                <a:sym typeface="Calibri"/>
              </a:rPr>
              <a:t>.</a:t>
            </a:r>
            <a:endParaRPr lang="en-US" sz="2800" b="1" dirty="0">
              <a:solidFill>
                <a:srgbClr val="548135"/>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1321</Words>
  <Application>Microsoft Office PowerPoint</Application>
  <PresentationFormat>Custom</PresentationFormat>
  <Paragraphs>225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Maddalena Tigli</dc:creator>
  <cp:lastModifiedBy>Mireille Martens</cp:lastModifiedBy>
  <cp:revision>46</cp:revision>
  <dcterms:modified xsi:type="dcterms:W3CDTF">2018-06-21T12:23:42Z</dcterms:modified>
</cp:coreProperties>
</file>