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76" r:id="rId1"/>
  </p:sldMasterIdLst>
  <p:notesMasterIdLst>
    <p:notesMasterId r:id="rId26"/>
  </p:notesMasterIdLst>
  <p:sldIdLst>
    <p:sldId id="256" r:id="rId2"/>
    <p:sldId id="289" r:id="rId3"/>
    <p:sldId id="287" r:id="rId4"/>
    <p:sldId id="295" r:id="rId5"/>
    <p:sldId id="260" r:id="rId6"/>
    <p:sldId id="334" r:id="rId7"/>
    <p:sldId id="335" r:id="rId8"/>
    <p:sldId id="336" r:id="rId9"/>
    <p:sldId id="297" r:id="rId10"/>
    <p:sldId id="331" r:id="rId11"/>
    <p:sldId id="332" r:id="rId12"/>
    <p:sldId id="317" r:id="rId13"/>
    <p:sldId id="318" r:id="rId14"/>
    <p:sldId id="327" r:id="rId15"/>
    <p:sldId id="328" r:id="rId16"/>
    <p:sldId id="320" r:id="rId17"/>
    <p:sldId id="321" r:id="rId18"/>
    <p:sldId id="322" r:id="rId19"/>
    <p:sldId id="323" r:id="rId20"/>
    <p:sldId id="324" r:id="rId21"/>
    <p:sldId id="325" r:id="rId22"/>
    <p:sldId id="333" r:id="rId23"/>
    <p:sldId id="337" r:id="rId24"/>
    <p:sldId id="28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2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0" autoAdjust="0"/>
    <p:restoredTop sz="92982" autoAdjust="0"/>
  </p:normalViewPr>
  <p:slideViewPr>
    <p:cSldViewPr snapToGrid="0">
      <p:cViewPr varScale="1">
        <p:scale>
          <a:sx n="68" d="100"/>
          <a:sy n="68" d="100"/>
        </p:scale>
        <p:origin x="10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32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A29313-677B-4263-891B-82FC2771E215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868A9-5095-45D0-A576-F6EFD8407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635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5868A9-5095-45D0-A576-F6EFD840719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60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27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565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1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520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6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36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79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78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2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ojectenportfolio.nl/wiki/index.php/LC_0033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8F7671-D8EC-41EF-84CF-0474EF8C6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233131"/>
            <a:ext cx="9134669" cy="325526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6000" b="1" dirty="0"/>
              <a:t>Workshop 2</a:t>
            </a:r>
            <a:br>
              <a:rPr lang="en-US" sz="6000" b="1" dirty="0"/>
            </a:br>
            <a:r>
              <a:rPr lang="en-US" sz="6000" b="1" dirty="0"/>
              <a:t>Minor Fit </a:t>
            </a:r>
            <a:r>
              <a:rPr lang="en-US" sz="6000" b="1" dirty="0" err="1"/>
              <a:t>voor</a:t>
            </a:r>
            <a:r>
              <a:rPr lang="en-US" sz="6000" b="1" dirty="0"/>
              <a:t> de </a:t>
            </a:r>
            <a:r>
              <a:rPr lang="en-US" sz="6000" b="1" dirty="0" err="1"/>
              <a:t>Toekomst</a:t>
            </a: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/>
              <a:t/>
            </a:r>
            <a:br>
              <a:rPr lang="en-US" sz="6000" b="1" dirty="0"/>
            </a:br>
            <a:r>
              <a:rPr lang="en-US" sz="6000" b="1" dirty="0" err="1"/>
              <a:t>Geleide</a:t>
            </a:r>
            <a:r>
              <a:rPr lang="en-US" sz="6000" b="1" dirty="0"/>
              <a:t> </a:t>
            </a:r>
            <a:r>
              <a:rPr lang="en-US" sz="6000" b="1" dirty="0" err="1"/>
              <a:t>gesprekken</a:t>
            </a:r>
            <a:endParaRPr lang="nl-NL" sz="6000" b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1847339-1344-41DD-91C1-2C8DB076B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1844" y="4567302"/>
            <a:ext cx="8268123" cy="1382839"/>
          </a:xfrm>
        </p:spPr>
        <p:txBody>
          <a:bodyPr anchor="ctr">
            <a:normAutofit/>
          </a:bodyPr>
          <a:lstStyle/>
          <a:p>
            <a:r>
              <a:rPr lang="nl-NL" sz="900" dirty="0">
                <a:solidFill>
                  <a:schemeClr val="bg1"/>
                </a:solidFill>
              </a:rPr>
              <a:t>Hans de Bruin, HZ University of Applied Sciences</a:t>
            </a:r>
          </a:p>
          <a:p>
            <a:r>
              <a:rPr lang="nl-NL" sz="900" dirty="0">
                <a:solidFill>
                  <a:schemeClr val="bg1"/>
                </a:solidFill>
              </a:rPr>
              <a:t>Petra de Braal, </a:t>
            </a:r>
            <a:r>
              <a:rPr lang="nl-NL" sz="900" dirty="0" err="1">
                <a:solidFill>
                  <a:schemeClr val="bg1"/>
                </a:solidFill>
              </a:rPr>
              <a:t>Solidarity</a:t>
            </a:r>
            <a:r>
              <a:rPr lang="nl-NL" sz="900" dirty="0">
                <a:solidFill>
                  <a:schemeClr val="bg1"/>
                </a:solidFill>
              </a:rPr>
              <a:t> University</a:t>
            </a:r>
          </a:p>
          <a:p>
            <a:r>
              <a:rPr lang="en-US" sz="900" dirty="0">
                <a:solidFill>
                  <a:schemeClr val="bg1"/>
                </a:solidFill>
              </a:rPr>
              <a:t>Daniëlle Mostert, HZ University of Applied Sciences</a:t>
            </a:r>
            <a:endParaRPr lang="nl-NL" sz="900" dirty="0">
              <a:solidFill>
                <a:schemeClr val="bg1"/>
              </a:solidFill>
            </a:endParaRPr>
          </a:p>
          <a:p>
            <a:pPr algn="r"/>
            <a:r>
              <a:rPr lang="nl-NL" sz="900" dirty="0">
                <a:solidFill>
                  <a:schemeClr val="bg1"/>
                </a:solidFill>
              </a:rPr>
              <a:t>Oktober 2020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7395A041-A773-4D2B-9B05-568B4BF97C35}"/>
              </a:ext>
            </a:extLst>
          </p:cNvPr>
          <p:cNvSpPr/>
          <p:nvPr/>
        </p:nvSpPr>
        <p:spPr>
          <a:xfrm>
            <a:off x="9561444" y="916584"/>
            <a:ext cx="2355574" cy="5033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doen → </a:t>
            </a:r>
            <a:r>
              <a:rPr lang="nl-NL" dirty="0">
                <a:solidFill>
                  <a:schemeClr val="accent6"/>
                </a:solidFill>
              </a:rPr>
              <a:t>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doen</a:t>
            </a:r>
            <a:r>
              <a:rPr lang="nl-NL" dirty="0">
                <a:solidFill>
                  <a:schemeClr val="accent6"/>
                </a:solidFill>
              </a:rPr>
              <a:t> → samen </a:t>
            </a:r>
            <a:r>
              <a:rPr lang="nl-NL" b="1" dirty="0">
                <a:solidFill>
                  <a:schemeClr val="accent6"/>
                </a:solidFill>
              </a:rPr>
              <a:t>leren</a:t>
            </a:r>
            <a:r>
              <a:rPr lang="nl-NL" dirty="0">
                <a:solidFill>
                  <a:schemeClr val="accent6"/>
                </a:solidFill>
              </a:rPr>
              <a:t> → …</a:t>
            </a:r>
            <a:endParaRPr lang="nl-NL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4003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Monoloog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versus</a:t>
            </a:r>
            <a:br>
              <a:rPr lang="en-US" dirty="0"/>
            </a:br>
            <a:r>
              <a:rPr lang="en-US" dirty="0" err="1"/>
              <a:t>Dialoog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840602" y="2311908"/>
          <a:ext cx="7315200" cy="2225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9619752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670740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Monoloog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Dialoog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69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Eenrichtingsverkeer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Tweerichtingsverkeer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2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Afstand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Betrokkenheid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3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Geen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Contact en reacties op elkaar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3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Inhoud onveranderd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Nieuwe gezichtspunten ontdekken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5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Partijen onveranderd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Samen leren en veranderen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0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083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Discussie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versus</a:t>
            </a:r>
            <a:br>
              <a:rPr lang="en-US" dirty="0"/>
            </a:br>
            <a:r>
              <a:rPr lang="en-US" dirty="0" err="1"/>
              <a:t>Dialoog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3840602" y="2311908"/>
          <a:ext cx="7315200" cy="22250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096197526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6707402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Discussie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Dialoog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5269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Arena, strijdtoneel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Agora, marktplein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02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Standpunten innemen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Ervaringen delen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332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Gericht op winnen/verliezen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Gericht op leren van elkaar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8533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Argumentatieve rationaliteit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Narratieve rationaliteit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750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noProof="0" dirty="0"/>
                        <a:t>Partijen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noProof="0" dirty="0"/>
                        <a:t>Mensen</a:t>
                      </a:r>
                      <a:r>
                        <a:rPr lang="nl-NL" baseline="0" noProof="0" dirty="0"/>
                        <a:t> met namen en gezichten</a:t>
                      </a:r>
                      <a:endParaRPr lang="nl-NL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90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870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Guide: </a:t>
            </a:r>
            <a:r>
              <a:rPr lang="en-US" dirty="0" err="1"/>
              <a:t>mogelijke</a:t>
            </a:r>
            <a:r>
              <a:rPr lang="en-US" dirty="0"/>
              <a:t>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E5BC9-635E-4A20-91C3-4C998160A2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Mensen</a:t>
            </a:r>
            <a:endParaRPr lang="en-US" dirty="0"/>
          </a:p>
          <a:p>
            <a:r>
              <a:rPr lang="en-US" dirty="0" err="1"/>
              <a:t>Plaatsen</a:t>
            </a:r>
            <a:r>
              <a:rPr lang="en-US" dirty="0"/>
              <a:t>/</a:t>
            </a:r>
            <a:r>
              <a:rPr lang="en-US" dirty="0" err="1"/>
              <a:t>plekken</a:t>
            </a:r>
            <a:endParaRPr lang="en-US" dirty="0"/>
          </a:p>
          <a:p>
            <a:r>
              <a:rPr lang="en-US" dirty="0" err="1"/>
              <a:t>Partnerschappen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netwerken</a:t>
            </a:r>
            <a:r>
              <a:rPr lang="en-US" dirty="0"/>
              <a:t> (</a:t>
            </a:r>
            <a:r>
              <a:rPr lang="en-US" dirty="0" err="1"/>
              <a:t>relaties</a:t>
            </a:r>
            <a:r>
              <a:rPr lang="en-US" dirty="0"/>
              <a:t>)</a:t>
            </a:r>
          </a:p>
          <a:p>
            <a:r>
              <a:rPr lang="en-US" dirty="0" err="1"/>
              <a:t>Cultuur</a:t>
            </a:r>
            <a:endParaRPr lang="en-US" dirty="0"/>
          </a:p>
          <a:p>
            <a:r>
              <a:rPr lang="en-US" dirty="0" err="1"/>
              <a:t>Geschiedenis</a:t>
            </a:r>
            <a:r>
              <a:rPr lang="en-US" dirty="0"/>
              <a:t> </a:t>
            </a:r>
          </a:p>
          <a:p>
            <a:r>
              <a:rPr lang="en-US" dirty="0"/>
              <a:t>……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2928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Kwalitatief</a:t>
            </a:r>
            <a:r>
              <a:rPr lang="en-GB" dirty="0"/>
              <a:t> </a:t>
            </a:r>
            <a:r>
              <a:rPr lang="en-GB" dirty="0" err="1"/>
              <a:t>onderzoek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&amp;</a:t>
            </a:r>
            <a:br>
              <a:rPr lang="en-GB" dirty="0"/>
            </a:br>
            <a:r>
              <a:rPr lang="en-GB" dirty="0" err="1"/>
              <a:t>semigestruc-tureerd</a:t>
            </a:r>
            <a:r>
              <a:rPr lang="en-GB" dirty="0"/>
              <a:t>  interview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i="1" dirty="0"/>
              <a:t>Begin with an open mind, not an empty head</a:t>
            </a:r>
          </a:p>
          <a:p>
            <a:pPr marL="0" indent="0" algn="ctr">
              <a:buNone/>
            </a:pPr>
            <a:endParaRPr lang="en-US" sz="2800" b="1" i="1" dirty="0"/>
          </a:p>
          <a:p>
            <a:pPr marL="0" indent="0" algn="ctr">
              <a:buNone/>
            </a:pPr>
            <a:r>
              <a:rPr lang="en-US" sz="2800" b="1" i="1" dirty="0"/>
              <a:t>An interview is a conversation with a purpose</a:t>
            </a:r>
          </a:p>
        </p:txBody>
      </p:sp>
    </p:spTree>
    <p:extLst>
      <p:ext uri="{BB962C8B-B14F-4D97-AF65-F5344CB8AC3E}">
        <p14:creationId xmlns:p14="http://schemas.microsoft.com/office/powerpoint/2010/main" val="854306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 </a:t>
            </a:r>
            <a:r>
              <a:rPr lang="en-US" dirty="0" err="1"/>
              <a:t>juiste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stellen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Wees </a:t>
            </a:r>
            <a:r>
              <a:rPr lang="en-US" dirty="0" err="1"/>
              <a:t>voorbereid</a:t>
            </a:r>
            <a:r>
              <a:rPr lang="en-US" dirty="0"/>
              <a:t>– </a:t>
            </a:r>
            <a:r>
              <a:rPr lang="en-US" dirty="0" err="1"/>
              <a:t>stel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topic list </a:t>
            </a:r>
            <a:r>
              <a:rPr lang="en-US" dirty="0" err="1"/>
              <a:t>samen</a:t>
            </a:r>
            <a:endParaRPr lang="en-US" dirty="0"/>
          </a:p>
          <a:p>
            <a:pPr lvl="1"/>
            <a:r>
              <a:rPr lang="en-US" dirty="0"/>
              <a:t>start met max. 3- 4 erg open </a:t>
            </a:r>
            <a:r>
              <a:rPr lang="en-US" dirty="0" err="1"/>
              <a:t>vragen</a:t>
            </a:r>
            <a:endParaRPr lang="en-US" dirty="0"/>
          </a:p>
          <a:p>
            <a:pPr lvl="1"/>
            <a:r>
              <a:rPr lang="en-US" dirty="0" err="1"/>
              <a:t>Maak</a:t>
            </a:r>
            <a:r>
              <a:rPr lang="en-US" dirty="0"/>
              <a:t> </a:t>
            </a:r>
            <a:r>
              <a:rPr lang="en-US" dirty="0" err="1"/>
              <a:t>aantekeningen</a:t>
            </a:r>
            <a:endParaRPr lang="en-US" dirty="0"/>
          </a:p>
          <a:p>
            <a:pPr lvl="1"/>
            <a:r>
              <a:rPr lang="en-US" dirty="0" err="1"/>
              <a:t>Stel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verdiepende</a:t>
            </a:r>
            <a:r>
              <a:rPr lang="en-US" dirty="0"/>
              <a:t>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mate het </a:t>
            </a:r>
            <a:r>
              <a:rPr lang="en-US" dirty="0" err="1"/>
              <a:t>gesprek</a:t>
            </a:r>
            <a:r>
              <a:rPr lang="en-US" dirty="0"/>
              <a:t> </a:t>
            </a:r>
            <a:r>
              <a:rPr lang="en-US" dirty="0" err="1"/>
              <a:t>vordert</a:t>
            </a:r>
            <a:endParaRPr lang="en-US" dirty="0"/>
          </a:p>
          <a:p>
            <a:endParaRPr lang="en-US" dirty="0"/>
          </a:p>
          <a:p>
            <a:r>
              <a:rPr lang="en-US" dirty="0"/>
              <a:t>Ga de </a:t>
            </a:r>
            <a:r>
              <a:rPr lang="en-US" dirty="0" err="1"/>
              <a:t>diepte</a:t>
            </a:r>
            <a:r>
              <a:rPr lang="en-US" dirty="0"/>
              <a:t> </a:t>
            </a:r>
            <a:r>
              <a:rPr lang="en-US" dirty="0" smtClean="0"/>
              <a:t>in – </a:t>
            </a:r>
            <a:r>
              <a:rPr lang="en-US" dirty="0" err="1"/>
              <a:t>gebruik</a:t>
            </a:r>
            <a:r>
              <a:rPr lang="en-US" dirty="0"/>
              <a:t> de PQR </a:t>
            </a:r>
            <a:r>
              <a:rPr lang="en-US" dirty="0" err="1"/>
              <a:t>formule</a:t>
            </a:r>
            <a:r>
              <a:rPr lang="en-US" dirty="0"/>
              <a:t> (wat, hoe en </a:t>
            </a:r>
            <a:r>
              <a:rPr lang="en-US" dirty="0" err="1"/>
              <a:t>waarom</a:t>
            </a:r>
            <a:r>
              <a:rPr lang="en-US" dirty="0"/>
              <a:t>)</a:t>
            </a:r>
          </a:p>
          <a:p>
            <a:r>
              <a:rPr lang="en-US" dirty="0"/>
              <a:t>PQR: doe P, door </a:t>
            </a:r>
            <a:r>
              <a:rPr lang="en-US" dirty="0" err="1"/>
              <a:t>middel</a:t>
            </a:r>
            <a:r>
              <a:rPr lang="en-US" dirty="0"/>
              <a:t> van Q, om 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3305464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 list </a:t>
            </a:r>
            <a:r>
              <a:rPr lang="en-US" dirty="0" err="1"/>
              <a:t>voorbeeld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Topiclist: vragen voor de verkenning van wereldbeelden en mogelijkheden van betrokkenen in uitdagende situaties.</a:t>
            </a:r>
            <a:endParaRPr lang="nl-NL" dirty="0"/>
          </a:p>
          <a:p>
            <a:r>
              <a:rPr lang="nl-NL" dirty="0"/>
              <a:t>Voorbeeld topic list: I </a:t>
            </a:r>
            <a:r>
              <a:rPr lang="nl-NL" dirty="0" err="1"/>
              <a:t>Know</a:t>
            </a:r>
            <a:r>
              <a:rPr lang="nl-NL" dirty="0"/>
              <a:t> How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990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 hoc interview </a:t>
            </a:r>
            <a:r>
              <a:rPr lang="en-US" dirty="0" err="1"/>
              <a:t>vragen</a:t>
            </a:r>
            <a:r>
              <a:rPr lang="en-US" dirty="0"/>
              <a:t> </a:t>
            </a:r>
            <a:r>
              <a:rPr lang="en-US" dirty="0" err="1"/>
              <a:t>bedenken</a:t>
            </a:r>
            <a:endParaRPr lang="en-US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081F46-4B79-C54B-A303-F9FDB66930EE}"/>
              </a:ext>
            </a:extLst>
          </p:cNvPr>
          <p:cNvSpPr txBox="1">
            <a:spLocks/>
          </p:cNvSpPr>
          <p:nvPr/>
        </p:nvSpPr>
        <p:spPr>
          <a:xfrm>
            <a:off x="7642573" y="1874931"/>
            <a:ext cx="3358155" cy="3349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endParaRPr lang="en-GB" sz="1800" dirty="0">
              <a:solidFill>
                <a:schemeClr val="tx1"/>
              </a:solidFill>
            </a:endParaRPr>
          </a:p>
          <a:p>
            <a:pPr lvl="0" algn="l"/>
            <a:endParaRPr lang="en-GB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</a:rPr>
              <a:t>Gedragingen</a:t>
            </a:r>
            <a:endParaRPr lang="en-GB" sz="1400" dirty="0">
              <a:solidFill>
                <a:schemeClr val="tx1"/>
              </a:solidFill>
            </a:endParaRPr>
          </a:p>
          <a:p>
            <a:pPr lvl="0" algn="l"/>
            <a:endParaRPr lang="en-GB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 smtClean="0">
                <a:solidFill>
                  <a:schemeClr val="tx1"/>
                </a:solidFill>
              </a:rPr>
              <a:t>Meningen</a:t>
            </a:r>
            <a:r>
              <a:rPr lang="en-GB" sz="1400" dirty="0" smtClean="0">
                <a:solidFill>
                  <a:schemeClr val="tx1"/>
                </a:solidFill>
              </a:rPr>
              <a:t>/</a:t>
            </a:r>
            <a:r>
              <a:rPr lang="en-GB" sz="1400" dirty="0" err="1" smtClean="0"/>
              <a:t>waarden</a:t>
            </a:r>
            <a:r>
              <a:rPr lang="en-GB" sz="1400" dirty="0"/>
              <a:t>: wat de </a:t>
            </a:r>
            <a:r>
              <a:rPr lang="en-GB" sz="1400" dirty="0" err="1" smtClean="0"/>
              <a:t>persoon</a:t>
            </a:r>
            <a:r>
              <a:rPr lang="en-GB" sz="1400" dirty="0" smtClean="0"/>
              <a:t> </a:t>
            </a:r>
            <a:r>
              <a:rPr lang="en-GB" sz="1400" dirty="0" err="1"/>
              <a:t>denkt</a:t>
            </a:r>
            <a:r>
              <a:rPr lang="en-GB" sz="1400" dirty="0"/>
              <a:t> over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onderwerp</a:t>
            </a:r>
            <a:r>
              <a:rPr lang="en-GB" sz="1400" dirty="0"/>
              <a:t>.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endParaRPr lang="nl-NL" sz="1400" dirty="0">
              <a:solidFill>
                <a:schemeClr val="tx1"/>
              </a:solidFill>
            </a:endParaRP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en-GB" sz="1400" dirty="0" err="1">
                <a:solidFill>
                  <a:schemeClr val="tx1"/>
                </a:solidFill>
              </a:rPr>
              <a:t>Kennis</a:t>
            </a:r>
            <a:r>
              <a:rPr lang="en-GB" sz="1400" dirty="0"/>
              <a:t>; </a:t>
            </a:r>
            <a:r>
              <a:rPr lang="en-GB" sz="1400" dirty="0" err="1"/>
              <a:t>feiten</a:t>
            </a:r>
            <a:r>
              <a:rPr lang="en-GB" sz="1400" dirty="0"/>
              <a:t> over het </a:t>
            </a:r>
            <a:r>
              <a:rPr lang="en-GB" sz="1400" dirty="0" err="1"/>
              <a:t>onderwerp</a:t>
            </a:r>
            <a:r>
              <a:rPr lang="en-GB" sz="1400" dirty="0"/>
              <a:t> die desk research </a:t>
            </a:r>
            <a:r>
              <a:rPr lang="en-GB" sz="1400" dirty="0" err="1"/>
              <a:t>ondersteunt</a:t>
            </a:r>
            <a:r>
              <a:rPr lang="en-GB" sz="1400" dirty="0"/>
              <a:t>. </a:t>
            </a:r>
            <a:endParaRPr lang="nl-NL" sz="14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sz="1400" dirty="0">
              <a:solidFill>
                <a:schemeClr val="tx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1400" dirty="0" err="1" smtClean="0"/>
              <a:t>Gevoelens</a:t>
            </a:r>
            <a:r>
              <a:rPr lang="en-GB" sz="1400" dirty="0" smtClean="0"/>
              <a:t>: </a:t>
            </a:r>
            <a:r>
              <a:rPr lang="en-GB" sz="1400" dirty="0"/>
              <a:t>wat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persoon</a:t>
            </a:r>
            <a:r>
              <a:rPr lang="en-GB" sz="1400" dirty="0"/>
              <a:t> </a:t>
            </a:r>
            <a:r>
              <a:rPr lang="en-GB" sz="1400" dirty="0" err="1"/>
              <a:t>voelt</a:t>
            </a:r>
            <a:r>
              <a:rPr lang="en-GB" sz="1400" dirty="0"/>
              <a:t> </a:t>
            </a:r>
            <a:r>
              <a:rPr lang="en-GB" sz="1400" dirty="0" err="1"/>
              <a:t>ipv</a:t>
            </a:r>
            <a:r>
              <a:rPr lang="en-GB" sz="1400" dirty="0"/>
              <a:t> wat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 smtClean="0"/>
              <a:t>persoon</a:t>
            </a:r>
            <a:r>
              <a:rPr lang="en-GB" sz="1400" dirty="0" smtClean="0"/>
              <a:t> </a:t>
            </a:r>
            <a:r>
              <a:rPr lang="en-GB" sz="1400" dirty="0" err="1"/>
              <a:t>denkt</a:t>
            </a:r>
            <a:r>
              <a:rPr lang="en-GB" sz="1400" dirty="0"/>
              <a:t>. </a:t>
            </a:r>
            <a:endParaRPr lang="nl-NL" sz="1400" dirty="0">
              <a:solidFill>
                <a:schemeClr val="tx1"/>
              </a:solidFill>
            </a:endParaRPr>
          </a:p>
        </p:txBody>
      </p:sp>
      <p:sp>
        <p:nvSpPr>
          <p:cNvPr id="4" name="Afgeronde rechthoek 1">
            <a:extLst>
              <a:ext uri="{FF2B5EF4-FFF2-40B4-BE49-F238E27FC236}">
                <a16:creationId xmlns:a16="http://schemas.microsoft.com/office/drawing/2014/main" id="{CDF532AF-DE7B-4444-B79D-4653332CA5EB}"/>
              </a:ext>
            </a:extLst>
          </p:cNvPr>
          <p:cNvSpPr/>
          <p:nvPr/>
        </p:nvSpPr>
        <p:spPr>
          <a:xfrm>
            <a:off x="3963115" y="1122259"/>
            <a:ext cx="3450771" cy="4746171"/>
          </a:xfrm>
          <a:prstGeom prst="roundRect">
            <a:avLst/>
          </a:prstGeom>
          <a:noFill/>
          <a:ln>
            <a:solidFill>
              <a:srgbClr val="2556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5" name="Rechthoek 2">
            <a:extLst>
              <a:ext uri="{FF2B5EF4-FFF2-40B4-BE49-F238E27FC236}">
                <a16:creationId xmlns:a16="http://schemas.microsoft.com/office/drawing/2014/main" id="{65E1121F-51CF-B842-A928-1B017A2C7EBB}"/>
              </a:ext>
            </a:extLst>
          </p:cNvPr>
          <p:cNvSpPr/>
          <p:nvPr/>
        </p:nvSpPr>
        <p:spPr>
          <a:xfrm>
            <a:off x="4082858" y="1635635"/>
            <a:ext cx="3331028" cy="39703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</a:t>
            </a:r>
            <a:r>
              <a:rPr lang="en-GB" sz="1400" dirty="0" err="1"/>
              <a:t>makkelijk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begrijpen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passend</a:t>
            </a:r>
            <a:r>
              <a:rPr lang="en-GB" sz="1400" dirty="0"/>
              <a:t> </a:t>
            </a:r>
            <a:r>
              <a:rPr lang="en-GB" sz="1400" dirty="0" err="1"/>
              <a:t>bij</a:t>
            </a:r>
            <a:r>
              <a:rPr lang="en-GB" sz="1400" dirty="0"/>
              <a:t> de </a:t>
            </a:r>
            <a:r>
              <a:rPr lang="en-GB" sz="1400" dirty="0" err="1"/>
              <a:t>achtergrond</a:t>
            </a:r>
            <a:r>
              <a:rPr lang="en-GB" sz="1400" dirty="0"/>
              <a:t> van de </a:t>
            </a:r>
            <a:r>
              <a:rPr lang="en-GB" sz="1400" dirty="0" err="1"/>
              <a:t>deelnemer</a:t>
            </a:r>
            <a:r>
              <a:rPr lang="en-GB" sz="1400" dirty="0"/>
              <a:t>.</a:t>
            </a:r>
          </a:p>
          <a:p>
            <a:pPr lvl="0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zo </a:t>
            </a:r>
            <a:r>
              <a:rPr lang="en-GB" sz="1400" dirty="0" err="1"/>
              <a:t>kort</a:t>
            </a:r>
            <a:r>
              <a:rPr lang="en-GB" sz="1400" dirty="0"/>
              <a:t>, </a:t>
            </a:r>
            <a:r>
              <a:rPr lang="en-GB" sz="1400" dirty="0" err="1"/>
              <a:t>helder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neutraal</a:t>
            </a:r>
            <a:r>
              <a:rPr lang="en-GB" sz="1400" dirty="0"/>
              <a:t> </a:t>
            </a:r>
            <a:r>
              <a:rPr lang="en-GB" sz="1400" dirty="0" err="1"/>
              <a:t>als</a:t>
            </a:r>
            <a:r>
              <a:rPr lang="en-GB" sz="1400" dirty="0"/>
              <a:t> </a:t>
            </a:r>
            <a:r>
              <a:rPr lang="en-GB" sz="1400" dirty="0" err="1"/>
              <a:t>mogelijk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.</a:t>
            </a:r>
          </a:p>
          <a:p>
            <a:pPr lvl="0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Vragen</a:t>
            </a:r>
            <a:r>
              <a:rPr lang="en-GB" sz="1400" dirty="0"/>
              <a:t> </a:t>
            </a:r>
            <a:r>
              <a:rPr lang="en-GB" sz="1400" dirty="0" err="1"/>
              <a:t>moeten</a:t>
            </a:r>
            <a:r>
              <a:rPr lang="en-GB" sz="1400" dirty="0"/>
              <a:t> </a:t>
            </a:r>
            <a:r>
              <a:rPr lang="en-GB" sz="1400" dirty="0" err="1"/>
              <a:t>niet</a:t>
            </a:r>
            <a:r>
              <a:rPr lang="en-GB" sz="1400" dirty="0"/>
              <a:t> </a:t>
            </a:r>
            <a:r>
              <a:rPr lang="en-GB" sz="1400" dirty="0" err="1"/>
              <a:t>feitelijk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r>
              <a:rPr lang="en-GB" sz="1400" dirty="0"/>
              <a:t> of </a:t>
            </a:r>
            <a:r>
              <a:rPr lang="en-GB" sz="1400" dirty="0" err="1"/>
              <a:t>enkel</a:t>
            </a:r>
            <a:r>
              <a:rPr lang="en-GB" sz="1400" dirty="0"/>
              <a:t> met </a:t>
            </a:r>
            <a:r>
              <a:rPr lang="en-GB" sz="1400" dirty="0" err="1"/>
              <a:t>ja</a:t>
            </a:r>
            <a:r>
              <a:rPr lang="en-GB" sz="1400" dirty="0"/>
              <a:t> of nee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beantwoorden</a:t>
            </a:r>
            <a:r>
              <a:rPr lang="en-GB" sz="1400" dirty="0"/>
              <a:t> </a:t>
            </a:r>
            <a:r>
              <a:rPr lang="en-GB" sz="1400" dirty="0" err="1"/>
              <a:t>zijn</a:t>
            </a:r>
            <a:endParaRPr lang="en-GB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Formuleer</a:t>
            </a:r>
            <a:r>
              <a:rPr lang="en-GB" sz="1400" dirty="0"/>
              <a:t> de </a:t>
            </a:r>
            <a:r>
              <a:rPr lang="en-GB" sz="1400" dirty="0" err="1"/>
              <a:t>vraag</a:t>
            </a:r>
            <a:r>
              <a:rPr lang="en-GB" sz="1400" dirty="0"/>
              <a:t> zo </a:t>
            </a:r>
            <a:r>
              <a:rPr lang="en-GB" sz="1400" dirty="0" err="1"/>
              <a:t>dat</a:t>
            </a:r>
            <a:r>
              <a:rPr lang="en-GB" sz="1400" dirty="0"/>
              <a:t> </a:t>
            </a:r>
            <a:r>
              <a:rPr lang="en-GB" sz="1400" dirty="0" err="1"/>
              <a:t>deze</a:t>
            </a:r>
            <a:r>
              <a:rPr lang="en-GB" sz="1400" dirty="0"/>
              <a:t> </a:t>
            </a:r>
            <a:r>
              <a:rPr lang="en-GB" sz="1400" dirty="0" err="1"/>
              <a:t>ruimte</a:t>
            </a:r>
            <a:r>
              <a:rPr lang="en-GB" sz="1400" dirty="0"/>
              <a:t> </a:t>
            </a:r>
            <a:r>
              <a:rPr lang="en-GB" sz="1400" dirty="0" err="1"/>
              <a:t>biedt</a:t>
            </a:r>
            <a:r>
              <a:rPr lang="en-GB" sz="1400" dirty="0"/>
              <a:t> om </a:t>
            </a:r>
            <a:r>
              <a:rPr lang="en-GB" sz="1400" dirty="0" err="1"/>
              <a:t>uitgebreid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vertellen</a:t>
            </a:r>
            <a:r>
              <a:rPr lang="en-GB" sz="1400" dirty="0"/>
              <a:t> </a:t>
            </a:r>
            <a:r>
              <a:rPr lang="en-GB" sz="1400" dirty="0" err="1"/>
              <a:t>ipv</a:t>
            </a:r>
            <a:r>
              <a:rPr lang="en-GB" sz="1400" dirty="0"/>
              <a:t>. </a:t>
            </a:r>
            <a:r>
              <a:rPr lang="en-GB" sz="1400" dirty="0" err="1"/>
              <a:t>enkel</a:t>
            </a:r>
            <a:r>
              <a:rPr lang="en-GB" sz="1400" dirty="0"/>
              <a:t> </a:t>
            </a:r>
            <a:r>
              <a:rPr lang="en-GB" sz="1400" dirty="0" err="1"/>
              <a:t>een</a:t>
            </a:r>
            <a:r>
              <a:rPr lang="en-GB" sz="1400" dirty="0"/>
              <a:t> </a:t>
            </a:r>
            <a:r>
              <a:rPr lang="en-GB" sz="1400" dirty="0" err="1"/>
              <a:t>korte</a:t>
            </a:r>
            <a:r>
              <a:rPr lang="en-GB" sz="1400" dirty="0"/>
              <a:t> </a:t>
            </a:r>
            <a:r>
              <a:rPr lang="en-GB" sz="1400" dirty="0" err="1"/>
              <a:t>reactie</a:t>
            </a:r>
            <a:r>
              <a:rPr lang="en-GB" sz="1400" dirty="0"/>
              <a:t> </a:t>
            </a:r>
            <a:r>
              <a:rPr lang="en-GB" sz="1400" dirty="0" err="1"/>
              <a:t>te</a:t>
            </a:r>
            <a:r>
              <a:rPr lang="en-GB" sz="1400" dirty="0"/>
              <a:t> </a:t>
            </a:r>
            <a:r>
              <a:rPr lang="en-GB" sz="1400" dirty="0" err="1"/>
              <a:t>geven</a:t>
            </a:r>
            <a:r>
              <a:rPr lang="en-GB" sz="1400" dirty="0"/>
              <a:t>. </a:t>
            </a:r>
          </a:p>
          <a:p>
            <a:pPr lvl="1"/>
            <a:endParaRPr lang="nl-NL" sz="14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400" dirty="0" err="1"/>
              <a:t>Zorg</a:t>
            </a:r>
            <a:r>
              <a:rPr lang="en-GB" sz="1400" dirty="0"/>
              <a:t> </a:t>
            </a:r>
            <a:r>
              <a:rPr lang="en-GB" sz="1400" dirty="0" err="1"/>
              <a:t>dat</a:t>
            </a:r>
            <a:r>
              <a:rPr lang="en-GB" sz="1400" dirty="0"/>
              <a:t> de </a:t>
            </a:r>
            <a:r>
              <a:rPr lang="en-GB" sz="1400" dirty="0" err="1"/>
              <a:t>vraag</a:t>
            </a:r>
            <a:r>
              <a:rPr lang="en-GB" sz="1400" dirty="0"/>
              <a:t> </a:t>
            </a:r>
            <a:r>
              <a:rPr lang="en-GB" sz="1400" dirty="0" err="1"/>
              <a:t>ook</a:t>
            </a:r>
            <a:r>
              <a:rPr lang="en-GB" sz="1400" dirty="0"/>
              <a:t> </a:t>
            </a:r>
            <a:r>
              <a:rPr lang="en-GB" sz="1400" dirty="0" err="1"/>
              <a:t>echt</a:t>
            </a:r>
            <a:r>
              <a:rPr lang="en-GB" sz="1400" dirty="0"/>
              <a:t> maar </a:t>
            </a:r>
            <a:r>
              <a:rPr lang="en-GB" sz="1400" dirty="0" err="1"/>
              <a:t>één</a:t>
            </a:r>
            <a:r>
              <a:rPr lang="en-GB" sz="1400" dirty="0"/>
              <a:t> </a:t>
            </a:r>
            <a:r>
              <a:rPr lang="en-GB" sz="1400" dirty="0" err="1"/>
              <a:t>vraag</a:t>
            </a:r>
            <a:r>
              <a:rPr lang="en-GB" sz="1400" dirty="0"/>
              <a:t> </a:t>
            </a:r>
            <a:r>
              <a:rPr lang="en-GB" sz="1400" dirty="0" err="1"/>
              <a:t>bevat</a:t>
            </a:r>
            <a:r>
              <a:rPr lang="en-GB" sz="1400" dirty="0"/>
              <a:t> </a:t>
            </a:r>
            <a:r>
              <a:rPr lang="en-GB" sz="1400" dirty="0" err="1"/>
              <a:t>en</a:t>
            </a:r>
            <a:r>
              <a:rPr lang="en-GB" sz="1400" dirty="0"/>
              <a:t> </a:t>
            </a:r>
            <a:r>
              <a:rPr lang="en-GB" sz="1400" dirty="0" err="1"/>
              <a:t>niet</a:t>
            </a:r>
            <a:r>
              <a:rPr lang="en-GB" sz="1400" dirty="0"/>
              <a:t> twee of </a:t>
            </a:r>
            <a:r>
              <a:rPr lang="en-GB" sz="1400" dirty="0" err="1"/>
              <a:t>meer</a:t>
            </a:r>
            <a:r>
              <a:rPr lang="en-GB" sz="1400" dirty="0"/>
              <a:t> in </a:t>
            </a:r>
            <a:r>
              <a:rPr lang="en-GB" sz="1400" dirty="0" err="1"/>
              <a:t>één</a:t>
            </a:r>
            <a:r>
              <a:rPr lang="en-GB" sz="1400" dirty="0"/>
              <a:t>. </a:t>
            </a:r>
          </a:p>
        </p:txBody>
      </p:sp>
      <p:sp>
        <p:nvSpPr>
          <p:cNvPr id="6" name="Afgeronde rechthoek 7">
            <a:extLst>
              <a:ext uri="{FF2B5EF4-FFF2-40B4-BE49-F238E27FC236}">
                <a16:creationId xmlns:a16="http://schemas.microsoft.com/office/drawing/2014/main" id="{2CDBC14E-1E46-F146-9D3F-C3E603E8D78A}"/>
              </a:ext>
            </a:extLst>
          </p:cNvPr>
          <p:cNvSpPr/>
          <p:nvPr/>
        </p:nvSpPr>
        <p:spPr>
          <a:xfrm>
            <a:off x="7549957" y="1122259"/>
            <a:ext cx="3450771" cy="4746171"/>
          </a:xfrm>
          <a:prstGeom prst="roundRect">
            <a:avLst/>
          </a:prstGeom>
          <a:noFill/>
          <a:ln>
            <a:solidFill>
              <a:srgbClr val="2556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AE6BF130-CA06-6A4A-B185-D83FD1C4AB46}"/>
              </a:ext>
            </a:extLst>
          </p:cNvPr>
          <p:cNvSpPr txBox="1">
            <a:spLocks/>
          </p:cNvSpPr>
          <p:nvPr/>
        </p:nvSpPr>
        <p:spPr>
          <a:xfrm>
            <a:off x="4812363" y="1232551"/>
            <a:ext cx="3037114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err="1">
                <a:solidFill>
                  <a:srgbClr val="25567B"/>
                </a:solidFill>
              </a:rPr>
              <a:t>Algemene</a:t>
            </a:r>
            <a:r>
              <a:rPr lang="en-GB" sz="1800" b="1" dirty="0">
                <a:solidFill>
                  <a:srgbClr val="25567B"/>
                </a:solidFill>
              </a:rPr>
              <a:t> regels</a:t>
            </a:r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1D316756-EBFC-314E-9F26-D863D87EAA08}"/>
              </a:ext>
            </a:extLst>
          </p:cNvPr>
          <p:cNvSpPr txBox="1">
            <a:spLocks/>
          </p:cNvSpPr>
          <p:nvPr/>
        </p:nvSpPr>
        <p:spPr>
          <a:xfrm>
            <a:off x="8399205" y="1273885"/>
            <a:ext cx="3037114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800" b="1" dirty="0" err="1">
                <a:solidFill>
                  <a:srgbClr val="25567B"/>
                </a:solidFill>
              </a:rPr>
              <a:t>Soort</a:t>
            </a:r>
            <a:r>
              <a:rPr lang="en-GB" sz="1800" b="1" dirty="0">
                <a:solidFill>
                  <a:srgbClr val="25567B"/>
                </a:solidFill>
              </a:rPr>
              <a:t> </a:t>
            </a:r>
            <a:r>
              <a:rPr lang="en-GB" sz="1800" b="1" dirty="0" err="1">
                <a:solidFill>
                  <a:srgbClr val="25567B"/>
                </a:solidFill>
              </a:rPr>
              <a:t>vragen</a:t>
            </a:r>
            <a:endParaRPr lang="en-GB" sz="1800" b="1" dirty="0">
              <a:solidFill>
                <a:srgbClr val="2556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81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</a:t>
            </a:r>
            <a:r>
              <a:rPr lang="en-US" dirty="0" err="1"/>
              <a:t>trucjes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Hoe </a:t>
            </a:r>
            <a:r>
              <a:rPr lang="en-US" dirty="0" err="1"/>
              <a:t>kan</a:t>
            </a:r>
            <a:r>
              <a:rPr lang="en-US" dirty="0"/>
              <a:t> je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laten</a:t>
            </a:r>
            <a:r>
              <a:rPr lang="en-US" dirty="0"/>
              <a:t> </a:t>
            </a:r>
            <a:r>
              <a:rPr lang="en-US" dirty="0" err="1"/>
              <a:t>zeggen</a:t>
            </a:r>
            <a:r>
              <a:rPr lang="en-US" dirty="0"/>
              <a:t>? </a:t>
            </a:r>
          </a:p>
        </p:txBody>
      </p:sp>
      <p:sp>
        <p:nvSpPr>
          <p:cNvPr id="3" name="Afgeronde rechthoek 2">
            <a:extLst>
              <a:ext uri="{FF2B5EF4-FFF2-40B4-BE49-F238E27FC236}">
                <a16:creationId xmlns:a16="http://schemas.microsoft.com/office/drawing/2014/main" id="{1FE0658A-3858-2A44-A86D-EA79F8088FC9}"/>
              </a:ext>
            </a:extLst>
          </p:cNvPr>
          <p:cNvSpPr/>
          <p:nvPr/>
        </p:nvSpPr>
        <p:spPr>
          <a:xfrm>
            <a:off x="5166931" y="1369682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 dirty="0"/>
          </a:p>
        </p:txBody>
      </p:sp>
      <p:sp>
        <p:nvSpPr>
          <p:cNvPr id="4" name="Afgeronde rechthoek 6">
            <a:extLst>
              <a:ext uri="{FF2B5EF4-FFF2-40B4-BE49-F238E27FC236}">
                <a16:creationId xmlns:a16="http://schemas.microsoft.com/office/drawing/2014/main" id="{F5E09775-8433-8948-AB21-64AA8259E63D}"/>
              </a:ext>
            </a:extLst>
          </p:cNvPr>
          <p:cNvSpPr/>
          <p:nvPr/>
        </p:nvSpPr>
        <p:spPr>
          <a:xfrm>
            <a:off x="7480955" y="1369683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5" name="Afgeronde rechthoek 7">
            <a:extLst>
              <a:ext uri="{FF2B5EF4-FFF2-40B4-BE49-F238E27FC236}">
                <a16:creationId xmlns:a16="http://schemas.microsoft.com/office/drawing/2014/main" id="{FA96A9F5-46C2-D14E-A13C-7079B6648102}"/>
              </a:ext>
            </a:extLst>
          </p:cNvPr>
          <p:cNvSpPr/>
          <p:nvPr/>
        </p:nvSpPr>
        <p:spPr>
          <a:xfrm>
            <a:off x="5166931" y="3380227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sp>
        <p:nvSpPr>
          <p:cNvPr id="6" name="Afgeronde rechthoek 8">
            <a:extLst>
              <a:ext uri="{FF2B5EF4-FFF2-40B4-BE49-F238E27FC236}">
                <a16:creationId xmlns:a16="http://schemas.microsoft.com/office/drawing/2014/main" id="{6BDDC57D-6CF1-D34B-BD27-A9E7C61ADB49}"/>
              </a:ext>
            </a:extLst>
          </p:cNvPr>
          <p:cNvSpPr/>
          <p:nvPr/>
        </p:nvSpPr>
        <p:spPr>
          <a:xfrm>
            <a:off x="7480955" y="3380228"/>
            <a:ext cx="2275114" cy="1948543"/>
          </a:xfrm>
          <a:prstGeom prst="roundRect">
            <a:avLst/>
          </a:prstGeom>
          <a:ln>
            <a:solidFill>
              <a:srgbClr val="25567B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nl-NL"/>
          </a:p>
        </p:txBody>
      </p:sp>
      <p:pic>
        <p:nvPicPr>
          <p:cNvPr id="7" name="Afbeelding 10">
            <a:extLst>
              <a:ext uri="{FF2B5EF4-FFF2-40B4-BE49-F238E27FC236}">
                <a16:creationId xmlns:a16="http://schemas.microsoft.com/office/drawing/2014/main" id="{62C0555F-C402-E149-9888-0007E57DE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712" y="1987661"/>
            <a:ext cx="1033301" cy="1033301"/>
          </a:xfrm>
          <a:prstGeom prst="rect">
            <a:avLst/>
          </a:prstGeom>
        </p:spPr>
      </p:pic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63F1970F-F748-9F4C-AF6A-216FCABA9C28}"/>
              </a:ext>
            </a:extLst>
          </p:cNvPr>
          <p:cNvSpPr txBox="1">
            <a:spLocks/>
          </p:cNvSpPr>
          <p:nvPr/>
        </p:nvSpPr>
        <p:spPr>
          <a:xfrm>
            <a:off x="5464392" y="1507721"/>
            <a:ext cx="1719942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600" b="1" dirty="0">
                <a:solidFill>
                  <a:srgbClr val="25567B"/>
                </a:solidFill>
              </a:rPr>
              <a:t>De </a:t>
            </a:r>
            <a:r>
              <a:rPr lang="en-GB" sz="1600" b="1" dirty="0" err="1">
                <a:solidFill>
                  <a:srgbClr val="25567B"/>
                </a:solidFill>
              </a:rPr>
              <a:t>stilte</a:t>
            </a:r>
            <a:r>
              <a:rPr lang="en-GB" sz="1600" b="1" dirty="0">
                <a:solidFill>
                  <a:srgbClr val="25567B"/>
                </a:solidFill>
              </a:rPr>
              <a:t> </a:t>
            </a:r>
            <a:r>
              <a:rPr lang="en-GB" sz="1600" b="1" dirty="0" err="1">
                <a:solidFill>
                  <a:srgbClr val="25567B"/>
                </a:solidFill>
              </a:rPr>
              <a:t>truc</a:t>
            </a:r>
            <a:endParaRPr lang="en-GB" sz="1600" b="1" dirty="0">
              <a:solidFill>
                <a:srgbClr val="25567B"/>
              </a:solidFill>
            </a:endParaRP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38582C22-28DB-F845-9036-F83562FF66B0}"/>
              </a:ext>
            </a:extLst>
          </p:cNvPr>
          <p:cNvSpPr txBox="1">
            <a:spLocks/>
          </p:cNvSpPr>
          <p:nvPr/>
        </p:nvSpPr>
        <p:spPr>
          <a:xfrm>
            <a:off x="7758541" y="1507721"/>
            <a:ext cx="1719942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600" b="1" dirty="0">
                <a:solidFill>
                  <a:srgbClr val="25567B"/>
                </a:solidFill>
              </a:rPr>
              <a:t>De uh-huh </a:t>
            </a:r>
            <a:r>
              <a:rPr lang="en-GB" sz="1600" b="1" dirty="0" err="1">
                <a:solidFill>
                  <a:srgbClr val="25567B"/>
                </a:solidFill>
              </a:rPr>
              <a:t>truc</a:t>
            </a:r>
            <a:endParaRPr lang="en-GB" sz="1600" b="1" dirty="0">
              <a:solidFill>
                <a:srgbClr val="25567B"/>
              </a:solidFill>
            </a:endParaRPr>
          </a:p>
        </p:txBody>
      </p:sp>
      <p:sp>
        <p:nvSpPr>
          <p:cNvPr id="10" name="Tijdelijke aanduiding voor inhoud 2">
            <a:extLst>
              <a:ext uri="{FF2B5EF4-FFF2-40B4-BE49-F238E27FC236}">
                <a16:creationId xmlns:a16="http://schemas.microsoft.com/office/drawing/2014/main" id="{3AC0C00D-A58D-B345-A1D0-36C6F97BE9D0}"/>
              </a:ext>
            </a:extLst>
          </p:cNvPr>
          <p:cNvSpPr txBox="1">
            <a:spLocks/>
          </p:cNvSpPr>
          <p:nvPr/>
        </p:nvSpPr>
        <p:spPr>
          <a:xfrm>
            <a:off x="7645804" y="1935707"/>
            <a:ext cx="1945416" cy="13071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400" dirty="0" err="1">
                <a:solidFill>
                  <a:schemeClr val="tx1"/>
                </a:solidFill>
              </a:rPr>
              <a:t>Ja</a:t>
            </a:r>
            <a:r>
              <a:rPr lang="en-GB" sz="1400" dirty="0">
                <a:solidFill>
                  <a:schemeClr val="tx1"/>
                </a:solidFill>
              </a:rPr>
              <a:t>, </a:t>
            </a:r>
            <a:r>
              <a:rPr lang="en-GB" sz="1400" dirty="0" err="1">
                <a:solidFill>
                  <a:schemeClr val="tx1"/>
                </a:solidFill>
              </a:rPr>
              <a:t>ik</a:t>
            </a:r>
            <a:r>
              <a:rPr lang="en-GB" sz="1400" dirty="0">
                <a:solidFill>
                  <a:schemeClr val="tx1"/>
                </a:solidFill>
              </a:rPr>
              <a:t> snap het </a:t>
            </a:r>
          </a:p>
          <a:p>
            <a:pPr lvl="0"/>
            <a:r>
              <a:rPr lang="en-GB" sz="1400" dirty="0">
                <a:solidFill>
                  <a:schemeClr val="tx1"/>
                </a:solidFill>
              </a:rPr>
              <a:t>Juist </a:t>
            </a:r>
            <a:r>
              <a:rPr lang="en-GB" sz="1400" dirty="0" err="1">
                <a:solidFill>
                  <a:schemeClr val="tx1"/>
                </a:solidFill>
              </a:rPr>
              <a:t>ja</a:t>
            </a:r>
            <a:r>
              <a:rPr lang="en-GB" sz="1400" dirty="0">
                <a:solidFill>
                  <a:schemeClr val="tx1"/>
                </a:solidFill>
              </a:rPr>
              <a:t>, uh-huh</a:t>
            </a:r>
          </a:p>
          <a:p>
            <a:pPr lvl="0"/>
            <a:r>
              <a:rPr lang="en-GB" sz="1400" dirty="0" err="1">
                <a:solidFill>
                  <a:schemeClr val="tx1"/>
                </a:solidFill>
              </a:rPr>
              <a:t>Mmmm</a:t>
            </a:r>
            <a:r>
              <a:rPr lang="en-GB" sz="1400" dirty="0">
                <a:solidFill>
                  <a:schemeClr val="tx1"/>
                </a:solidFill>
              </a:rPr>
              <a:t>, hmm</a:t>
            </a:r>
          </a:p>
          <a:p>
            <a:pPr lvl="0"/>
            <a:endParaRPr lang="en-GB" sz="1400" dirty="0">
              <a:solidFill>
                <a:schemeClr val="tx1"/>
              </a:solidFill>
            </a:endParaRPr>
          </a:p>
          <a:p>
            <a:pPr lvl="0"/>
            <a:r>
              <a:rPr lang="en-GB" sz="1400" dirty="0" err="1">
                <a:solidFill>
                  <a:schemeClr val="tx1"/>
                </a:solidFill>
              </a:rPr>
              <a:t>Stilte</a:t>
            </a:r>
            <a:r>
              <a:rPr lang="en-GB" sz="1400" dirty="0">
                <a:solidFill>
                  <a:schemeClr val="tx1"/>
                </a:solidFill>
              </a:rPr>
              <a:t> + Uh-huh = </a:t>
            </a:r>
            <a:r>
              <a:rPr lang="en-GB" sz="1400" dirty="0" err="1">
                <a:solidFill>
                  <a:schemeClr val="tx1"/>
                </a:solidFill>
              </a:rPr>
              <a:t>sterke</a:t>
            </a:r>
            <a:r>
              <a:rPr lang="en-GB" sz="1400" dirty="0">
                <a:solidFill>
                  <a:schemeClr val="tx1"/>
                </a:solidFill>
              </a:rPr>
              <a:t> </a:t>
            </a:r>
            <a:r>
              <a:rPr lang="en-GB" sz="1400" dirty="0" err="1">
                <a:solidFill>
                  <a:schemeClr val="tx1"/>
                </a:solidFill>
              </a:rPr>
              <a:t>combinatie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Tijdelijke aanduiding voor inhoud 2">
            <a:extLst>
              <a:ext uri="{FF2B5EF4-FFF2-40B4-BE49-F238E27FC236}">
                <a16:creationId xmlns:a16="http://schemas.microsoft.com/office/drawing/2014/main" id="{ADDF9B2A-D8B5-744B-B010-96D808057FEA}"/>
              </a:ext>
            </a:extLst>
          </p:cNvPr>
          <p:cNvSpPr txBox="1">
            <a:spLocks/>
          </p:cNvSpPr>
          <p:nvPr/>
        </p:nvSpPr>
        <p:spPr>
          <a:xfrm>
            <a:off x="5336149" y="3530768"/>
            <a:ext cx="2157688" cy="532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500" b="1" dirty="0">
                <a:solidFill>
                  <a:srgbClr val="25567B"/>
                </a:solidFill>
              </a:rPr>
              <a:t>De </a:t>
            </a:r>
            <a:r>
              <a:rPr lang="en-GB" sz="1500" b="1" dirty="0" err="1">
                <a:solidFill>
                  <a:srgbClr val="25567B"/>
                </a:solidFill>
              </a:rPr>
              <a:t>meer</a:t>
            </a:r>
            <a:r>
              <a:rPr lang="en-GB" sz="1500" b="1" dirty="0">
                <a:solidFill>
                  <a:srgbClr val="25567B"/>
                </a:solidFill>
              </a:rPr>
              <a:t> detail </a:t>
            </a:r>
            <a:r>
              <a:rPr lang="en-GB" sz="1500" b="1" dirty="0" err="1">
                <a:solidFill>
                  <a:srgbClr val="25567B"/>
                </a:solidFill>
              </a:rPr>
              <a:t>truc</a:t>
            </a:r>
            <a:endParaRPr lang="en-GB" sz="1500" b="1" dirty="0">
              <a:solidFill>
                <a:srgbClr val="25567B"/>
              </a:solidFill>
            </a:endParaRP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0F0A198F-47A4-0942-9006-DD31664901CC}"/>
              </a:ext>
            </a:extLst>
          </p:cNvPr>
          <p:cNvSpPr txBox="1">
            <a:spLocks/>
          </p:cNvSpPr>
          <p:nvPr/>
        </p:nvSpPr>
        <p:spPr>
          <a:xfrm>
            <a:off x="5220173" y="3981403"/>
            <a:ext cx="2333479" cy="1535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300" dirty="0">
                <a:solidFill>
                  <a:schemeClr val="tx1"/>
                </a:solidFill>
              </a:rPr>
              <a:t>Kan je me </a:t>
            </a:r>
            <a:r>
              <a:rPr lang="en-GB" sz="1300" dirty="0" err="1">
                <a:solidFill>
                  <a:schemeClr val="tx1"/>
                </a:solidFill>
              </a:rPr>
              <a:t>een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/>
              <a:t>voorbeeld</a:t>
            </a:r>
            <a:r>
              <a:rPr lang="en-GB" sz="1300" dirty="0"/>
              <a:t> </a:t>
            </a:r>
            <a:r>
              <a:rPr lang="en-GB" sz="1300" dirty="0" err="1"/>
              <a:t>geven</a:t>
            </a:r>
            <a:r>
              <a:rPr lang="en-GB" sz="1300" dirty="0"/>
              <a:t>? </a:t>
            </a:r>
          </a:p>
          <a:p>
            <a:pPr lvl="0" algn="l"/>
            <a:r>
              <a:rPr lang="en-GB" sz="1300" dirty="0">
                <a:solidFill>
                  <a:schemeClr val="tx1"/>
                </a:solidFill>
              </a:rPr>
              <a:t>Kan je me </a:t>
            </a:r>
            <a:r>
              <a:rPr lang="en-GB" sz="1300" dirty="0" err="1">
                <a:solidFill>
                  <a:schemeClr val="tx1"/>
                </a:solidFill>
              </a:rPr>
              <a:t>daar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iets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meer</a:t>
            </a:r>
            <a:r>
              <a:rPr lang="en-GB" sz="1300" dirty="0">
                <a:solidFill>
                  <a:schemeClr val="tx1"/>
                </a:solidFill>
              </a:rPr>
              <a:t> over </a:t>
            </a:r>
            <a:r>
              <a:rPr lang="en-GB" sz="1300" dirty="0" err="1">
                <a:solidFill>
                  <a:schemeClr val="tx1"/>
                </a:solidFill>
              </a:rPr>
              <a:t>vertellen</a:t>
            </a:r>
            <a:r>
              <a:rPr lang="en-GB" sz="1300" dirty="0">
                <a:solidFill>
                  <a:schemeClr val="tx1"/>
                </a:solidFill>
              </a:rPr>
              <a:t>? </a:t>
            </a:r>
          </a:p>
          <a:p>
            <a:pPr lvl="0" algn="l"/>
            <a:r>
              <a:rPr lang="en-GB" sz="1300" dirty="0"/>
              <a:t>Hoe </a:t>
            </a:r>
            <a:r>
              <a:rPr lang="en-GB" sz="1300" dirty="0" err="1"/>
              <a:t>hebben</a:t>
            </a:r>
            <a:r>
              <a:rPr lang="en-GB" sz="1300" dirty="0"/>
              <a:t> </a:t>
            </a:r>
            <a:r>
              <a:rPr lang="en-GB" sz="1300" dirty="0" err="1"/>
              <a:t>anderen</a:t>
            </a:r>
            <a:r>
              <a:rPr lang="en-GB" sz="1300" dirty="0"/>
              <a:t> </a:t>
            </a:r>
            <a:r>
              <a:rPr lang="en-GB" sz="1300" dirty="0" err="1"/>
              <a:t>hierop</a:t>
            </a:r>
            <a:r>
              <a:rPr lang="en-GB" sz="1300" dirty="0"/>
              <a:t> </a:t>
            </a:r>
            <a:r>
              <a:rPr lang="en-GB" sz="1300" dirty="0" err="1"/>
              <a:t>gereageerd</a:t>
            </a:r>
            <a:r>
              <a:rPr lang="en-GB" sz="1300" dirty="0"/>
              <a:t>? </a:t>
            </a:r>
            <a:endParaRPr lang="en-GB" sz="1300" dirty="0">
              <a:solidFill>
                <a:schemeClr val="tx1"/>
              </a:solidFill>
            </a:endParaRPr>
          </a:p>
        </p:txBody>
      </p:sp>
      <p:sp>
        <p:nvSpPr>
          <p:cNvPr id="13" name="Tijdelijke aanduiding voor inhoud 2">
            <a:extLst>
              <a:ext uri="{FF2B5EF4-FFF2-40B4-BE49-F238E27FC236}">
                <a16:creationId xmlns:a16="http://schemas.microsoft.com/office/drawing/2014/main" id="{9BEF3A80-F13E-9147-A2D3-E50A8D8E6216}"/>
              </a:ext>
            </a:extLst>
          </p:cNvPr>
          <p:cNvSpPr txBox="1">
            <a:spLocks/>
          </p:cNvSpPr>
          <p:nvPr/>
        </p:nvSpPr>
        <p:spPr>
          <a:xfrm>
            <a:off x="7451772" y="3449314"/>
            <a:ext cx="2333479" cy="5320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z="1500" b="1" dirty="0">
                <a:solidFill>
                  <a:srgbClr val="25567B"/>
                </a:solidFill>
              </a:rPr>
              <a:t>De </a:t>
            </a:r>
            <a:r>
              <a:rPr lang="en-GB" sz="1500" b="1" dirty="0" err="1">
                <a:solidFill>
                  <a:srgbClr val="25567B"/>
                </a:solidFill>
              </a:rPr>
              <a:t>gevoelens</a:t>
            </a:r>
            <a:r>
              <a:rPr lang="en-GB" sz="1500" b="1" dirty="0">
                <a:solidFill>
                  <a:srgbClr val="25567B"/>
                </a:solidFill>
              </a:rPr>
              <a:t> </a:t>
            </a:r>
            <a:r>
              <a:rPr lang="en-GB" sz="1500" b="1" dirty="0" err="1">
                <a:solidFill>
                  <a:srgbClr val="25567B"/>
                </a:solidFill>
              </a:rPr>
              <a:t>en</a:t>
            </a:r>
            <a:r>
              <a:rPr lang="en-GB" sz="1500" b="1" dirty="0">
                <a:solidFill>
                  <a:srgbClr val="25567B"/>
                </a:solidFill>
              </a:rPr>
              <a:t> ratio </a:t>
            </a:r>
            <a:r>
              <a:rPr lang="en-GB" sz="1500" b="1" dirty="0" err="1">
                <a:solidFill>
                  <a:srgbClr val="25567B"/>
                </a:solidFill>
              </a:rPr>
              <a:t>truc</a:t>
            </a:r>
            <a:r>
              <a:rPr lang="en-GB" sz="1500" b="1" dirty="0">
                <a:solidFill>
                  <a:srgbClr val="25567B"/>
                </a:solidFill>
              </a:rPr>
              <a:t> </a:t>
            </a:r>
          </a:p>
        </p:txBody>
      </p: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A1779366-927F-0F4B-8ED0-DD7A32D04EBA}"/>
              </a:ext>
            </a:extLst>
          </p:cNvPr>
          <p:cNvSpPr txBox="1">
            <a:spLocks/>
          </p:cNvSpPr>
          <p:nvPr/>
        </p:nvSpPr>
        <p:spPr>
          <a:xfrm>
            <a:off x="7645805" y="3956629"/>
            <a:ext cx="1945416" cy="1535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nl-NL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GB" sz="1300" dirty="0" err="1">
                <a:solidFill>
                  <a:schemeClr val="tx1"/>
                </a:solidFill>
              </a:rPr>
              <a:t>Waarin</a:t>
            </a:r>
            <a:r>
              <a:rPr lang="en-GB" sz="1300" dirty="0">
                <a:solidFill>
                  <a:schemeClr val="tx1"/>
                </a:solidFill>
              </a:rPr>
              <a:t> was </a:t>
            </a:r>
            <a:r>
              <a:rPr lang="en-GB" sz="1300" dirty="0" err="1">
                <a:solidFill>
                  <a:schemeClr val="tx1"/>
                </a:solidFill>
              </a:rPr>
              <a:t>dat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belangrijk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voor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jou</a:t>
            </a:r>
            <a:r>
              <a:rPr lang="en-GB" sz="1300" dirty="0">
                <a:solidFill>
                  <a:schemeClr val="tx1"/>
                </a:solidFill>
              </a:rPr>
              <a:t>?</a:t>
            </a:r>
          </a:p>
          <a:p>
            <a:pPr lvl="0" algn="l"/>
            <a:r>
              <a:rPr lang="en-GB" sz="1300" dirty="0"/>
              <a:t>Hoe </a:t>
            </a:r>
            <a:r>
              <a:rPr lang="en-GB" sz="1300" dirty="0" err="1"/>
              <a:t>voelde</a:t>
            </a:r>
            <a:r>
              <a:rPr lang="en-GB" sz="1300" dirty="0"/>
              <a:t> </a:t>
            </a:r>
            <a:r>
              <a:rPr lang="en-GB" sz="1300" dirty="0" err="1"/>
              <a:t>jij</a:t>
            </a:r>
            <a:r>
              <a:rPr lang="en-GB" sz="1300" dirty="0"/>
              <a:t> je </a:t>
            </a:r>
            <a:r>
              <a:rPr lang="en-GB" sz="1300" dirty="0" err="1"/>
              <a:t>daarbij</a:t>
            </a:r>
            <a:r>
              <a:rPr lang="en-GB" sz="1300" dirty="0"/>
              <a:t>? </a:t>
            </a:r>
          </a:p>
          <a:p>
            <a:pPr lvl="0" algn="l"/>
            <a:r>
              <a:rPr lang="en-GB" sz="1300" dirty="0" err="1">
                <a:solidFill>
                  <a:schemeClr val="tx1"/>
                </a:solidFill>
              </a:rPr>
              <a:t>Waarom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springt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dat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eruit</a:t>
            </a:r>
            <a:r>
              <a:rPr lang="en-GB" sz="1300" dirty="0">
                <a:solidFill>
                  <a:schemeClr val="tx1"/>
                </a:solidFill>
              </a:rPr>
              <a:t> in </a:t>
            </a:r>
            <a:r>
              <a:rPr lang="en-GB" sz="1300" dirty="0" err="1">
                <a:solidFill>
                  <a:schemeClr val="tx1"/>
                </a:solidFill>
              </a:rPr>
              <a:t>jouw</a:t>
            </a:r>
            <a:r>
              <a:rPr lang="en-GB" sz="1300" dirty="0">
                <a:solidFill>
                  <a:schemeClr val="tx1"/>
                </a:solidFill>
              </a:rPr>
              <a:t> </a:t>
            </a:r>
            <a:r>
              <a:rPr lang="en-GB" sz="1300" dirty="0" err="1">
                <a:solidFill>
                  <a:schemeClr val="tx1"/>
                </a:solidFill>
              </a:rPr>
              <a:t>geheugen</a:t>
            </a:r>
            <a:r>
              <a:rPr lang="en-GB" sz="1300" dirty="0">
                <a:solidFill>
                  <a:schemeClr val="tx1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5759424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</a:t>
            </a:r>
            <a:r>
              <a:rPr lang="en-US" dirty="0" err="1"/>
              <a:t>vaardigheden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“In order to gain access to the true thoughts and feelings of the participants, researchers adopt a non-judgemental stance towards the thoughts and words of the participants. The relationship should be built on mutual trust. </a:t>
            </a:r>
            <a:r>
              <a:rPr lang="en-GB" b="1" i="1" dirty="0"/>
              <a:t>The listener becomes the learner, while the participant is the teacher</a:t>
            </a:r>
            <a:r>
              <a:rPr lang="en-GB" i="1" dirty="0"/>
              <a:t>” </a:t>
            </a:r>
            <a:r>
              <a:rPr lang="en-GB" sz="1800" dirty="0"/>
              <a:t>(Holloway and Wheeler, 2011). </a:t>
            </a:r>
          </a:p>
          <a:p>
            <a:endParaRPr lang="en-GB" sz="1800" dirty="0"/>
          </a:p>
          <a:p>
            <a:r>
              <a:rPr lang="en-GB" dirty="0" err="1"/>
              <a:t>Maak</a:t>
            </a:r>
            <a:r>
              <a:rPr lang="en-GB" dirty="0"/>
              <a:t> </a:t>
            </a:r>
            <a:r>
              <a:rPr lang="en-GB" dirty="0" err="1"/>
              <a:t>oogcontact</a:t>
            </a:r>
            <a:r>
              <a:rPr lang="en-GB" dirty="0"/>
              <a:t> </a:t>
            </a:r>
          </a:p>
          <a:p>
            <a:r>
              <a:rPr lang="en-GB" dirty="0" err="1"/>
              <a:t>Zorg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dirty="0" err="1"/>
              <a:t>ontspannen</a:t>
            </a:r>
            <a:r>
              <a:rPr lang="en-GB" dirty="0"/>
              <a:t> </a:t>
            </a:r>
            <a:r>
              <a:rPr lang="en-GB" dirty="0" err="1"/>
              <a:t>lichaamshouding</a:t>
            </a:r>
            <a:endParaRPr lang="en-GB" dirty="0"/>
          </a:p>
          <a:p>
            <a:r>
              <a:rPr lang="en-GB" dirty="0"/>
              <a:t>Toon interesse in wat de </a:t>
            </a:r>
            <a:r>
              <a:rPr lang="en-GB" dirty="0" err="1"/>
              <a:t>ander</a:t>
            </a:r>
            <a:r>
              <a:rPr lang="en-GB" dirty="0"/>
              <a:t> </a:t>
            </a:r>
            <a:r>
              <a:rPr lang="en-GB" dirty="0" err="1"/>
              <a:t>vertelt</a:t>
            </a:r>
            <a:r>
              <a:rPr lang="en-GB" dirty="0"/>
              <a:t> </a:t>
            </a:r>
          </a:p>
          <a:p>
            <a:r>
              <a:rPr lang="en-GB" dirty="0" err="1"/>
              <a:t>Benadruk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moedig</a:t>
            </a:r>
            <a:r>
              <a:rPr lang="en-GB" dirty="0"/>
              <a:t> </a:t>
            </a:r>
            <a:r>
              <a:rPr lang="en-GB" dirty="0" err="1"/>
              <a:t>aan</a:t>
            </a:r>
            <a:r>
              <a:rPr lang="en-GB" dirty="0"/>
              <a:t> </a:t>
            </a:r>
          </a:p>
          <a:p>
            <a:r>
              <a:rPr lang="en-GB" b="1" dirty="0"/>
              <a:t>LUISTER! </a:t>
            </a:r>
          </a:p>
          <a:p>
            <a:endParaRPr lang="en-US" dirty="0"/>
          </a:p>
        </p:txBody>
      </p:sp>
      <p:pic>
        <p:nvPicPr>
          <p:cNvPr id="5" name="Afbeelding 6">
            <a:extLst>
              <a:ext uri="{FF2B5EF4-FFF2-40B4-BE49-F238E27FC236}">
                <a16:creationId xmlns:a16="http://schemas.microsoft.com/office/drawing/2014/main" id="{5AFF554A-C924-204B-815D-569290B9F8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3172" y="2856859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970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lastige</a:t>
            </a:r>
            <a:r>
              <a:rPr lang="en-US" dirty="0"/>
              <a:t> interview partner </a:t>
            </a:r>
            <a:r>
              <a:rPr lang="en-US" dirty="0" err="1"/>
              <a:t>herkennen</a:t>
            </a:r>
            <a:endParaRPr lang="en-US" dirty="0"/>
          </a:p>
        </p:txBody>
      </p:sp>
      <p:graphicFrame>
        <p:nvGraphicFramePr>
          <p:cNvPr id="6" name="Tabel 1">
            <a:extLst>
              <a:ext uri="{FF2B5EF4-FFF2-40B4-BE49-F238E27FC236}">
                <a16:creationId xmlns:a16="http://schemas.microsoft.com/office/drawing/2014/main" id="{B4DE774C-5035-2B40-8EC9-A6BE8401C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789707"/>
              </p:ext>
            </p:extLst>
          </p:nvPr>
        </p:nvGraphicFramePr>
        <p:xfrm>
          <a:off x="3676718" y="855399"/>
          <a:ext cx="7924075" cy="5535356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960189">
                  <a:extLst>
                    <a:ext uri="{9D8B030D-6E8A-4147-A177-3AD203B41FA5}">
                      <a16:colId xmlns:a16="http://schemas.microsoft.com/office/drawing/2014/main" val="1798315405"/>
                    </a:ext>
                  </a:extLst>
                </a:gridCol>
                <a:gridCol w="4963886">
                  <a:extLst>
                    <a:ext uri="{9D8B030D-6E8A-4147-A177-3AD203B41FA5}">
                      <a16:colId xmlns:a16="http://schemas.microsoft.com/office/drawing/2014/main" val="2392459421"/>
                    </a:ext>
                  </a:extLst>
                </a:gridCol>
              </a:tblGrid>
              <a:tr h="1385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Moeilijkheid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>
                    <a:solidFill>
                      <a:srgbClr val="25567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Suggestie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>
                    <a:solidFill>
                      <a:srgbClr val="2556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978489"/>
                  </a:ext>
                </a:extLst>
              </a:tr>
              <a:tr h="1514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is </a:t>
                      </a:r>
                      <a:r>
                        <a:rPr lang="en-GB" sz="1200" dirty="0" err="1">
                          <a:effectLst/>
                        </a:rPr>
                        <a:t>alleen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bereid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lettergreep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antwoorden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geven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weinig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dan ‘</a:t>
                      </a:r>
                      <a:r>
                        <a:rPr lang="en-GB" sz="1200" dirty="0" err="1">
                          <a:effectLst/>
                        </a:rPr>
                        <a:t>ja</a:t>
                      </a:r>
                      <a:r>
                        <a:rPr lang="en-GB" sz="1200" dirty="0">
                          <a:effectLst/>
                        </a:rPr>
                        <a:t>’ of ‘nee’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 </a:t>
                      </a:r>
                      <a:r>
                        <a:rPr lang="en-US" sz="1200" dirty="0" err="1">
                          <a:effectLst/>
                        </a:rPr>
                        <a:t>redenen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hiervoor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varieren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komt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tijdgesprek</a:t>
                      </a:r>
                      <a:r>
                        <a:rPr lang="en-GB" sz="1200" dirty="0">
                          <a:effectLst/>
                        </a:rPr>
                        <a:t> of </a:t>
                      </a:r>
                      <a:r>
                        <a:rPr lang="en-GB" sz="1200" dirty="0" err="1">
                          <a:effectLst/>
                        </a:rPr>
                        <a:t>zorgen</a:t>
                      </a:r>
                      <a:r>
                        <a:rPr lang="en-GB" sz="1200" dirty="0">
                          <a:effectLst/>
                        </a:rPr>
                        <a:t> over de </a:t>
                      </a:r>
                      <a:r>
                        <a:rPr lang="en-GB" sz="1200" dirty="0" err="1">
                          <a:effectLst/>
                        </a:rPr>
                        <a:t>anonimiteit</a:t>
                      </a:r>
                      <a:r>
                        <a:rPr lang="en-GB" sz="1200" dirty="0">
                          <a:effectLst/>
                        </a:rPr>
                        <a:t>, dan </a:t>
                      </a:r>
                      <a:r>
                        <a:rPr lang="en-GB" sz="1200" dirty="0" err="1">
                          <a:effectLst/>
                        </a:rPr>
                        <a:t>kan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verkleind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worden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voorzichtige</a:t>
                      </a:r>
                      <a:r>
                        <a:rPr lang="en-GB" sz="1200" dirty="0">
                          <a:effectLst/>
                        </a:rPr>
                        <a:t> opening van het interview.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zulke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antwoorden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geeft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ondanks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goede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voorbereidingen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probeer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zo open as </a:t>
                      </a:r>
                      <a:r>
                        <a:rPr lang="en-GB" sz="1200" dirty="0" err="1">
                          <a:effectLst/>
                        </a:rPr>
                        <a:t>mogelijk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stellen</a:t>
                      </a:r>
                      <a:r>
                        <a:rPr lang="en-GB" sz="1200" dirty="0">
                          <a:effectLst/>
                        </a:rPr>
                        <a:t>; </a:t>
                      </a:r>
                      <a:r>
                        <a:rPr lang="en-GB" sz="1200" dirty="0" err="1">
                          <a:effectLst/>
                        </a:rPr>
                        <a:t>gebruik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ook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lange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stiltes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laten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merken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ergens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over wilt </a:t>
                      </a:r>
                      <a:r>
                        <a:rPr lang="en-GB" sz="1200" dirty="0" err="1">
                          <a:effectLst/>
                        </a:rPr>
                        <a:t>horen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3869950941"/>
                  </a:ext>
                </a:extLst>
              </a:tr>
              <a:tr h="11734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deelnemer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geeft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meerdere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keren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lange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antwoorden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die </a:t>
                      </a:r>
                      <a:r>
                        <a:rPr lang="en-GB" sz="12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afdwalen</a:t>
                      </a:r>
                      <a:r>
                        <a:rPr lang="en-GB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van de focus van het interview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Hoewel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ruimte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zijn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beetje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af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dwalen</a:t>
                      </a:r>
                      <a:r>
                        <a:rPr lang="en-GB" sz="1200" dirty="0">
                          <a:effectLst/>
                        </a:rPr>
                        <a:t> (</a:t>
                      </a:r>
                      <a:r>
                        <a:rPr lang="en-GB" sz="1200" dirty="0" err="1">
                          <a:effectLst/>
                        </a:rPr>
                        <a:t>soms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leidt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tot </a:t>
                      </a:r>
                      <a:r>
                        <a:rPr lang="en-GB" sz="1200" dirty="0" err="1">
                          <a:effectLst/>
                        </a:rPr>
                        <a:t>aspecten</a:t>
                      </a:r>
                      <a:r>
                        <a:rPr lang="en-GB" sz="1200" dirty="0">
                          <a:effectLst/>
                        </a:rPr>
                        <a:t> die </a:t>
                      </a:r>
                      <a:r>
                        <a:rPr lang="en-GB" sz="1200" dirty="0" err="1">
                          <a:effectLst/>
                        </a:rPr>
                        <a:t>ook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interessant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zijn</a:t>
                      </a:r>
                      <a:r>
                        <a:rPr lang="en-GB" sz="1200" dirty="0">
                          <a:effectLst/>
                        </a:rPr>
                        <a:t>), maar je </a:t>
                      </a:r>
                      <a:r>
                        <a:rPr lang="en-GB" sz="1200" dirty="0" err="1">
                          <a:effectLst/>
                        </a:rPr>
                        <a:t>zult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bijsturen</a:t>
                      </a:r>
                      <a:r>
                        <a:rPr lang="en-GB" sz="1200" dirty="0">
                          <a:effectLst/>
                        </a:rPr>
                        <a:t> om de </a:t>
                      </a:r>
                      <a:r>
                        <a:rPr lang="en-GB" sz="1200" dirty="0" err="1">
                          <a:effectLst/>
                        </a:rPr>
                        <a:t>juiste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richting</a:t>
                      </a:r>
                      <a:r>
                        <a:rPr lang="en-GB" sz="1200" dirty="0">
                          <a:effectLst/>
                        </a:rPr>
                        <a:t> op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gaan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Dit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moet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subtiel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doen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zonder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iemand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beledigen</a:t>
                      </a:r>
                      <a:r>
                        <a:rPr lang="en-GB" sz="1200" dirty="0">
                          <a:effectLst/>
                        </a:rPr>
                        <a:t>, </a:t>
                      </a:r>
                      <a:r>
                        <a:rPr lang="en-GB" sz="1200" dirty="0" err="1">
                          <a:effectLst/>
                        </a:rPr>
                        <a:t>bijvoorbeeld</a:t>
                      </a:r>
                      <a:r>
                        <a:rPr lang="en-GB" sz="1200" dirty="0">
                          <a:effectLst/>
                        </a:rPr>
                        <a:t> door </a:t>
                      </a:r>
                      <a:r>
                        <a:rPr lang="en-GB" sz="1200" dirty="0" err="1">
                          <a:effectLst/>
                        </a:rPr>
                        <a:t>terug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verwijzen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eerder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gemaakt</a:t>
                      </a:r>
                      <a:r>
                        <a:rPr lang="en-GB" sz="1200" dirty="0">
                          <a:effectLst/>
                        </a:rPr>
                        <a:t> punt </a:t>
                      </a:r>
                      <a:r>
                        <a:rPr lang="en-GB" sz="1200" dirty="0" err="1">
                          <a:effectLst/>
                        </a:rPr>
                        <a:t>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over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vertellen</a:t>
                      </a:r>
                      <a:r>
                        <a:rPr lang="en-GB" sz="1200" dirty="0">
                          <a:effectLst/>
                        </a:rPr>
                        <a:t>, of door om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momentje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vragen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kunnen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noteren</a:t>
                      </a:r>
                      <a:r>
                        <a:rPr lang="en-GB" sz="1200" dirty="0">
                          <a:effectLst/>
                        </a:rPr>
                        <a:t> wat </a:t>
                      </a:r>
                      <a:r>
                        <a:rPr lang="en-GB" sz="1200" dirty="0" err="1">
                          <a:effectLst/>
                        </a:rPr>
                        <a:t>er</a:t>
                      </a:r>
                      <a:r>
                        <a:rPr lang="en-GB" sz="1200" dirty="0">
                          <a:effectLst/>
                        </a:rPr>
                        <a:t> net </a:t>
                      </a:r>
                      <a:r>
                        <a:rPr lang="en-GB" sz="1200" dirty="0" err="1">
                          <a:effectLst/>
                        </a:rPr>
                        <a:t>gezegd</a:t>
                      </a:r>
                      <a:r>
                        <a:rPr lang="en-GB" sz="1200" dirty="0">
                          <a:effectLst/>
                        </a:rPr>
                        <a:t> is.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4065687690"/>
                  </a:ext>
                </a:extLst>
              </a:tr>
              <a:tr h="7293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jou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interviewen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Benadruk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 je </a:t>
                      </a:r>
                      <a:r>
                        <a:rPr lang="en-US" sz="1200" dirty="0" err="1">
                          <a:effectLst/>
                        </a:rPr>
                        <a:t>geïnteresseerd</a:t>
                      </a:r>
                      <a:r>
                        <a:rPr lang="en-US" sz="1200" dirty="0">
                          <a:effectLst/>
                        </a:rPr>
                        <a:t> bent in </a:t>
                      </a:r>
                      <a:r>
                        <a:rPr lang="en-US" sz="1200" dirty="0" err="1">
                          <a:effectLst/>
                        </a:rPr>
                        <a:t>hun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mening</a:t>
                      </a:r>
                      <a:r>
                        <a:rPr lang="en-US" sz="1200" dirty="0">
                          <a:effectLst/>
                        </a:rPr>
                        <a:t> and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, </a:t>
                      </a:r>
                      <a:r>
                        <a:rPr lang="en-US" sz="1200" dirty="0" err="1">
                          <a:effectLst/>
                        </a:rPr>
                        <a:t>als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gewenst</a:t>
                      </a:r>
                      <a:r>
                        <a:rPr lang="en-US" sz="1200" dirty="0">
                          <a:effectLst/>
                        </a:rPr>
                        <a:t> is, </a:t>
                      </a:r>
                      <a:r>
                        <a:rPr lang="en-US" sz="1200" dirty="0" err="1">
                          <a:effectLst/>
                        </a:rPr>
                        <a:t>vragen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aan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jou</a:t>
                      </a:r>
                      <a:r>
                        <a:rPr lang="en-US" sz="1200" dirty="0">
                          <a:effectLst/>
                        </a:rPr>
                        <a:t> op het </a:t>
                      </a:r>
                      <a:r>
                        <a:rPr lang="en-US" sz="1200" dirty="0" err="1">
                          <a:effectLst/>
                        </a:rPr>
                        <a:t>eind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gesteld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kunnen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worden</a:t>
                      </a:r>
                      <a:r>
                        <a:rPr lang="en-US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3842409413"/>
                  </a:ext>
                </a:extLst>
              </a:tr>
              <a:tr h="15381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raakt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zichtbaar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aangedaan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gedurende</a:t>
                      </a:r>
                      <a:r>
                        <a:rPr lang="en-GB" sz="1200" dirty="0">
                          <a:effectLst/>
                        </a:rPr>
                        <a:t> het interview </a:t>
                      </a:r>
                      <a:r>
                        <a:rPr lang="en-GB" sz="1200" dirty="0" err="1">
                          <a:effectLst/>
                        </a:rPr>
                        <a:t>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mogelijk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zelfs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huilen</a:t>
                      </a:r>
                      <a:r>
                        <a:rPr lang="en-GB" sz="1200" dirty="0">
                          <a:effectLst/>
                        </a:rPr>
                        <a:t>. </a:t>
                      </a:r>
                      <a:endParaRPr lang="nl-N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24" marR="5242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Geef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tijd</a:t>
                      </a:r>
                      <a:r>
                        <a:rPr lang="en-GB" sz="1200" dirty="0">
                          <a:effectLst/>
                        </a:rPr>
                        <a:t> om de </a:t>
                      </a:r>
                      <a:r>
                        <a:rPr lang="en-GB" sz="1200" dirty="0" err="1">
                          <a:effectLst/>
                        </a:rPr>
                        <a:t>vraag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beantwoorden</a:t>
                      </a:r>
                      <a:r>
                        <a:rPr lang="en-GB" sz="1200" dirty="0">
                          <a:effectLst/>
                        </a:rPr>
                        <a:t>, do </a:t>
                      </a:r>
                      <a:r>
                        <a:rPr lang="en-GB" sz="1200" dirty="0" err="1">
                          <a:effectLst/>
                        </a:rPr>
                        <a:t>vooral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niets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waaruit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kan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blijken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ongeduldig</a:t>
                      </a:r>
                      <a:r>
                        <a:rPr lang="en-GB" sz="1200" dirty="0">
                          <a:effectLst/>
                        </a:rPr>
                        <a:t> bent.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Als</a:t>
                      </a:r>
                      <a:r>
                        <a:rPr lang="en-GB" sz="1200" dirty="0">
                          <a:effectLst/>
                        </a:rPr>
                        <a:t> je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begint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huilen</a:t>
                      </a:r>
                      <a:r>
                        <a:rPr lang="en-GB" sz="1200" dirty="0">
                          <a:effectLst/>
                        </a:rPr>
                        <a:t> of </a:t>
                      </a:r>
                      <a:r>
                        <a:rPr lang="en-GB" sz="1200" dirty="0" err="1">
                          <a:effectLst/>
                        </a:rPr>
                        <a:t>overduidelijk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aangedaan</a:t>
                      </a:r>
                      <a:r>
                        <a:rPr lang="en-GB" sz="1200" dirty="0">
                          <a:effectLst/>
                        </a:rPr>
                        <a:t> is, dan is het </a:t>
                      </a:r>
                      <a:r>
                        <a:rPr lang="en-GB" sz="1200" dirty="0" err="1">
                          <a:effectLst/>
                        </a:rPr>
                        <a:t>waarschijnlijk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goed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idee</a:t>
                      </a:r>
                      <a:r>
                        <a:rPr lang="en-GB" sz="1200" dirty="0">
                          <a:effectLst/>
                        </a:rPr>
                        <a:t> om </a:t>
                      </a:r>
                      <a:r>
                        <a:rPr lang="en-GB" sz="1200" dirty="0" err="1">
                          <a:effectLst/>
                        </a:rPr>
                        <a:t>ana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geven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vraag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niet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beantwoord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hoeft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te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worden</a:t>
                      </a:r>
                      <a:r>
                        <a:rPr lang="en-GB" sz="1200" dirty="0">
                          <a:effectLst/>
                        </a:rPr>
                        <a:t>.  </a:t>
                      </a:r>
                      <a:endParaRPr lang="nl-N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</a:rPr>
                        <a:t>Beeindig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een</a:t>
                      </a:r>
                      <a:r>
                        <a:rPr lang="en-GB" sz="1200" dirty="0">
                          <a:effectLst/>
                        </a:rPr>
                        <a:t> interview </a:t>
                      </a:r>
                      <a:r>
                        <a:rPr lang="en-GB" sz="1200" dirty="0" err="1">
                          <a:effectLst/>
                        </a:rPr>
                        <a:t>niet</a:t>
                      </a:r>
                      <a:r>
                        <a:rPr lang="en-GB" sz="1200" dirty="0">
                          <a:effectLst/>
                        </a:rPr>
                        <a:t> direct, </a:t>
                      </a:r>
                      <a:r>
                        <a:rPr lang="en-GB" sz="1200" dirty="0" err="1">
                          <a:effectLst/>
                        </a:rPr>
                        <a:t>dat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maakt</a:t>
                      </a:r>
                      <a:r>
                        <a:rPr lang="en-GB" sz="1200" dirty="0">
                          <a:effectLst/>
                        </a:rPr>
                        <a:t> de </a:t>
                      </a:r>
                      <a:r>
                        <a:rPr lang="en-GB" sz="1200" dirty="0" err="1">
                          <a:effectLst/>
                        </a:rPr>
                        <a:t>deelnemer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waarschijnlijk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nog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meer</a:t>
                      </a:r>
                      <a:r>
                        <a:rPr lang="en-GB" sz="1200" dirty="0">
                          <a:effectLst/>
                        </a:rPr>
                        <a:t> </a:t>
                      </a:r>
                      <a:r>
                        <a:rPr lang="en-GB" sz="1200" dirty="0" err="1">
                          <a:effectLst/>
                        </a:rPr>
                        <a:t>overstuur</a:t>
                      </a:r>
                      <a:r>
                        <a:rPr lang="en-GB" sz="1200" dirty="0">
                          <a:effectLst/>
                        </a:rPr>
                        <a:t>.  </a:t>
                      </a:r>
                      <a:endParaRPr lang="nl-NL" sz="1200" dirty="0">
                        <a:effectLst/>
                      </a:endParaRPr>
                    </a:p>
                  </a:txBody>
                  <a:tcPr marL="52424" marR="52424" marT="0" marB="0"/>
                </a:tc>
                <a:extLst>
                  <a:ext uri="{0D108BD9-81ED-4DB2-BD59-A6C34878D82A}">
                    <a16:rowId xmlns:a16="http://schemas.microsoft.com/office/drawing/2014/main" val="6941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976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Inhoud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Workshop 2:</a:t>
            </a:r>
          </a:p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 </a:t>
            </a:r>
          </a:p>
          <a:p>
            <a:r>
              <a:rPr lang="nl-NL" dirty="0"/>
              <a:t>Wereldbeelden</a:t>
            </a:r>
          </a:p>
          <a:p>
            <a:pPr lvl="1"/>
            <a:r>
              <a:rPr lang="nl-NL" dirty="0"/>
              <a:t>Inzicht m.b.v. PQR formule + oefening</a:t>
            </a:r>
          </a:p>
          <a:p>
            <a:pPr lvl="1"/>
            <a:r>
              <a:rPr lang="nl-NL" dirty="0"/>
              <a:t>Achterhalen d.m.v. geleide gesprekken + oefening</a:t>
            </a:r>
          </a:p>
        </p:txBody>
      </p:sp>
    </p:spTree>
    <p:extLst>
      <p:ext uri="{BB962C8B-B14F-4D97-AF65-F5344CB8AC3E}">
        <p14:creationId xmlns:p14="http://schemas.microsoft.com/office/powerpoint/2010/main" val="2394704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Notities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interview </a:t>
            </a:r>
            <a:r>
              <a:rPr lang="en-US" dirty="0" err="1"/>
              <a:t>opnemen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dirty="0" err="1">
                <a:solidFill>
                  <a:schemeClr val="tx1"/>
                </a:solidFill>
              </a:rPr>
              <a:t>Maak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aantekeningen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gedurende</a:t>
            </a:r>
            <a:r>
              <a:rPr lang="en-GB" sz="1700" dirty="0">
                <a:solidFill>
                  <a:schemeClr val="tx1"/>
                </a:solidFill>
              </a:rPr>
              <a:t> het interview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 err="1">
                <a:solidFill>
                  <a:schemeClr val="tx1"/>
                </a:solidFill>
              </a:rPr>
              <a:t>Maak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notities</a:t>
            </a:r>
            <a:r>
              <a:rPr lang="en-GB" sz="1700" dirty="0">
                <a:solidFill>
                  <a:schemeClr val="tx1"/>
                </a:solidFill>
              </a:rPr>
              <a:t> m.b.t. de </a:t>
            </a:r>
            <a:r>
              <a:rPr lang="en-GB" sz="1700" dirty="0" err="1">
                <a:solidFill>
                  <a:schemeClr val="tx1"/>
                </a:solidFill>
              </a:rPr>
              <a:t>inhoud</a:t>
            </a:r>
            <a:r>
              <a:rPr lang="en-GB" sz="1700" dirty="0">
                <a:solidFill>
                  <a:schemeClr val="tx1"/>
                </a:solidFill>
              </a:rPr>
              <a:t> van het interview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De </a:t>
            </a:r>
            <a:r>
              <a:rPr lang="en-GB" sz="1700" dirty="0" err="1">
                <a:solidFill>
                  <a:schemeClr val="tx1"/>
                </a:solidFill>
              </a:rPr>
              <a:t>locatie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smtClean="0">
                <a:solidFill>
                  <a:schemeClr val="tx1"/>
                </a:solidFill>
              </a:rPr>
              <a:t>(</a:t>
            </a:r>
            <a:r>
              <a:rPr lang="en-GB" sz="1700" dirty="0" err="1" smtClean="0">
                <a:solidFill>
                  <a:schemeClr val="tx1"/>
                </a:solidFill>
              </a:rPr>
              <a:t>bijv</a:t>
            </a:r>
            <a:r>
              <a:rPr lang="en-GB" sz="1700" dirty="0" smtClean="0">
                <a:solidFill>
                  <a:schemeClr val="tx1"/>
                </a:solidFill>
              </a:rPr>
              <a:t>. </a:t>
            </a:r>
            <a:r>
              <a:rPr lang="en-GB" sz="1700" dirty="0">
                <a:solidFill>
                  <a:schemeClr val="tx1"/>
                </a:solidFill>
              </a:rPr>
              <a:t>de </a:t>
            </a:r>
            <a:r>
              <a:rPr lang="en-GB" sz="1700" dirty="0" err="1">
                <a:solidFill>
                  <a:schemeClr val="tx1"/>
                </a:solidFill>
              </a:rPr>
              <a:t>organisatie</a:t>
            </a:r>
            <a:r>
              <a:rPr lang="en-GB" sz="1700" dirty="0">
                <a:solidFill>
                  <a:schemeClr val="tx1"/>
                </a:solidFill>
              </a:rPr>
              <a:t> of </a:t>
            </a:r>
            <a:r>
              <a:rPr lang="en-GB" sz="1700" dirty="0" err="1">
                <a:solidFill>
                  <a:schemeClr val="tx1"/>
                </a:solidFill>
              </a:rPr>
              <a:t>plek</a:t>
            </a:r>
            <a:r>
              <a:rPr lang="en-GB" sz="1700" dirty="0">
                <a:solidFill>
                  <a:schemeClr val="tx1"/>
                </a:solidFill>
              </a:rPr>
              <a:t>)</a:t>
            </a:r>
            <a:endParaRPr lang="nl-NL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Datum </a:t>
            </a:r>
            <a:r>
              <a:rPr lang="en-GB" sz="1700" dirty="0" err="1">
                <a:solidFill>
                  <a:schemeClr val="tx1"/>
                </a:solidFill>
              </a:rPr>
              <a:t>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tijd</a:t>
            </a:r>
            <a:endParaRPr lang="en-GB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De setting </a:t>
            </a:r>
            <a:r>
              <a:rPr lang="en-GB" sz="1700" dirty="0" err="1">
                <a:solidFill>
                  <a:schemeClr val="tx1"/>
                </a:solidFill>
              </a:rPr>
              <a:t>waarin</a:t>
            </a:r>
            <a:r>
              <a:rPr lang="en-GB" sz="1700" dirty="0">
                <a:solidFill>
                  <a:schemeClr val="tx1"/>
                </a:solidFill>
              </a:rPr>
              <a:t> 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plaatsvond</a:t>
            </a:r>
            <a:r>
              <a:rPr lang="en-GB" sz="1700" dirty="0">
                <a:solidFill>
                  <a:schemeClr val="tx1"/>
                </a:solidFill>
              </a:rPr>
              <a:t> (e.g. was de </a:t>
            </a:r>
            <a:r>
              <a:rPr lang="en-GB" sz="1700" dirty="0" err="1">
                <a:solidFill>
                  <a:schemeClr val="tx1"/>
                </a:solidFill>
              </a:rPr>
              <a:t>ruimte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stil</a:t>
            </a:r>
            <a:r>
              <a:rPr lang="en-GB" sz="1700" dirty="0">
                <a:solidFill>
                  <a:schemeClr val="tx1"/>
                </a:solidFill>
              </a:rPr>
              <a:t> of </a:t>
            </a:r>
            <a:r>
              <a:rPr lang="en-GB" sz="1700" dirty="0" err="1">
                <a:solidFill>
                  <a:schemeClr val="tx1"/>
                </a:solidFill>
              </a:rPr>
              <a:t>juist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lawaaierig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konden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jullie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afgeluisterd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worden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 smtClean="0">
                <a:solidFill>
                  <a:schemeClr val="tx1"/>
                </a:solidFill>
              </a:rPr>
              <a:t>werden</a:t>
            </a:r>
            <a:r>
              <a:rPr lang="en-GB" sz="1700" dirty="0" smtClean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jullie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tussendoor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gestoord</a:t>
            </a:r>
            <a:r>
              <a:rPr lang="en-GB" sz="1700" dirty="0">
                <a:solidFill>
                  <a:schemeClr val="tx1"/>
                </a:solidFill>
              </a:rPr>
              <a:t>? 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 err="1" smtClean="0">
                <a:solidFill>
                  <a:schemeClr val="tx1"/>
                </a:solidFill>
              </a:rPr>
              <a:t>Achtergrondinformatie</a:t>
            </a:r>
            <a:r>
              <a:rPr lang="en-GB" sz="1700" dirty="0" smtClean="0">
                <a:solidFill>
                  <a:schemeClr val="tx1"/>
                </a:solidFill>
              </a:rPr>
              <a:t> </a:t>
            </a:r>
            <a:r>
              <a:rPr lang="en-GB" sz="1700" dirty="0">
                <a:solidFill>
                  <a:schemeClr val="tx1"/>
                </a:solidFill>
              </a:rPr>
              <a:t>over de </a:t>
            </a:r>
            <a:r>
              <a:rPr lang="en-GB" sz="1700" dirty="0" err="1">
                <a:solidFill>
                  <a:schemeClr val="tx1"/>
                </a:solidFill>
              </a:rPr>
              <a:t>deelnemer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smtClean="0">
                <a:solidFill>
                  <a:schemeClr val="tx1"/>
                </a:solidFill>
              </a:rPr>
              <a:t>(</a:t>
            </a:r>
            <a:r>
              <a:rPr lang="en-GB" sz="1700" dirty="0" err="1" smtClean="0">
                <a:solidFill>
                  <a:schemeClr val="tx1"/>
                </a:solidFill>
              </a:rPr>
              <a:t>bijv</a:t>
            </a:r>
            <a:r>
              <a:rPr lang="en-GB" sz="1700" dirty="0" smtClean="0">
                <a:solidFill>
                  <a:schemeClr val="tx1"/>
                </a:solidFill>
              </a:rPr>
              <a:t>. </a:t>
            </a:r>
            <a:r>
              <a:rPr lang="en-GB" sz="1700" dirty="0" err="1">
                <a:solidFill>
                  <a:schemeClr val="tx1"/>
                </a:solidFill>
              </a:rPr>
              <a:t>rol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titel</a:t>
            </a:r>
            <a:r>
              <a:rPr lang="en-GB" sz="1700" dirty="0">
                <a:solidFill>
                  <a:schemeClr val="tx1"/>
                </a:solidFill>
              </a:rPr>
              <a:t>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dirty="0">
                <a:solidFill>
                  <a:schemeClr val="tx1"/>
                </a:solidFill>
              </a:rPr>
              <a:t>Je </a:t>
            </a:r>
            <a:r>
              <a:rPr lang="en-GB" sz="1700" dirty="0" err="1">
                <a:solidFill>
                  <a:schemeClr val="tx1"/>
                </a:solidFill>
              </a:rPr>
              <a:t>directe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impressie</a:t>
            </a:r>
            <a:r>
              <a:rPr lang="en-GB" sz="1700" dirty="0">
                <a:solidFill>
                  <a:schemeClr val="tx1"/>
                </a:solidFill>
              </a:rPr>
              <a:t> van hoe </a:t>
            </a:r>
            <a:r>
              <a:rPr lang="en-GB" sz="1700" dirty="0" err="1">
                <a:solidFill>
                  <a:schemeClr val="tx1"/>
                </a:solidFill>
              </a:rPr>
              <a:t>goed</a:t>
            </a:r>
            <a:r>
              <a:rPr lang="en-GB" sz="1700" dirty="0">
                <a:solidFill>
                  <a:schemeClr val="tx1"/>
                </a:solidFill>
              </a:rPr>
              <a:t> (of </a:t>
            </a:r>
            <a:r>
              <a:rPr lang="en-GB" sz="1700" dirty="0" err="1">
                <a:solidFill>
                  <a:schemeClr val="tx1"/>
                </a:solidFill>
              </a:rPr>
              <a:t>slecht</a:t>
            </a:r>
            <a:r>
              <a:rPr lang="en-GB" sz="1700" dirty="0">
                <a:solidFill>
                  <a:schemeClr val="tx1"/>
                </a:solidFill>
              </a:rPr>
              <a:t>) het interview </a:t>
            </a:r>
            <a:r>
              <a:rPr lang="en-GB" sz="1700" dirty="0" err="1">
                <a:solidFill>
                  <a:schemeClr val="tx1"/>
                </a:solidFill>
              </a:rPr>
              <a:t>ging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smtClean="0">
                <a:solidFill>
                  <a:schemeClr val="tx1"/>
                </a:solidFill>
              </a:rPr>
              <a:t>(</a:t>
            </a:r>
            <a:r>
              <a:rPr lang="en-GB" sz="1700" dirty="0" err="1" smtClean="0">
                <a:solidFill>
                  <a:schemeClr val="tx1"/>
                </a:solidFill>
              </a:rPr>
              <a:t>bijv</a:t>
            </a:r>
            <a:r>
              <a:rPr lang="en-GB" sz="1700" dirty="0" smtClean="0">
                <a:solidFill>
                  <a:schemeClr val="tx1"/>
                </a:solidFill>
              </a:rPr>
              <a:t>.</a:t>
            </a:r>
            <a:r>
              <a:rPr lang="en-GB" sz="1700" dirty="0" smtClean="0">
                <a:solidFill>
                  <a:schemeClr val="tx1"/>
                </a:solidFill>
              </a:rPr>
              <a:t> </a:t>
            </a:r>
            <a:r>
              <a:rPr lang="en-GB" sz="1700" dirty="0">
                <a:solidFill>
                  <a:schemeClr val="tx1"/>
                </a:solidFill>
              </a:rPr>
              <a:t>was de </a:t>
            </a:r>
            <a:r>
              <a:rPr lang="en-GB" sz="1700" dirty="0" err="1">
                <a:solidFill>
                  <a:schemeClr val="tx1"/>
                </a:solidFill>
              </a:rPr>
              <a:t>deelnemer</a:t>
            </a:r>
            <a:r>
              <a:rPr lang="en-GB" sz="1700" dirty="0">
                <a:solidFill>
                  <a:schemeClr val="tx1"/>
                </a:solidFill>
              </a:rPr>
              <a:t>  </a:t>
            </a:r>
            <a:r>
              <a:rPr lang="en-GB" sz="1700" dirty="0" err="1">
                <a:solidFill>
                  <a:schemeClr val="tx1"/>
                </a:solidFill>
              </a:rPr>
              <a:t>terughoudend</a:t>
            </a:r>
            <a:r>
              <a:rPr lang="en-GB" sz="1700" dirty="0">
                <a:solidFill>
                  <a:schemeClr val="tx1"/>
                </a:solidFill>
              </a:rPr>
              <a:t>, </a:t>
            </a:r>
            <a:r>
              <a:rPr lang="en-GB" sz="1700" dirty="0" err="1">
                <a:solidFill>
                  <a:schemeClr val="tx1"/>
                </a:solidFill>
              </a:rPr>
              <a:t>waren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er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onderwerpen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waarbij</a:t>
            </a:r>
            <a:r>
              <a:rPr lang="en-GB" sz="1700" dirty="0">
                <a:solidFill>
                  <a:schemeClr val="tx1"/>
                </a:solidFill>
              </a:rPr>
              <a:t> je het </a:t>
            </a:r>
            <a:r>
              <a:rPr lang="en-GB" sz="1700" dirty="0" err="1">
                <a:solidFill>
                  <a:schemeClr val="tx1"/>
                </a:solidFill>
              </a:rPr>
              <a:t>gevoel</a:t>
            </a:r>
            <a:r>
              <a:rPr lang="en-GB" sz="1700" dirty="0">
                <a:solidFill>
                  <a:schemeClr val="tx1"/>
                </a:solidFill>
              </a:rPr>
              <a:t> had </a:t>
            </a:r>
            <a:r>
              <a:rPr lang="en-GB" sz="1700" dirty="0" err="1">
                <a:solidFill>
                  <a:schemeClr val="tx1"/>
                </a:solidFill>
              </a:rPr>
              <a:t>dat</a:t>
            </a:r>
            <a:r>
              <a:rPr lang="en-GB" sz="1700" dirty="0">
                <a:solidFill>
                  <a:schemeClr val="tx1"/>
                </a:solidFill>
              </a:rPr>
              <a:t> je </a:t>
            </a:r>
            <a:r>
              <a:rPr lang="en-GB" sz="1700" dirty="0" err="1">
                <a:solidFill>
                  <a:schemeClr val="tx1"/>
                </a:solidFill>
              </a:rPr>
              <a:t>niet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genoeg</a:t>
            </a:r>
            <a:r>
              <a:rPr lang="en-GB" sz="1700" dirty="0">
                <a:solidFill>
                  <a:schemeClr val="tx1"/>
                </a:solidFill>
              </a:rPr>
              <a:t> de </a:t>
            </a:r>
            <a:r>
              <a:rPr lang="en-GB" sz="1700" dirty="0" err="1">
                <a:solidFill>
                  <a:schemeClr val="tx1"/>
                </a:solidFill>
              </a:rPr>
              <a:t>diepte</a:t>
            </a:r>
            <a:r>
              <a:rPr lang="en-GB" sz="1700" dirty="0">
                <a:solidFill>
                  <a:schemeClr val="tx1"/>
                </a:solidFill>
              </a:rPr>
              <a:t> in </a:t>
            </a:r>
            <a:r>
              <a:rPr lang="en-GB" sz="1700" dirty="0" err="1">
                <a:solidFill>
                  <a:schemeClr val="tx1"/>
                </a:solidFill>
              </a:rPr>
              <a:t>kon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gaan</a:t>
            </a:r>
            <a:r>
              <a:rPr lang="en-GB" sz="1700" dirty="0">
                <a:solidFill>
                  <a:schemeClr val="tx1"/>
                </a:solidFill>
              </a:rPr>
              <a:t>?)</a:t>
            </a:r>
          </a:p>
          <a:p>
            <a:pPr marL="0" indent="0">
              <a:buNone/>
            </a:pPr>
            <a:r>
              <a:rPr lang="en-GB" sz="1700" dirty="0">
                <a:solidFill>
                  <a:schemeClr val="tx1"/>
                </a:solidFill>
              </a:rPr>
              <a:t>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opnemen</a:t>
            </a:r>
            <a:endParaRPr lang="en-GB" sz="17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700" b="1" dirty="0" err="1">
                <a:solidFill>
                  <a:schemeClr val="tx1"/>
                </a:solidFill>
              </a:rPr>
              <a:t>Vraag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altijd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toestemming</a:t>
            </a:r>
            <a:r>
              <a:rPr lang="en-GB" sz="1700" b="1" dirty="0">
                <a:solidFill>
                  <a:schemeClr val="tx1"/>
                </a:solidFill>
              </a:rPr>
              <a:t> om het </a:t>
            </a:r>
            <a:r>
              <a:rPr lang="en-GB" sz="1700" b="1" dirty="0" err="1">
                <a:solidFill>
                  <a:schemeClr val="tx1"/>
                </a:solidFill>
              </a:rPr>
              <a:t>gesprek</a:t>
            </a:r>
            <a:r>
              <a:rPr lang="en-GB" sz="1700" b="1" dirty="0">
                <a:solidFill>
                  <a:schemeClr val="tx1"/>
                </a:solidFill>
              </a:rPr>
              <a:t> op </a:t>
            </a:r>
            <a:r>
              <a:rPr lang="en-GB" sz="1700" b="1" dirty="0" err="1">
                <a:solidFill>
                  <a:schemeClr val="tx1"/>
                </a:solidFill>
              </a:rPr>
              <a:t>te</a:t>
            </a:r>
            <a:r>
              <a:rPr lang="en-GB" sz="1700" b="1" dirty="0">
                <a:solidFill>
                  <a:schemeClr val="tx1"/>
                </a:solidFill>
              </a:rPr>
              <a:t> </a:t>
            </a:r>
            <a:r>
              <a:rPr lang="en-GB" sz="1700" b="1" dirty="0" err="1">
                <a:solidFill>
                  <a:schemeClr val="tx1"/>
                </a:solidFill>
              </a:rPr>
              <a:t>nemen</a:t>
            </a:r>
            <a:r>
              <a:rPr lang="en-GB" sz="1700" b="1" dirty="0">
                <a:solidFill>
                  <a:schemeClr val="tx1"/>
                </a:solidFill>
              </a:rPr>
              <a:t>! </a:t>
            </a:r>
            <a:r>
              <a:rPr lang="en-GB" sz="1700" dirty="0">
                <a:solidFill>
                  <a:schemeClr val="tx1"/>
                </a:solidFill>
              </a:rPr>
              <a:t>Leg </a:t>
            </a:r>
            <a:r>
              <a:rPr lang="en-GB" sz="1700" dirty="0" err="1">
                <a:solidFill>
                  <a:schemeClr val="tx1"/>
                </a:solidFill>
              </a:rPr>
              <a:t>uit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waarom</a:t>
            </a:r>
            <a:r>
              <a:rPr lang="en-GB" sz="1700" dirty="0">
                <a:solidFill>
                  <a:schemeClr val="tx1"/>
                </a:solidFill>
              </a:rPr>
              <a:t> je het </a:t>
            </a:r>
            <a:r>
              <a:rPr lang="en-GB" sz="1700" dirty="0" err="1">
                <a:solidFill>
                  <a:schemeClr val="tx1"/>
                </a:solidFill>
              </a:rPr>
              <a:t>fijn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vindt</a:t>
            </a:r>
            <a:r>
              <a:rPr lang="en-GB" sz="1700" dirty="0">
                <a:solidFill>
                  <a:schemeClr val="tx1"/>
                </a:solidFill>
              </a:rPr>
              <a:t> om het </a:t>
            </a:r>
            <a:r>
              <a:rPr lang="en-GB" sz="1700" dirty="0" err="1">
                <a:solidFill>
                  <a:schemeClr val="tx1"/>
                </a:solidFill>
              </a:rPr>
              <a:t>gesprek</a:t>
            </a:r>
            <a:r>
              <a:rPr lang="en-GB" sz="1700" dirty="0">
                <a:solidFill>
                  <a:schemeClr val="tx1"/>
                </a:solidFill>
              </a:rPr>
              <a:t> op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nemen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ipv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enkel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toestemming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vragen</a:t>
            </a:r>
            <a:r>
              <a:rPr lang="en-GB" sz="1700" dirty="0">
                <a:solidFill>
                  <a:schemeClr val="tx1"/>
                </a:solidFill>
              </a:rPr>
              <a:t> om het op </a:t>
            </a:r>
            <a:r>
              <a:rPr lang="en-GB" sz="1700" dirty="0" err="1">
                <a:solidFill>
                  <a:schemeClr val="tx1"/>
                </a:solidFill>
              </a:rPr>
              <a:t>te</a:t>
            </a:r>
            <a:r>
              <a:rPr lang="en-GB" sz="1700" dirty="0">
                <a:solidFill>
                  <a:schemeClr val="tx1"/>
                </a:solidFill>
              </a:rPr>
              <a:t> </a:t>
            </a:r>
            <a:r>
              <a:rPr lang="en-GB" sz="1700" dirty="0" err="1">
                <a:solidFill>
                  <a:schemeClr val="tx1"/>
                </a:solidFill>
              </a:rPr>
              <a:t>nemen</a:t>
            </a:r>
            <a:r>
              <a:rPr lang="en-GB" sz="1700" dirty="0">
                <a:solidFill>
                  <a:schemeClr val="tx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3840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Bevraag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in </a:t>
            </a:r>
            <a:r>
              <a:rPr lang="en-US" dirty="0" err="1"/>
              <a:t>kleine</a:t>
            </a:r>
            <a:r>
              <a:rPr lang="en-US" dirty="0"/>
              <a:t> </a:t>
            </a:r>
            <a:r>
              <a:rPr lang="en-US" dirty="0" err="1"/>
              <a:t>groepjes</a:t>
            </a:r>
            <a:r>
              <a:rPr lang="en-US" dirty="0"/>
              <a:t> van 3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speelt</a:t>
            </a:r>
            <a:r>
              <a:rPr lang="en-US" dirty="0"/>
              <a:t>. </a:t>
            </a:r>
          </a:p>
          <a:p>
            <a:r>
              <a:rPr lang="en-US" dirty="0"/>
              <a:t>Neem de PQR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leidraad</a:t>
            </a:r>
            <a:r>
              <a:rPr lang="en-US" dirty="0"/>
              <a:t> om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inzicht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 in de </a:t>
            </a:r>
            <a:r>
              <a:rPr lang="en-US" dirty="0" err="1"/>
              <a:t>situatie</a:t>
            </a:r>
            <a:r>
              <a:rPr lang="en-US" dirty="0"/>
              <a:t>.</a:t>
            </a:r>
          </a:p>
          <a:p>
            <a:r>
              <a:rPr lang="en-US" dirty="0" err="1"/>
              <a:t>Gebruik</a:t>
            </a:r>
            <a:r>
              <a:rPr lang="en-US" dirty="0"/>
              <a:t> de interview tips om het </a:t>
            </a:r>
            <a:r>
              <a:rPr lang="en-US" dirty="0" err="1"/>
              <a:t>gesprek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laten</a:t>
            </a:r>
            <a:r>
              <a:rPr lang="en-US" dirty="0"/>
              <a:t> </a:t>
            </a:r>
            <a:r>
              <a:rPr lang="en-US" dirty="0" err="1"/>
              <a:t>verlopen</a:t>
            </a:r>
            <a:r>
              <a:rPr lang="en-US" dirty="0"/>
              <a:t>. </a:t>
            </a:r>
          </a:p>
          <a:p>
            <a:r>
              <a:rPr lang="en-US" dirty="0" err="1"/>
              <a:t>Verwissel</a:t>
            </a:r>
            <a:r>
              <a:rPr lang="en-US" dirty="0"/>
              <a:t> </a:t>
            </a:r>
            <a:r>
              <a:rPr lang="en-US" dirty="0" err="1"/>
              <a:t>onderling</a:t>
            </a:r>
            <a:r>
              <a:rPr lang="en-US" dirty="0"/>
              <a:t> van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duid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wat je </a:t>
            </a:r>
            <a:r>
              <a:rPr lang="en-US" dirty="0" err="1"/>
              <a:t>doet</a:t>
            </a:r>
            <a:r>
              <a:rPr lang="en-US" dirty="0"/>
              <a:t> (“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vraag</a:t>
            </a:r>
            <a:r>
              <a:rPr lang="en-US" dirty="0"/>
              <a:t> nu </a:t>
            </a:r>
            <a:r>
              <a:rPr lang="en-US" dirty="0" err="1"/>
              <a:t>eigenlijk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P,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probeer</a:t>
            </a:r>
            <a:r>
              <a:rPr lang="en-US" dirty="0"/>
              <a:t> de Q </a:t>
            </a:r>
            <a:r>
              <a:rPr lang="en-US" dirty="0" err="1"/>
              <a:t>duidelijker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17097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Slot-</a:t>
            </a:r>
            <a:r>
              <a:rPr lang="en-US" dirty="0" err="1"/>
              <a:t>opmerkingen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Responsieve methodologie, narratieve aanpak:</a:t>
            </a:r>
          </a:p>
          <a:p>
            <a:r>
              <a:rPr lang="nl-NL" dirty="0"/>
              <a:t>een genuanceerd beeld van wat speelt bij mensen in bepaalde situaties: overtuigingen, aannames, dilemma’s, etc.</a:t>
            </a:r>
          </a:p>
          <a:p>
            <a:r>
              <a:rPr lang="nl-NL" dirty="0"/>
              <a:t>structureer het gesprek met PQR formule en topic list verkenning wereldbeelden</a:t>
            </a:r>
          </a:p>
        </p:txBody>
      </p:sp>
    </p:spTree>
    <p:extLst>
      <p:ext uri="{BB962C8B-B14F-4D97-AF65-F5344CB8AC3E}">
        <p14:creationId xmlns:p14="http://schemas.microsoft.com/office/powerpoint/2010/main" val="21466612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556E1-7325-4BF9-A475-E7AD62081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Voor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keer</a:t>
            </a:r>
            <a:r>
              <a:rPr lang="en-US" dirty="0"/>
              <a:t>	</a:t>
            </a:r>
            <a:endParaRPr lang="nl-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D9B97-8B1E-404F-A864-842006D99A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 de PQR </a:t>
            </a:r>
            <a:r>
              <a:rPr lang="en-US" dirty="0" err="1"/>
              <a:t>formule</a:t>
            </a:r>
            <a:r>
              <a:rPr lang="en-US" dirty="0"/>
              <a:t> toe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vraagstuk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je in de </a:t>
            </a:r>
            <a:r>
              <a:rPr lang="en-US" dirty="0" err="1"/>
              <a:t>praktijk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bezig</a:t>
            </a:r>
            <a:r>
              <a:rPr lang="en-US" dirty="0"/>
              <a:t> </a:t>
            </a:r>
            <a:r>
              <a:rPr lang="en-US" dirty="0" err="1"/>
              <a:t>houdt</a:t>
            </a:r>
            <a:r>
              <a:rPr lang="en-US" dirty="0"/>
              <a:t>. Neem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uitwerking</a:t>
            </a:r>
            <a:r>
              <a:rPr lang="en-US" dirty="0"/>
              <a:t> </a:t>
            </a:r>
            <a:r>
              <a:rPr lang="en-US" dirty="0" err="1"/>
              <a:t>mee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toepassingssessie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1618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Kritisch</a:t>
            </a:r>
            <a:r>
              <a:rPr lang="en-US" dirty="0"/>
              <a:t> </a:t>
            </a:r>
            <a:r>
              <a:rPr lang="en-US" dirty="0" err="1"/>
              <a:t>denken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Tweede-orde-observaties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2522" y="208846"/>
            <a:ext cx="9405337" cy="6649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78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Wederzijds</a:t>
            </a:r>
            <a:r>
              <a:rPr lang="en-US" dirty="0"/>
              <a:t> </a:t>
            </a:r>
            <a:r>
              <a:rPr lang="en-US" dirty="0" err="1"/>
              <a:t>begrip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Gedeelde</a:t>
            </a:r>
            <a:r>
              <a:rPr lang="en-US" dirty="0"/>
              <a:t> </a:t>
            </a:r>
            <a:r>
              <a:rPr lang="en-US" dirty="0" err="1"/>
              <a:t>betekenis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5598289" cy="5120640"/>
          </a:xfrm>
        </p:spPr>
        <p:txBody>
          <a:bodyPr/>
          <a:lstStyle/>
          <a:p>
            <a:r>
              <a:rPr lang="nl-NL" dirty="0"/>
              <a:t>Wederzijds begrip (</a:t>
            </a:r>
            <a:r>
              <a:rPr lang="nl-NL" dirty="0" err="1"/>
              <a:t>mutual</a:t>
            </a:r>
            <a:r>
              <a:rPr lang="nl-NL" dirty="0"/>
              <a:t> </a:t>
            </a:r>
            <a:r>
              <a:rPr lang="nl-NL" dirty="0" err="1"/>
              <a:t>understanding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Herkennen en erkennen van elkaars wereldbeelden</a:t>
            </a:r>
          </a:p>
          <a:p>
            <a:pPr lvl="1"/>
            <a:r>
              <a:rPr lang="nl-NL" dirty="0"/>
              <a:t>Oordeel uitstellen</a:t>
            </a:r>
          </a:p>
          <a:p>
            <a:pPr lvl="1"/>
            <a:r>
              <a:rPr lang="nl-NL" dirty="0"/>
              <a:t>Met als doel het creëren van bewegingsruimte</a:t>
            </a:r>
          </a:p>
          <a:p>
            <a:endParaRPr lang="nl-NL" dirty="0"/>
          </a:p>
          <a:p>
            <a:r>
              <a:rPr lang="nl-NL" dirty="0"/>
              <a:t>Gedeelde betekenis (shared </a:t>
            </a:r>
            <a:r>
              <a:rPr lang="nl-NL" dirty="0" err="1"/>
              <a:t>meaning</a:t>
            </a:r>
            <a:r>
              <a:rPr lang="nl-NL" dirty="0"/>
              <a:t>)</a:t>
            </a:r>
          </a:p>
          <a:p>
            <a:pPr lvl="1"/>
            <a:r>
              <a:rPr lang="nl-NL" dirty="0"/>
              <a:t>Sturen op culturele identiteit: wie zijn we, wat doen we?</a:t>
            </a:r>
          </a:p>
          <a:p>
            <a:pPr lvl="1"/>
            <a:r>
              <a:rPr lang="nl-NL" dirty="0"/>
              <a:t>Verificatie (dingen goed doen)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validatie (gezamenlijk de goede dingen doen). Uiteindelijk doen we de goede dingen goed.</a:t>
            </a:r>
            <a:endParaRPr lang="nl-NL" dirty="0"/>
          </a:p>
          <a:p>
            <a:pPr lvl="1"/>
            <a:r>
              <a:rPr lang="nl-NL" dirty="0"/>
              <a:t>Met als doel veranderingen te bewerkstelligen</a:t>
            </a:r>
          </a:p>
          <a:p>
            <a:pPr lvl="2"/>
            <a:r>
              <a:rPr lang="nl-NL" dirty="0"/>
              <a:t>Beargumenteerd wenselijk en cultureel haalbaar</a:t>
            </a:r>
          </a:p>
          <a:p>
            <a:pPr lvl="2"/>
            <a:r>
              <a:rPr lang="nl-NL" dirty="0"/>
              <a:t>Blijvende impact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158" y="1123837"/>
            <a:ext cx="2357224" cy="1731905"/>
          </a:xfrm>
          <a:prstGeom prst="rect">
            <a:avLst/>
          </a:prstGeom>
        </p:spPr>
      </p:pic>
      <p:pic>
        <p:nvPicPr>
          <p:cNvPr id="5" name="Picture 1">
            <a:extLst>
              <a:ext uri="{FF2B5EF4-FFF2-40B4-BE49-F238E27FC236}">
                <a16:creationId xmlns:a16="http://schemas.microsoft.com/office/drawing/2014/main" id="{AD7F7C25-CB13-43D0-9289-979E4350E7F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3311" y="3424428"/>
            <a:ext cx="1885071" cy="2207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109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Soft Systems </a:t>
            </a:r>
            <a:r>
              <a:rPr lang="nl-NL" dirty="0" err="1"/>
              <a:t>Methodology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864108"/>
            <a:ext cx="4444738" cy="5120640"/>
          </a:xfrm>
        </p:spPr>
        <p:txBody>
          <a:bodyPr>
            <a:normAutofit/>
          </a:bodyPr>
          <a:lstStyle/>
          <a:p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stappen</a:t>
            </a:r>
            <a:r>
              <a:rPr lang="en-US" dirty="0"/>
              <a:t> om </a:t>
            </a:r>
            <a:r>
              <a:rPr lang="en-US" dirty="0" err="1"/>
              <a:t>vooruitgang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brengen</a:t>
            </a:r>
            <a:r>
              <a:rPr lang="en-US" dirty="0"/>
              <a:t> 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problematische</a:t>
            </a:r>
            <a:r>
              <a:rPr lang="en-US" dirty="0"/>
              <a:t> </a:t>
            </a:r>
            <a:r>
              <a:rPr lang="en-US" dirty="0" err="1"/>
              <a:t>situatie</a:t>
            </a:r>
            <a:r>
              <a:rPr lang="en-US" dirty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/>
              <a:t>Finding out (de </a:t>
            </a:r>
            <a:r>
              <a:rPr lang="en-US" b="1" dirty="0" err="1"/>
              <a:t>belanghebbenden</a:t>
            </a:r>
            <a:r>
              <a:rPr lang="en-US" b="1" dirty="0"/>
              <a:t> en </a:t>
            </a:r>
            <a:r>
              <a:rPr lang="en-US" b="1" dirty="0" err="1"/>
              <a:t>hun</a:t>
            </a:r>
            <a:r>
              <a:rPr lang="en-US" b="1" dirty="0"/>
              <a:t> </a:t>
            </a:r>
            <a:r>
              <a:rPr lang="en-US" b="1" dirty="0" err="1"/>
              <a:t>belangen</a:t>
            </a:r>
            <a:r>
              <a:rPr lang="en-US" b="1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Model building (</a:t>
            </a:r>
            <a:r>
              <a:rPr lang="en-US" dirty="0" err="1"/>
              <a:t>expliciteren</a:t>
            </a:r>
            <a:r>
              <a:rPr lang="en-US" dirty="0"/>
              <a:t> van </a:t>
            </a:r>
            <a:r>
              <a:rPr lang="en-US" dirty="0" err="1"/>
              <a:t>wereldbeelden</a:t>
            </a:r>
            <a:r>
              <a:rPr lang="en-US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Discussing</a:t>
            </a:r>
            <a:r>
              <a:rPr lang="nl-NL" dirty="0"/>
              <a:t> and </a:t>
            </a:r>
            <a:r>
              <a:rPr lang="nl-NL" dirty="0" err="1"/>
              <a:t>debating</a:t>
            </a:r>
            <a:r>
              <a:rPr lang="nl-NL" dirty="0"/>
              <a:t> (accommoderen van wereldbeelden)</a:t>
            </a:r>
          </a:p>
          <a:p>
            <a:pPr marL="971550" lvl="1" indent="-514350">
              <a:buFont typeface="+mj-lt"/>
              <a:buAutoNum type="arabicPeriod"/>
            </a:pPr>
            <a:r>
              <a:rPr lang="nl-NL" dirty="0" err="1"/>
              <a:t>Taking</a:t>
            </a:r>
            <a:r>
              <a:rPr lang="nl-NL" dirty="0"/>
              <a:t> action (verbeteren van de problematische situatie)</a:t>
            </a:r>
          </a:p>
          <a:p>
            <a:r>
              <a:rPr lang="en-US" dirty="0" err="1"/>
              <a:t>Dit</a:t>
            </a:r>
            <a:r>
              <a:rPr lang="en-US" dirty="0"/>
              <a:t> is in </a:t>
            </a:r>
            <a:r>
              <a:rPr lang="en-US" dirty="0" err="1"/>
              <a:t>essentie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groepsleerproces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167" y="1596563"/>
            <a:ext cx="2513113" cy="377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1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832FB-52E0-4E15-81D6-1EF358342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b="1" dirty="0"/>
              <a:t>Wereldbeelden,</a:t>
            </a:r>
            <a:br>
              <a:rPr lang="nl-NL" sz="3200" b="1" dirty="0"/>
            </a:br>
            <a:r>
              <a:rPr lang="nl-NL" sz="3200" b="1" dirty="0"/>
              <a:t>aannames en </a:t>
            </a:r>
            <a:br>
              <a:rPr lang="nl-NL" sz="3200" b="1" dirty="0"/>
            </a:br>
            <a:r>
              <a:rPr lang="nl-NL" sz="3200" b="1" dirty="0"/>
              <a:t>overtuigingen ontdekken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4C7CAC-8717-4333-9353-A5207499C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571" y="748118"/>
            <a:ext cx="7287246" cy="535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68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 Systems Methodology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PQR </a:t>
            </a:r>
            <a:r>
              <a:rPr lang="en-US" dirty="0" err="1"/>
              <a:t>formule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 = Wat</a:t>
            </a:r>
          </a:p>
          <a:p>
            <a:pPr lvl="1"/>
            <a:r>
              <a:rPr lang="en-US" dirty="0"/>
              <a:t>Q = Hoe</a:t>
            </a:r>
          </a:p>
          <a:p>
            <a:pPr lvl="1"/>
            <a:r>
              <a:rPr lang="en-US" dirty="0"/>
              <a:t>R = </a:t>
            </a:r>
            <a:r>
              <a:rPr lang="en-US" dirty="0" err="1"/>
              <a:t>Waarom</a:t>
            </a:r>
            <a:endParaRPr lang="en-US" dirty="0"/>
          </a:p>
          <a:p>
            <a:endParaRPr lang="en-US" dirty="0"/>
          </a:p>
          <a:p>
            <a:r>
              <a:rPr lang="en-US" dirty="0"/>
              <a:t>Doe </a:t>
            </a:r>
            <a:r>
              <a:rPr lang="en-US" b="1" dirty="0"/>
              <a:t>P</a:t>
            </a:r>
            <a:r>
              <a:rPr lang="en-US" dirty="0"/>
              <a:t>, door </a:t>
            </a:r>
            <a:r>
              <a:rPr lang="en-US" dirty="0" err="1"/>
              <a:t>middel</a:t>
            </a:r>
            <a:r>
              <a:rPr lang="en-US" dirty="0"/>
              <a:t> van </a:t>
            </a:r>
            <a:r>
              <a:rPr lang="en-US" b="1" dirty="0"/>
              <a:t>Q</a:t>
            </a:r>
            <a:r>
              <a:rPr lang="en-US" dirty="0"/>
              <a:t>, om </a:t>
            </a:r>
            <a:r>
              <a:rPr lang="en-US" b="1" dirty="0"/>
              <a:t>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bereiken</a:t>
            </a:r>
            <a:r>
              <a:rPr lang="en-US" dirty="0"/>
              <a:t>. </a:t>
            </a:r>
            <a:endParaRPr lang="en-US" b="1" dirty="0"/>
          </a:p>
          <a:p>
            <a:pPr marL="502920" lvl="1" indent="0">
              <a:buNone/>
            </a:pPr>
            <a:r>
              <a:rPr lang="en-US" dirty="0"/>
              <a:t>(Do </a:t>
            </a:r>
            <a:r>
              <a:rPr lang="en-US" b="1" dirty="0"/>
              <a:t>P</a:t>
            </a:r>
            <a:r>
              <a:rPr lang="en-US" dirty="0"/>
              <a:t> by </a:t>
            </a:r>
            <a:r>
              <a:rPr lang="en-US" b="1" dirty="0"/>
              <a:t>Q</a:t>
            </a:r>
            <a:r>
              <a:rPr lang="en-US" dirty="0"/>
              <a:t> in order to achieve </a:t>
            </a:r>
            <a:r>
              <a:rPr lang="en-US" b="1" dirty="0"/>
              <a:t>R)</a:t>
            </a:r>
          </a:p>
          <a:p>
            <a:endParaRPr lang="en-US" dirty="0"/>
          </a:p>
          <a:p>
            <a:r>
              <a:rPr lang="en-US" dirty="0" err="1"/>
              <a:t>Voorbeeld</a:t>
            </a:r>
            <a:r>
              <a:rPr lang="en-US" dirty="0"/>
              <a:t>: </a:t>
            </a:r>
            <a:r>
              <a:rPr lang="en-US" dirty="0" err="1"/>
              <a:t>verf</a:t>
            </a:r>
            <a:r>
              <a:rPr lang="en-US" dirty="0"/>
              <a:t> het huis, met de hand, in de </a:t>
            </a:r>
            <a:r>
              <a:rPr lang="en-US" dirty="0" err="1"/>
              <a:t>voorgeschreven</a:t>
            </a:r>
            <a:r>
              <a:rPr lang="en-US" dirty="0"/>
              <a:t> </a:t>
            </a:r>
            <a:r>
              <a:rPr lang="en-US" dirty="0" err="1"/>
              <a:t>kleuren</a:t>
            </a:r>
            <a:r>
              <a:rPr lang="en-US" dirty="0"/>
              <a:t> om het </a:t>
            </a:r>
            <a:r>
              <a:rPr lang="en-US" dirty="0" err="1"/>
              <a:t>uiterlijk</a:t>
            </a:r>
            <a:r>
              <a:rPr lang="en-US" dirty="0"/>
              <a:t> van het huis in de </a:t>
            </a:r>
            <a:r>
              <a:rPr lang="en-US" dirty="0" err="1"/>
              <a:t>buurt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verbeteren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89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Voorbeeld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703351" y="1682948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Neutraliseren van de ramp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040010" y="1529714"/>
            <a:ext cx="1645920" cy="1021556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In veiligheid brengen van naasten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91380" y="3349564"/>
            <a:ext cx="1645920" cy="40862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Bestrijden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16669" y="3359799"/>
            <a:ext cx="1645920" cy="408623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Evacueren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43214" y="4768140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Met eigen vervoer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300857" y="4766395"/>
            <a:ext cx="1645920" cy="715089"/>
          </a:xfrm>
          <a:prstGeom prst="round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NL" dirty="0"/>
              <a:t>Met openbaar vervoer</a:t>
            </a:r>
          </a:p>
        </p:txBody>
      </p:sp>
      <p:cxnSp>
        <p:nvCxnSpPr>
          <p:cNvPr id="21" name="Straight Arrow Connector 20"/>
          <p:cNvCxnSpPr>
            <a:stCxn id="14" idx="3"/>
            <a:endCxn id="15" idx="1"/>
          </p:cNvCxnSpPr>
          <p:nvPr/>
        </p:nvCxnSpPr>
        <p:spPr>
          <a:xfrm flipV="1">
            <a:off x="7349271" y="2040492"/>
            <a:ext cx="1690739" cy="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9" idx="0"/>
            <a:endCxn id="17" idx="2"/>
          </p:cNvCxnSpPr>
          <p:nvPr/>
        </p:nvCxnSpPr>
        <p:spPr>
          <a:xfrm flipH="1" flipV="1">
            <a:off x="7739629" y="3768422"/>
            <a:ext cx="1384188" cy="997973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8" idx="0"/>
            <a:endCxn id="17" idx="2"/>
          </p:cNvCxnSpPr>
          <p:nvPr/>
        </p:nvCxnSpPr>
        <p:spPr>
          <a:xfrm flipV="1">
            <a:off x="6566174" y="3768422"/>
            <a:ext cx="1173455" cy="99971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7" idx="0"/>
            <a:endCxn id="14" idx="2"/>
          </p:cNvCxnSpPr>
          <p:nvPr/>
        </p:nvCxnSpPr>
        <p:spPr>
          <a:xfrm flipH="1" flipV="1">
            <a:off x="6526311" y="2398037"/>
            <a:ext cx="1213318" cy="961762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6" idx="0"/>
            <a:endCxn id="14" idx="2"/>
          </p:cNvCxnSpPr>
          <p:nvPr/>
        </p:nvCxnSpPr>
        <p:spPr>
          <a:xfrm flipV="1">
            <a:off x="5314340" y="2398037"/>
            <a:ext cx="1211971" cy="951527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249004" y="1291598"/>
            <a:ext cx="871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P - Wat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018696" y="1119805"/>
            <a:ext cx="1300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 - Waarom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946172" y="2959893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1</a:t>
            </a:r>
            <a:r>
              <a:rPr lang="nl-NL" dirty="0"/>
              <a:t> - Hoe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8063046" y="2959893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</a:t>
            </a:r>
            <a:r>
              <a:rPr lang="nl-NL" dirty="0"/>
              <a:t> - Hoe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917056" y="2959893"/>
            <a:ext cx="1060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/ P</a:t>
            </a:r>
            <a:r>
              <a:rPr lang="nl-NL" baseline="-25000" dirty="0"/>
              <a:t>2</a:t>
            </a:r>
            <a:r>
              <a:rPr lang="nl-NL" dirty="0"/>
              <a:t> - Wat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52246" y="4327198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21</a:t>
            </a:r>
            <a:r>
              <a:rPr lang="nl-NL" dirty="0"/>
              <a:t> - Hoe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9412977" y="4327198"/>
            <a:ext cx="106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22</a:t>
            </a:r>
            <a:r>
              <a:rPr lang="nl-NL" dirty="0"/>
              <a:t> - Hoe</a:t>
            </a:r>
          </a:p>
        </p:txBody>
      </p:sp>
    </p:spTree>
    <p:extLst>
      <p:ext uri="{BB962C8B-B14F-4D97-AF65-F5344CB8AC3E}">
        <p14:creationId xmlns:p14="http://schemas.microsoft.com/office/powerpoint/2010/main" val="290269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40" grpId="0"/>
      <p:bldP spid="41" grpId="0"/>
      <p:bldP spid="43" grpId="0"/>
      <p:bldP spid="44" grpId="0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PQR </a:t>
            </a:r>
            <a:r>
              <a:rPr lang="en-US" dirty="0" err="1"/>
              <a:t>formule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Oefening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Neem een voorbeeld uit de eigen praktijk</a:t>
            </a:r>
          </a:p>
          <a:p>
            <a:pPr lvl="1"/>
            <a:r>
              <a:rPr lang="nl-NL" dirty="0"/>
              <a:t>Bijvoorbeeld: het verlenen van een vergunning, of het verstrekken van een subsidie</a:t>
            </a:r>
          </a:p>
          <a:p>
            <a:endParaRPr lang="nl-NL" dirty="0"/>
          </a:p>
          <a:p>
            <a:r>
              <a:rPr lang="nl-NL" dirty="0"/>
              <a:t>Werk dit voorbeeld op hoofdlijnen uit met de PQR formule</a:t>
            </a:r>
          </a:p>
          <a:p>
            <a:pPr lvl="1"/>
            <a:r>
              <a:rPr lang="nl-NL" dirty="0"/>
              <a:t>Beschrijf de P, Q en R</a:t>
            </a:r>
          </a:p>
          <a:p>
            <a:pPr lvl="1"/>
            <a:r>
              <a:rPr lang="nl-NL" dirty="0"/>
              <a:t>Geef aan onder wat voor omstandigheden een bepaalde Q uitgevoerd kan worden</a:t>
            </a:r>
          </a:p>
          <a:p>
            <a:endParaRPr lang="nl-NL" dirty="0"/>
          </a:p>
          <a:p>
            <a:r>
              <a:rPr lang="nl-NL" dirty="0"/>
              <a:t>Doe dit in twee- of drietallen.</a:t>
            </a:r>
          </a:p>
        </p:txBody>
      </p:sp>
    </p:spTree>
    <p:extLst>
      <p:ext uri="{BB962C8B-B14F-4D97-AF65-F5344CB8AC3E}">
        <p14:creationId xmlns:p14="http://schemas.microsoft.com/office/powerpoint/2010/main" val="3568158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Responsieve</a:t>
            </a:r>
            <a:r>
              <a:rPr lang="en-US" dirty="0"/>
              <a:t> </a:t>
            </a:r>
            <a:r>
              <a:rPr lang="en-US" dirty="0" err="1"/>
              <a:t>methodologie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Interactieve</a:t>
            </a:r>
            <a:r>
              <a:rPr lang="en-US" dirty="0"/>
              <a:t> </a:t>
            </a:r>
            <a:r>
              <a:rPr lang="en-US" dirty="0" err="1"/>
              <a:t>onderzoeksaanpak</a:t>
            </a:r>
            <a:r>
              <a:rPr lang="en-US" dirty="0"/>
              <a:t>: </a:t>
            </a:r>
            <a:r>
              <a:rPr lang="en-US" dirty="0" err="1"/>
              <a:t>dialoogvoering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narratieven</a:t>
            </a:r>
            <a:endParaRPr lang="en-US" dirty="0"/>
          </a:p>
          <a:p>
            <a:r>
              <a:rPr lang="nl-NL" dirty="0"/>
              <a:t>Onderzoek is een dialogisch, interactief proces</a:t>
            </a:r>
          </a:p>
          <a:p>
            <a:pPr lvl="1"/>
            <a:r>
              <a:rPr lang="nl-NL" dirty="0"/>
              <a:t>(Traditioneel: voor u, maar zonder u)</a:t>
            </a:r>
          </a:p>
          <a:p>
            <a:r>
              <a:rPr lang="nl-NL" dirty="0"/>
              <a:t>Onduidelijkheid over vraagstuk </a:t>
            </a:r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→ vraagstukverheldering met alle betrokkenen</a:t>
            </a: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Vraagstukken zijn vaak complex met veel aspecten en nuances → narratieve aanpak</a:t>
            </a:r>
          </a:p>
          <a:p>
            <a:r>
              <a:rPr lang="nl-NL" dirty="0">
                <a:latin typeface="Calibri" panose="020F0502020204030204" pitchFamily="34" charset="0"/>
                <a:cs typeface="Calibri" panose="020F0502020204030204" pitchFamily="34" charset="0"/>
              </a:rPr>
              <a:t>Ervaringskennis is belangrijk</a:t>
            </a:r>
          </a:p>
        </p:txBody>
      </p:sp>
    </p:spTree>
    <p:extLst>
      <p:ext uri="{BB962C8B-B14F-4D97-AF65-F5344CB8AC3E}">
        <p14:creationId xmlns:p14="http://schemas.microsoft.com/office/powerpoint/2010/main" val="4242528825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6623</TotalTime>
  <Words>1567</Words>
  <Application>Microsoft Office PowerPoint</Application>
  <PresentationFormat>Widescreen</PresentationFormat>
  <Paragraphs>208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Corbel</vt:lpstr>
      <vt:lpstr>Times New Roman</vt:lpstr>
      <vt:lpstr>Wingdings 2</vt:lpstr>
      <vt:lpstr>Frame</vt:lpstr>
      <vt:lpstr>Workshop 2 Minor Fit voor de Toekomst  Geleide gesprekken</vt:lpstr>
      <vt:lpstr>Inhoud</vt:lpstr>
      <vt:lpstr>Wederzijds begrip  &amp;  Gedeelde betekenis</vt:lpstr>
      <vt:lpstr>Soft Systems Methodology</vt:lpstr>
      <vt:lpstr>Wereldbeelden, aannames en  overtuigingen ontdekken</vt:lpstr>
      <vt:lpstr>Soft Systems Methodology  PQR formule</vt:lpstr>
      <vt:lpstr>PQR formule  Voorbeeld</vt:lpstr>
      <vt:lpstr>PQR formule  Oefening</vt:lpstr>
      <vt:lpstr>Responsieve methodologie</vt:lpstr>
      <vt:lpstr>Monoloog versus Dialoog</vt:lpstr>
      <vt:lpstr>Discussie versus Dialoog</vt:lpstr>
      <vt:lpstr>Interview Guide: mogelijke topics</vt:lpstr>
      <vt:lpstr>Kwalitatief onderzoek &amp; semigestruc-tureerd  interview </vt:lpstr>
      <vt:lpstr>De juiste vragen stellen</vt:lpstr>
      <vt:lpstr>Topic list voorbeeld</vt:lpstr>
      <vt:lpstr>Ad hoc interview vragen bedenken</vt:lpstr>
      <vt:lpstr>Interview trucjes  Hoe kan je mensen meer laten zeggen? </vt:lpstr>
      <vt:lpstr>Interview vaardigheden</vt:lpstr>
      <vt:lpstr>Een lastige interview partner herkennen</vt:lpstr>
      <vt:lpstr>Notities maken en een interview opnemen</vt:lpstr>
      <vt:lpstr>Oefening</vt:lpstr>
      <vt:lpstr>Slot-opmerkingen</vt:lpstr>
      <vt:lpstr>Voor de volgende keer </vt:lpstr>
      <vt:lpstr>Kritisch denken  Tweede-orde-observaties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Gabriëlle Rossing</dc:creator>
  <cp:lastModifiedBy>Hans de Bruin</cp:lastModifiedBy>
  <cp:revision>197</cp:revision>
  <dcterms:created xsi:type="dcterms:W3CDTF">2019-03-14T12:37:05Z</dcterms:created>
  <dcterms:modified xsi:type="dcterms:W3CDTF">2020-09-30T11:56:43Z</dcterms:modified>
</cp:coreProperties>
</file>