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6" r:id="rId5"/>
  </p:sldMasterIdLst>
  <p:notesMasterIdLst>
    <p:notesMasterId r:id="rId31"/>
  </p:notesMasterIdLst>
  <p:sldIdLst>
    <p:sldId id="299" r:id="rId6"/>
    <p:sldId id="328" r:id="rId7"/>
    <p:sldId id="416" r:id="rId8"/>
    <p:sldId id="408" r:id="rId9"/>
    <p:sldId id="356" r:id="rId10"/>
    <p:sldId id="359" r:id="rId11"/>
    <p:sldId id="372" r:id="rId12"/>
    <p:sldId id="382" r:id="rId13"/>
    <p:sldId id="406" r:id="rId14"/>
    <p:sldId id="403" r:id="rId15"/>
    <p:sldId id="388" r:id="rId16"/>
    <p:sldId id="389" r:id="rId17"/>
    <p:sldId id="402" r:id="rId18"/>
    <p:sldId id="405" r:id="rId19"/>
    <p:sldId id="410" r:id="rId20"/>
    <p:sldId id="412" r:id="rId21"/>
    <p:sldId id="411" r:id="rId22"/>
    <p:sldId id="413" r:id="rId23"/>
    <p:sldId id="414" r:id="rId24"/>
    <p:sldId id="404" r:id="rId25"/>
    <p:sldId id="407" r:id="rId26"/>
    <p:sldId id="256" r:id="rId27"/>
    <p:sldId id="409" r:id="rId28"/>
    <p:sldId id="415" r:id="rId29"/>
    <p:sldId id="417" r:id="rId30"/>
  </p:sldIdLst>
  <p:sldSz cx="9144000" cy="5143500" type="screen16x9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728B19DE-DE59-4ACA-A079-2FA526AAF39D}">
          <p14:sldIdLst>
            <p14:sldId id="299"/>
            <p14:sldId id="328"/>
            <p14:sldId id="416"/>
          </p14:sldIdLst>
        </p14:section>
        <p14:section name="Standaardsectie" id="{10A10ECB-8CD0-4379-9C81-DB88D9B770E0}">
          <p14:sldIdLst>
            <p14:sldId id="408"/>
            <p14:sldId id="356"/>
            <p14:sldId id="359"/>
            <p14:sldId id="372"/>
            <p14:sldId id="382"/>
            <p14:sldId id="406"/>
            <p14:sldId id="403"/>
            <p14:sldId id="388"/>
            <p14:sldId id="389"/>
            <p14:sldId id="402"/>
            <p14:sldId id="405"/>
            <p14:sldId id="410"/>
            <p14:sldId id="412"/>
            <p14:sldId id="411"/>
            <p14:sldId id="413"/>
            <p14:sldId id="414"/>
            <p14:sldId id="404"/>
            <p14:sldId id="407"/>
            <p14:sldId id="256"/>
            <p14:sldId id="409"/>
            <p14:sldId id="415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535"/>
    <a:srgbClr val="242B38"/>
    <a:srgbClr val="F2F8FA"/>
    <a:srgbClr val="BAE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783AB-D11F-4887-A4F1-E9F239927DEA}" v="55" dt="2025-02-19T07:05:20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0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CEDEC-1D80-1C4D-A90D-EE5D1E947D9D}" type="datetimeFigureOut">
              <a:rPr lang="en-NL" smtClean="0"/>
              <a:t>02/21/2025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27A01-5C39-C04D-886C-BF713C326A5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2211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27A01-5C39-C04D-886C-BF713C326A57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1968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8A411-DB59-9510-CE56-F9F260DFC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BFA39E2-18BB-9457-F2F2-A1F8AC5E9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D88A085-41E6-3133-8139-472738F6A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19626E-D7DA-83EE-6BE0-C9FB63DDF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27A01-5C39-C04D-886C-BF713C326A57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124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8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uls_Voorbla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12">
            <a:extLst>
              <a:ext uri="{FF2B5EF4-FFF2-40B4-BE49-F238E27FC236}">
                <a16:creationId xmlns:a16="http://schemas.microsoft.com/office/drawing/2014/main" id="{07203FA9-ACCF-7CD6-DCDC-801221CF3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977791" y="-109466"/>
            <a:ext cx="5410908" cy="3916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0907E7-2E1E-F874-8135-A84F85C5BF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vaal 5">
            <a:extLst>
              <a:ext uri="{FF2B5EF4-FFF2-40B4-BE49-F238E27FC236}">
                <a16:creationId xmlns:a16="http://schemas.microsoft.com/office/drawing/2014/main" id="{0DF6F555-057A-E8EB-F274-FE01676181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198067" y="1520106"/>
            <a:ext cx="2198606" cy="2198606"/>
          </a:xfrm>
          <a:prstGeom prst="ellipse">
            <a:avLst/>
          </a:prstGeom>
          <a:solidFill>
            <a:srgbClr val="469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Barlow" pitchFamily="2" charset="77"/>
            </a:endParaRPr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B28304DB-9917-15DE-91C7-658C4509B3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679" y="170785"/>
            <a:ext cx="1213563" cy="39147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E93EF7A-B4F1-E017-E274-35B13B274A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43902" y="4419343"/>
            <a:ext cx="2554810" cy="4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42B38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nl-NL" sz="1400" err="1">
                <a:solidFill>
                  <a:schemeClr val="bg1"/>
                </a:solidFill>
              </a:rPr>
              <a:t>impulszeeland.nl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6721399-D2EA-A54F-0F67-4758245DDC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98067" y="2060523"/>
            <a:ext cx="2198606" cy="1147332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Barlow Bold" panose="00000800000000000000" pitchFamily="2" charset="0"/>
              </a:defRPr>
            </a:lvl1pPr>
          </a:lstStyle>
          <a:p>
            <a:r>
              <a:rPr lang="en-GB"/>
              <a:t>TOERISME IN ZEELAND</a:t>
            </a:r>
            <a:endParaRPr lang="en-NL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6D2462C-911B-B01D-A2AB-7CCDC1D4A1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1972001" y="1304825"/>
            <a:ext cx="2005789" cy="265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4000" b="1" i="0">
                <a:solidFill>
                  <a:schemeClr val="bg1"/>
                </a:solidFill>
                <a:latin typeface="Barlow ExtraBold" pitchFamily="2" charset="77"/>
              </a:defRPr>
            </a:lvl1pPr>
          </a:lstStyle>
          <a:p>
            <a:pPr lvl="0"/>
            <a:r>
              <a:rPr lang="nl-NL"/>
              <a:t>EEN IMPULS VOOR…</a:t>
            </a:r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FF54704-D587-E233-0D88-8AA090FE9DA4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704" y="2698583"/>
            <a:ext cx="730800" cy="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3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uls_Titelbla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12">
            <a:extLst>
              <a:ext uri="{FF2B5EF4-FFF2-40B4-BE49-F238E27FC236}">
                <a16:creationId xmlns:a16="http://schemas.microsoft.com/office/drawing/2014/main" id="{6DCCE960-C148-14BB-FC6F-06F3A3222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6917" y="0"/>
            <a:ext cx="4177083" cy="5143500"/>
          </a:xfrm>
          <a:prstGeom prst="rect">
            <a:avLst/>
          </a:prstGeom>
        </p:spPr>
      </p:pic>
      <p:pic>
        <p:nvPicPr>
          <p:cNvPr id="2" name="Afbeelding 3">
            <a:extLst>
              <a:ext uri="{FF2B5EF4-FFF2-40B4-BE49-F238E27FC236}">
                <a16:creationId xmlns:a16="http://schemas.microsoft.com/office/drawing/2014/main" id="{A39FF866-5B2D-85EA-D1DB-A1D2B76DC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15025" cy="51435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4A7A5B1-5D47-6E4D-36C5-EF2DFBF63B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7992" y="4483737"/>
            <a:ext cx="2554810" cy="4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42B38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nl-NL" sz="1400">
                <a:solidFill>
                  <a:schemeClr val="bg1"/>
                </a:solidFill>
              </a:rPr>
              <a:t>impulszeeland.nl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727D0FA-38B4-CBA7-C38E-685F7A4BBD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1856091" y="1369219"/>
            <a:ext cx="2005789" cy="265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4000" b="1" i="0">
                <a:solidFill>
                  <a:schemeClr val="bg1"/>
                </a:solidFill>
                <a:latin typeface="Barlow ExtraBold" pitchFamily="2" charset="77"/>
              </a:defRPr>
            </a:lvl1pPr>
          </a:lstStyle>
          <a:p>
            <a:pPr lvl="0"/>
            <a:r>
              <a:rPr lang="nl-NL"/>
              <a:t>EEN IMPULS VOOR…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uls_Titelbla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12">
            <a:extLst>
              <a:ext uri="{FF2B5EF4-FFF2-40B4-BE49-F238E27FC236}">
                <a16:creationId xmlns:a16="http://schemas.microsoft.com/office/drawing/2014/main" id="{3B168FD1-9708-307D-ED8D-78221D9FD5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66917" y="0"/>
            <a:ext cx="4177083" cy="5143500"/>
          </a:xfrm>
          <a:prstGeom prst="rect">
            <a:avLst/>
          </a:prstGeom>
        </p:spPr>
      </p:pic>
      <p:pic>
        <p:nvPicPr>
          <p:cNvPr id="2" name="Afbeelding 10">
            <a:extLst>
              <a:ext uri="{FF2B5EF4-FFF2-40B4-BE49-F238E27FC236}">
                <a16:creationId xmlns:a16="http://schemas.microsoft.com/office/drawing/2014/main" id="{31B5D4F7-18B1-92FA-33B5-33BC1B338A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15025" cy="51435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5EE332D3-E7B3-D174-77DC-65B8A5B74D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7992" y="4483737"/>
            <a:ext cx="2554810" cy="4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42B38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nl-NL" sz="1400">
                <a:solidFill>
                  <a:srgbClr val="242B38"/>
                </a:solidFill>
              </a:rPr>
              <a:t>impulszeeland.nl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5AAB2934-F7D8-8CED-7F90-3753D5AFD9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82157" y="1584500"/>
            <a:ext cx="2198606" cy="2198606"/>
          </a:xfrm>
          <a:prstGeom prst="ellipse">
            <a:avLst/>
          </a:prstGeom>
          <a:solidFill>
            <a:srgbClr val="469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Barlow" pitchFamily="2" charset="77"/>
            </a:endParaRPr>
          </a:p>
        </p:txBody>
      </p:sp>
      <p:sp>
        <p:nvSpPr>
          <p:cNvPr id="7" name="Title 14">
            <a:extLst>
              <a:ext uri="{FF2B5EF4-FFF2-40B4-BE49-F238E27FC236}">
                <a16:creationId xmlns:a16="http://schemas.microsoft.com/office/drawing/2014/main" id="{CF78627F-991B-5DB9-78F5-433ED18DFF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082157" y="2124917"/>
            <a:ext cx="2198606" cy="1147332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Barlow Bold" panose="00000800000000000000" pitchFamily="2" charset="0"/>
              </a:defRPr>
            </a:lvl1pPr>
          </a:lstStyle>
          <a:p>
            <a:r>
              <a:rPr lang="en-GB"/>
              <a:t>TOERISME IN ZEELAND</a:t>
            </a:r>
            <a:endParaRPr lang="en-NL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FB3B77B-A387-607D-B7EA-5FB87E487E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1856091" y="1369219"/>
            <a:ext cx="2005789" cy="265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4000" b="1" i="0">
                <a:solidFill>
                  <a:srgbClr val="242B38"/>
                </a:solidFill>
                <a:latin typeface="Barlow ExtraBold" pitchFamily="2" charset="77"/>
              </a:defRPr>
            </a:lvl1pPr>
          </a:lstStyle>
          <a:p>
            <a:pPr lvl="0"/>
            <a:r>
              <a:rPr lang="nl-NL"/>
              <a:t>EEN IMPULS VOOR…</a:t>
            </a:r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F478E6C-2C4C-026C-B2BD-684F821904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060" y="3367103"/>
            <a:ext cx="730800" cy="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7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uls_Titelbla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0">
            <a:extLst>
              <a:ext uri="{FF2B5EF4-FFF2-40B4-BE49-F238E27FC236}">
                <a16:creationId xmlns:a16="http://schemas.microsoft.com/office/drawing/2014/main" id="{31B5D4F7-18B1-92FA-33B5-33BC1B338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15025" cy="5143500"/>
          </a:xfrm>
          <a:prstGeom prst="rect">
            <a:avLst/>
          </a:prstGeom>
        </p:spPr>
      </p:pic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506F8458-101E-55FE-8B92-D3C38F607D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68767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A00319-9CF4-6598-0B1B-9CA2D69831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675" y="0"/>
            <a:ext cx="4124325" cy="5143500"/>
          </a:xfrm>
          <a:prstGeom prst="rect">
            <a:avLst/>
          </a:prstGeom>
        </p:spPr>
      </p:pic>
      <p:pic>
        <p:nvPicPr>
          <p:cNvPr id="8" name="Afbeelding 4">
            <a:extLst>
              <a:ext uri="{FF2B5EF4-FFF2-40B4-BE49-F238E27FC236}">
                <a16:creationId xmlns:a16="http://schemas.microsoft.com/office/drawing/2014/main" id="{36CCF7FE-C14E-275D-5C11-2E9D1D5706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769" y="235179"/>
            <a:ext cx="1213563" cy="3914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3EC02-2B9E-161B-ED6E-62901C806C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6078942" y="1369219"/>
            <a:ext cx="2005789" cy="265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4000" b="1" i="0">
                <a:solidFill>
                  <a:srgbClr val="242B38"/>
                </a:solidFill>
                <a:latin typeface="Barlow ExtraBold" pitchFamily="2" charset="77"/>
              </a:defRPr>
            </a:lvl1pPr>
          </a:lstStyle>
          <a:p>
            <a:pPr lvl="0"/>
            <a:r>
              <a:rPr lang="nl-NL"/>
              <a:t>EEN IMPULS VOOR…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1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uls_Titelbla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0">
            <a:extLst>
              <a:ext uri="{FF2B5EF4-FFF2-40B4-BE49-F238E27FC236}">
                <a16:creationId xmlns:a16="http://schemas.microsoft.com/office/drawing/2014/main" id="{31B5D4F7-18B1-92FA-33B5-33BC1B338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15025" cy="5143500"/>
          </a:xfrm>
          <a:prstGeom prst="rect">
            <a:avLst/>
          </a:prstGeom>
        </p:spPr>
      </p:pic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506F8458-101E-55FE-8B92-D3C38F607D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68767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A00319-9CF4-6598-0B1B-9CA2D69831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675" y="0"/>
            <a:ext cx="4124325" cy="5143500"/>
          </a:xfrm>
          <a:prstGeom prst="rect">
            <a:avLst/>
          </a:prstGeom>
        </p:spPr>
      </p:pic>
      <p:pic>
        <p:nvPicPr>
          <p:cNvPr id="8" name="Afbeelding 4">
            <a:extLst>
              <a:ext uri="{FF2B5EF4-FFF2-40B4-BE49-F238E27FC236}">
                <a16:creationId xmlns:a16="http://schemas.microsoft.com/office/drawing/2014/main" id="{36CCF7FE-C14E-275D-5C11-2E9D1D5706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769" y="235179"/>
            <a:ext cx="1213563" cy="3914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ACD39-FB2E-1886-DE46-735CEDCBC2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6078942" y="1369219"/>
            <a:ext cx="2005789" cy="265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4000" b="1" i="0">
                <a:solidFill>
                  <a:srgbClr val="242B38"/>
                </a:solidFill>
                <a:latin typeface="Barlow ExtraBold" pitchFamily="2" charset="77"/>
              </a:defRPr>
            </a:lvl1pPr>
          </a:lstStyle>
          <a:p>
            <a:pPr lvl="0"/>
            <a:r>
              <a:rPr lang="nl-NL"/>
              <a:t>EEN IMPULS VOOR…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mpuls tekst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923" y="841772"/>
            <a:ext cx="7200153" cy="1790700"/>
          </a:xfrm>
        </p:spPr>
        <p:txBody>
          <a:bodyPr anchor="b">
            <a:normAutofit/>
          </a:bodyPr>
          <a:lstStyle>
            <a:lvl1pPr algn="l">
              <a:defRPr sz="33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23" y="2701528"/>
            <a:ext cx="7200153" cy="1241822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A48038-C4F6-1B1B-C26B-A06E388A6C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769" y="235179"/>
            <a:ext cx="1213563" cy="3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02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uls tekst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2CED457-1797-8EFB-D135-C0BC5CCCF1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ndertitel 3">
            <a:extLst>
              <a:ext uri="{FF2B5EF4-FFF2-40B4-BE49-F238E27FC236}">
                <a16:creationId xmlns:a16="http://schemas.microsoft.com/office/drawing/2014/main" id="{EA7CA841-7652-1FC9-4DCE-C68AFD6F2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118" y="2701527"/>
            <a:ext cx="7228060" cy="1790699"/>
          </a:xfrm>
        </p:spPr>
        <p:txBody>
          <a:bodyPr/>
          <a:lstStyle>
            <a:lvl1pPr marL="0" indent="0">
              <a:buNone/>
              <a:defRPr>
                <a:latin typeface="Barlow" pitchFamily="2" charset="77"/>
              </a:defRPr>
            </a:lvl1pPr>
          </a:lstStyle>
          <a:p>
            <a:pPr algn="l"/>
            <a:endParaRPr lang="nl-NL">
              <a:solidFill>
                <a:schemeClr val="bg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D0B05BB-0825-5790-E96C-6D43B603D4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769" y="235179"/>
            <a:ext cx="1213563" cy="391472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2177C8EC-CECE-B79C-1FB6-AF1DAC10C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705" y="841772"/>
            <a:ext cx="7329063" cy="1790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29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uls tekstdia 3">
    <p:bg>
      <p:bgPr>
        <a:solidFill>
          <a:srgbClr val="242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F958913-D3AE-C2B1-2C99-CF10B804A0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21D02DFD-6161-C014-5F8E-2C66D4EE5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706" y="841772"/>
            <a:ext cx="4243294" cy="1790700"/>
          </a:xfrm>
        </p:spPr>
        <p:txBody>
          <a:bodyPr/>
          <a:lstStyle/>
          <a:p>
            <a:pPr algn="l"/>
            <a:endParaRPr lang="nl-NL"/>
          </a:p>
        </p:txBody>
      </p:sp>
      <p:sp>
        <p:nvSpPr>
          <p:cNvPr id="10" name="Ondertitel 3">
            <a:extLst>
              <a:ext uri="{FF2B5EF4-FFF2-40B4-BE49-F238E27FC236}">
                <a16:creationId xmlns:a16="http://schemas.microsoft.com/office/drawing/2014/main" id="{61AD711E-F4EB-01DD-5B0C-5C8E05869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706" y="2701528"/>
            <a:ext cx="4243294" cy="1241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52D2C49-CCAC-B6D2-9875-5BAFD0027D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7769" y="235179"/>
            <a:ext cx="1213563" cy="39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25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uls quotedia 1">
    <p:bg>
      <p:bgPr>
        <a:solidFill>
          <a:srgbClr val="242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038403-EF92-87FF-CD69-1E241B1B23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6500" y="-4176"/>
            <a:ext cx="6667500" cy="1193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B636E7-43EF-AFCF-CE51-127A9FDDF7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070100"/>
            <a:ext cx="9144000" cy="3073400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21D02DFD-6161-C014-5F8E-2C66D4EE5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706" y="841772"/>
            <a:ext cx="7725634" cy="2640568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nl-NL"/>
          </a:p>
        </p:txBody>
      </p:sp>
      <p:sp>
        <p:nvSpPr>
          <p:cNvPr id="10" name="Ondertitel 3">
            <a:extLst>
              <a:ext uri="{FF2B5EF4-FFF2-40B4-BE49-F238E27FC236}">
                <a16:creationId xmlns:a16="http://schemas.microsoft.com/office/drawing/2014/main" id="{61AD711E-F4EB-01DD-5B0C-5C8E05869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706" y="3606800"/>
            <a:ext cx="4650918" cy="895350"/>
          </a:xfrm>
        </p:spPr>
        <p:txBody>
          <a:bodyPr/>
          <a:lstStyle>
            <a:lvl1pPr marL="0" indent="0">
              <a:buNone/>
              <a:defRPr>
                <a:solidFill>
                  <a:srgbClr val="469535"/>
                </a:solidFill>
              </a:defRPr>
            </a:lvl1pPr>
          </a:lstStyle>
          <a:p>
            <a:pPr algn="l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52D2C49-CCAC-B6D2-9875-5BAFD0027D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7769" y="235179"/>
            <a:ext cx="1213563" cy="39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14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uls afbeelding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12">
            <a:extLst>
              <a:ext uri="{FF2B5EF4-FFF2-40B4-BE49-F238E27FC236}">
                <a16:creationId xmlns:a16="http://schemas.microsoft.com/office/drawing/2014/main" id="{5BD35F50-E2A9-AD72-11CE-3BD6FAFA5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902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AC3883-789C-77F7-FFBA-F4CFC33264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67100"/>
            <a:ext cx="9144000" cy="167640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7C974A2A-5F91-810D-AE4F-6B55A1EDD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705" y="4076241"/>
            <a:ext cx="8517839" cy="661009"/>
          </a:xfrm>
        </p:spPr>
        <p:txBody>
          <a:bodyPr anchor="b">
            <a:normAutofit/>
          </a:bodyPr>
          <a:lstStyle>
            <a:lvl1pPr>
              <a:defRPr sz="2600">
                <a:solidFill>
                  <a:srgbClr val="469535"/>
                </a:solidFill>
              </a:defRPr>
            </a:lvl1pPr>
          </a:lstStyle>
          <a:p>
            <a:pPr algn="l"/>
            <a:endParaRPr lang="nl-NL"/>
          </a:p>
        </p:txBody>
      </p:sp>
      <p:sp>
        <p:nvSpPr>
          <p:cNvPr id="7" name="Ondertitel 3">
            <a:extLst>
              <a:ext uri="{FF2B5EF4-FFF2-40B4-BE49-F238E27FC236}">
                <a16:creationId xmlns:a16="http://schemas.microsoft.com/office/drawing/2014/main" id="{5E48F171-34D3-F583-7AEE-B8DC42F62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706" y="4737252"/>
            <a:ext cx="8517838" cy="4062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algn="l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054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uls afbeelding met ic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afbeelding 12">
            <a:extLst>
              <a:ext uri="{FF2B5EF4-FFF2-40B4-BE49-F238E27FC236}">
                <a16:creationId xmlns:a16="http://schemas.microsoft.com/office/drawing/2014/main" id="{2F6CCD9E-7DD9-B371-16BD-30C2EDED6D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902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D3850-C184-6EF9-2FB3-9A92FDA35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633030"/>
            <a:ext cx="9144000" cy="2510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C0E63D-4A73-8A2F-CD4E-D48E011AB6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01" y="4405272"/>
            <a:ext cx="606714" cy="606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83C3DA-F439-D1F6-2459-0DB1F4BBF4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24" y="4405272"/>
            <a:ext cx="606714" cy="606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5065E2-0ED1-FA05-653E-5953DF012F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947" y="4405272"/>
            <a:ext cx="606714" cy="60671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8D0D1B3-5F3A-9B29-AA45-B0246EA16074}"/>
              </a:ext>
            </a:extLst>
          </p:cNvPr>
          <p:cNvSpPr txBox="1"/>
          <p:nvPr userDrawn="1"/>
        </p:nvSpPr>
        <p:spPr>
          <a:xfrm>
            <a:off x="7462888" y="4503271"/>
            <a:ext cx="1487929" cy="4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42B38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nl-NL" sz="1400">
                <a:solidFill>
                  <a:schemeClr val="bg1"/>
                </a:solidFill>
              </a:rPr>
              <a:t>impulszeeland.nl</a:t>
            </a:r>
          </a:p>
        </p:txBody>
      </p:sp>
    </p:spTree>
    <p:extLst>
      <p:ext uri="{BB962C8B-B14F-4D97-AF65-F5344CB8AC3E}">
        <p14:creationId xmlns:p14="http://schemas.microsoft.com/office/powerpoint/2010/main" val="137797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uls_Voorbla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12">
            <a:extLst>
              <a:ext uri="{FF2B5EF4-FFF2-40B4-BE49-F238E27FC236}">
                <a16:creationId xmlns:a16="http://schemas.microsoft.com/office/drawing/2014/main" id="{FD11343D-C88A-9693-F8DC-CF388F011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922840" y="0"/>
            <a:ext cx="5221160" cy="35735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0907E7-2E1E-F874-8135-A84F85C5BF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vaal 5">
            <a:extLst>
              <a:ext uri="{FF2B5EF4-FFF2-40B4-BE49-F238E27FC236}">
                <a16:creationId xmlns:a16="http://schemas.microsoft.com/office/drawing/2014/main" id="{0DF6F555-057A-E8EB-F274-FE01676181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198067" y="1520106"/>
            <a:ext cx="2198606" cy="2198606"/>
          </a:xfrm>
          <a:prstGeom prst="ellipse">
            <a:avLst/>
          </a:prstGeom>
          <a:solidFill>
            <a:srgbClr val="469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Barlow" pitchFamily="2" charset="77"/>
            </a:endParaRPr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B28304DB-9917-15DE-91C7-658C4509B3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679" y="170785"/>
            <a:ext cx="1213563" cy="39147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E93EF7A-B4F1-E017-E274-35B13B274A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43902" y="4419343"/>
            <a:ext cx="2554810" cy="4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42B38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nl-NL" sz="1400" err="1">
                <a:solidFill>
                  <a:schemeClr val="bg1"/>
                </a:solidFill>
              </a:rPr>
              <a:t>impulszeeland.nl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6721399-D2EA-A54F-0F67-4758245DDC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98067" y="2060523"/>
            <a:ext cx="2198606" cy="1147332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Barlow Bold" panose="00000800000000000000" pitchFamily="2" charset="0"/>
              </a:defRPr>
            </a:lvl1pPr>
          </a:lstStyle>
          <a:p>
            <a:r>
              <a:rPr lang="en-GB"/>
              <a:t>TOERISME IN ZEELAND</a:t>
            </a:r>
            <a:endParaRPr lang="en-NL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6D2462C-911B-B01D-A2AB-7CCDC1D4A1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1972001" y="1304825"/>
            <a:ext cx="2005789" cy="265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4000" b="1" i="0">
                <a:solidFill>
                  <a:schemeClr val="bg1"/>
                </a:solidFill>
                <a:latin typeface="Barlow ExtraBold" pitchFamily="2" charset="77"/>
              </a:defRPr>
            </a:lvl1pPr>
          </a:lstStyle>
          <a:p>
            <a:pPr lvl="0"/>
            <a:r>
              <a:rPr lang="nl-NL"/>
              <a:t>EEN IMPULS VOOR…</a:t>
            </a:r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FF54704-D587-E233-0D88-8AA090FE9DA4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704" y="2698583"/>
            <a:ext cx="730800" cy="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51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06" y="273844"/>
            <a:ext cx="7200939" cy="99417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06" y="1369219"/>
            <a:ext cx="7200939" cy="2987628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079486F-1302-180E-4A37-DA28F54714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769" y="235179"/>
            <a:ext cx="1213563" cy="3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0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05" y="612939"/>
            <a:ext cx="7128299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705" y="2772733"/>
            <a:ext cx="7128299" cy="1593894"/>
          </a:xfrm>
        </p:spPr>
        <p:txBody>
          <a:bodyPr/>
          <a:lstStyle>
            <a:lvl1pPr marL="0" indent="0">
              <a:buNone/>
              <a:defRPr sz="1800">
                <a:solidFill>
                  <a:srgbClr val="242B38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053C8BB-A3D2-C8D6-5222-64172FE63A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769" y="235179"/>
            <a:ext cx="1213563" cy="3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86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06" y="273844"/>
            <a:ext cx="7200939" cy="994172"/>
          </a:xfrm>
        </p:spPr>
        <p:txBody>
          <a:bodyPr/>
          <a:lstStyle>
            <a:lvl1pPr>
              <a:defRPr b="1" i="0">
                <a:solidFill>
                  <a:srgbClr val="242B38"/>
                </a:solidFill>
                <a:latin typeface="Barlow ExtraBold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75E910-516E-1594-19B8-38EAA036B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06" y="1369219"/>
            <a:ext cx="7200939" cy="302674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A56372-D3D7-D7F9-6705-5BD07B392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769" y="235179"/>
            <a:ext cx="1213563" cy="3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81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uls_Voorblad_Antraci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12">
            <a:extLst>
              <a:ext uri="{FF2B5EF4-FFF2-40B4-BE49-F238E27FC236}">
                <a16:creationId xmlns:a16="http://schemas.microsoft.com/office/drawing/2014/main" id="{07203FA9-ACCF-7CD6-DCDC-801221CF3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7343" y="0"/>
            <a:ext cx="5226657" cy="37831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0907E7-2E1E-F874-8135-A84F85C5B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vaal 5">
            <a:extLst>
              <a:ext uri="{FF2B5EF4-FFF2-40B4-BE49-F238E27FC236}">
                <a16:creationId xmlns:a16="http://schemas.microsoft.com/office/drawing/2014/main" id="{0DF6F555-057A-E8EB-F274-FE0167618147}"/>
              </a:ext>
            </a:extLst>
          </p:cNvPr>
          <p:cNvSpPr/>
          <p:nvPr userDrawn="1"/>
        </p:nvSpPr>
        <p:spPr>
          <a:xfrm>
            <a:off x="4082157" y="1584500"/>
            <a:ext cx="2198606" cy="2198606"/>
          </a:xfrm>
          <a:prstGeom prst="ellipse">
            <a:avLst/>
          </a:prstGeom>
          <a:solidFill>
            <a:srgbClr val="469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Barlow" pitchFamily="2" charset="77"/>
            </a:endParaRPr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B28304DB-9917-15DE-91C7-658C4509B3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769" y="235179"/>
            <a:ext cx="1213563" cy="39147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E93EF7A-B4F1-E017-E274-35B13B274A6E}"/>
              </a:ext>
            </a:extLst>
          </p:cNvPr>
          <p:cNvSpPr txBox="1">
            <a:spLocks/>
          </p:cNvSpPr>
          <p:nvPr userDrawn="1"/>
        </p:nvSpPr>
        <p:spPr>
          <a:xfrm>
            <a:off x="327992" y="4483737"/>
            <a:ext cx="2554810" cy="4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42B38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nl-NL" sz="1400" err="1">
                <a:solidFill>
                  <a:schemeClr val="bg1"/>
                </a:solidFill>
              </a:rPr>
              <a:t>impulszeeland.nl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054B961-C414-891E-D96A-0CDA384B8667}"/>
              </a:ext>
            </a:extLst>
          </p:cNvPr>
          <p:cNvSpPr txBox="1">
            <a:spLocks/>
          </p:cNvSpPr>
          <p:nvPr userDrawn="1"/>
        </p:nvSpPr>
        <p:spPr>
          <a:xfrm>
            <a:off x="1854530" y="1599280"/>
            <a:ext cx="2322555" cy="2198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242B38"/>
                </a:solidFill>
                <a:latin typeface="Barlow ExtraBold" pitchFamily="2" charset="77"/>
                <a:ea typeface="+mj-ea"/>
                <a:cs typeface="+mj-cs"/>
              </a:defRPr>
            </a:lvl1pPr>
          </a:lstStyle>
          <a:p>
            <a:r>
              <a:rPr lang="nl-NL" sz="4000">
                <a:solidFill>
                  <a:schemeClr val="bg1"/>
                </a:solidFill>
              </a:rPr>
              <a:t>EEN IMPULS VOOR…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6721399-D2EA-A54F-0F67-4758245DD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2157" y="2124917"/>
            <a:ext cx="2198606" cy="1147332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DE ZEEUWSE ECONOMIE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36969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754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14C97-A5A4-4BEE-8710-B800DD3D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B2AD76-D67D-4F86-98B6-838C1DF49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041D64-C6C9-475E-BCEE-42B43049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3741-F06E-4A0A-913B-ACC13FFC1767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358CAD-EFE4-4D0D-A0B4-92F1F09C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9DA1E8-9772-4C46-AEDC-7082FFB1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D268-AC05-4DB9-8335-49CC30A388D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124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F5867-78A8-47BD-90BB-01AB6071E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4BF9A3-B9DC-4F55-88CA-A58B03F34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D75048-0B44-4923-ABA3-F0FE78B7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3741-F06E-4A0A-913B-ACC13FFC1767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555BFF-BDB6-4FEB-9B5E-5DE44260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59CDFB-5859-4D41-BAC1-88E0870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D268-AC05-4DB9-8335-49CC30A388D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39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uls_Voorbla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buitenshuis, persoon, hemel&#10;&#10;Automatisch gegenereerde beschrijving">
            <a:extLst>
              <a:ext uri="{FF2B5EF4-FFF2-40B4-BE49-F238E27FC236}">
                <a16:creationId xmlns:a16="http://schemas.microsoft.com/office/drawing/2014/main" id="{B2C87EAD-A1A2-3975-40C1-E01813AB0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155" y="0"/>
            <a:ext cx="5367845" cy="3578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56098E-2B35-0111-33B3-BD777770AA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Afbeelding 4">
            <a:extLst>
              <a:ext uri="{FF2B5EF4-FFF2-40B4-BE49-F238E27FC236}">
                <a16:creationId xmlns:a16="http://schemas.microsoft.com/office/drawing/2014/main" id="{B28304DB-9917-15DE-91C7-658C4509B3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769" y="235179"/>
            <a:ext cx="1213563" cy="39147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E93EF7A-B4F1-E017-E274-35B13B274A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7992" y="4483737"/>
            <a:ext cx="2554810" cy="4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42B38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nl-NL" sz="1400" err="1">
                <a:solidFill>
                  <a:schemeClr val="bg1"/>
                </a:solidFill>
              </a:rPr>
              <a:t>impulszeeland.nl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14" name="Ovaal 5">
            <a:extLst>
              <a:ext uri="{FF2B5EF4-FFF2-40B4-BE49-F238E27FC236}">
                <a16:creationId xmlns:a16="http://schemas.microsoft.com/office/drawing/2014/main" id="{F8FA0FCB-68E4-C5C9-99C7-B2CAB9CB9CC2}"/>
              </a:ext>
            </a:extLst>
          </p:cNvPr>
          <p:cNvSpPr/>
          <p:nvPr userDrawn="1"/>
        </p:nvSpPr>
        <p:spPr>
          <a:xfrm>
            <a:off x="4198067" y="1520106"/>
            <a:ext cx="2198606" cy="2198606"/>
          </a:xfrm>
          <a:prstGeom prst="ellipse">
            <a:avLst/>
          </a:prstGeom>
          <a:solidFill>
            <a:srgbClr val="469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Barlow" pitchFamily="2" charset="77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6D2462C-911B-B01D-A2AB-7CCDC1D4A1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1856091" y="1369219"/>
            <a:ext cx="2005789" cy="265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4000" b="1" i="0">
                <a:solidFill>
                  <a:schemeClr val="bg1"/>
                </a:solidFill>
                <a:latin typeface="Barlow ExtraBold" pitchFamily="2" charset="77"/>
              </a:defRPr>
            </a:lvl1pPr>
          </a:lstStyle>
          <a:p>
            <a:pPr lvl="0"/>
            <a:r>
              <a:rPr lang="nl-NL"/>
              <a:t>EEN IMPULS VOOR…</a:t>
            </a:r>
            <a:endParaRPr lang="en-US"/>
          </a:p>
        </p:txBody>
      </p:sp>
      <p:sp>
        <p:nvSpPr>
          <p:cNvPr id="16" name="Title 14">
            <a:extLst>
              <a:ext uri="{FF2B5EF4-FFF2-40B4-BE49-F238E27FC236}">
                <a16:creationId xmlns:a16="http://schemas.microsoft.com/office/drawing/2014/main" id="{C360C30B-9B53-24B7-BC63-9FB0CBF94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8067" y="2060523"/>
            <a:ext cx="2198606" cy="1147332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Barlow Bold" panose="00000800000000000000" pitchFamily="2" charset="0"/>
              </a:defRPr>
            </a:lvl1pPr>
          </a:lstStyle>
          <a:p>
            <a:r>
              <a:rPr lang="en-GB"/>
              <a:t>TOERISME IN ZEELAND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73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uls_Voorbla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shuis, hemel, strand, natuur&#10;&#10;Automatisch gegenereerde beschrijving">
            <a:extLst>
              <a:ext uri="{FF2B5EF4-FFF2-40B4-BE49-F238E27FC236}">
                <a16:creationId xmlns:a16="http://schemas.microsoft.com/office/drawing/2014/main" id="{4049833B-8967-8D75-84AC-5BD1972BE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246" y="-73521"/>
            <a:ext cx="5803454" cy="3868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56098E-2B35-0111-33B3-BD777770A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Afbeelding 4">
            <a:extLst>
              <a:ext uri="{FF2B5EF4-FFF2-40B4-BE49-F238E27FC236}">
                <a16:creationId xmlns:a16="http://schemas.microsoft.com/office/drawing/2014/main" id="{B28304DB-9917-15DE-91C7-658C4509B3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769" y="235179"/>
            <a:ext cx="1213563" cy="39147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E93EF7A-B4F1-E017-E274-35B13B274A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7992" y="4483737"/>
            <a:ext cx="2554810" cy="4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42B38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nl-NL" sz="1400" err="1">
                <a:solidFill>
                  <a:schemeClr val="bg1"/>
                </a:solidFill>
              </a:rPr>
              <a:t>impulszeeland.nl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14" name="Ovaal 5">
            <a:extLst>
              <a:ext uri="{FF2B5EF4-FFF2-40B4-BE49-F238E27FC236}">
                <a16:creationId xmlns:a16="http://schemas.microsoft.com/office/drawing/2014/main" id="{F8FA0FCB-68E4-C5C9-99C7-B2CAB9CB9CC2}"/>
              </a:ext>
            </a:extLst>
          </p:cNvPr>
          <p:cNvSpPr/>
          <p:nvPr userDrawn="1"/>
        </p:nvSpPr>
        <p:spPr>
          <a:xfrm>
            <a:off x="4198067" y="1520106"/>
            <a:ext cx="2198606" cy="2198606"/>
          </a:xfrm>
          <a:prstGeom prst="ellipse">
            <a:avLst/>
          </a:prstGeom>
          <a:solidFill>
            <a:srgbClr val="469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Barlow" pitchFamily="2" charset="77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6D2462C-911B-B01D-A2AB-7CCDC1D4A1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1856091" y="1369219"/>
            <a:ext cx="2005789" cy="265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4000" b="1" i="0">
                <a:solidFill>
                  <a:schemeClr val="bg1"/>
                </a:solidFill>
                <a:latin typeface="Barlow ExtraBold" pitchFamily="2" charset="77"/>
              </a:defRPr>
            </a:lvl1pPr>
          </a:lstStyle>
          <a:p>
            <a:pPr lvl="0"/>
            <a:r>
              <a:rPr lang="nl-NL"/>
              <a:t>EEN IMPULS VOOR…</a:t>
            </a:r>
            <a:endParaRPr lang="en-US"/>
          </a:p>
        </p:txBody>
      </p:sp>
      <p:sp>
        <p:nvSpPr>
          <p:cNvPr id="16" name="Title 14">
            <a:extLst>
              <a:ext uri="{FF2B5EF4-FFF2-40B4-BE49-F238E27FC236}">
                <a16:creationId xmlns:a16="http://schemas.microsoft.com/office/drawing/2014/main" id="{C360C30B-9B53-24B7-BC63-9FB0CBF94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8067" y="2060523"/>
            <a:ext cx="2198606" cy="1147332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Barlow Bold" panose="00000800000000000000" pitchFamily="2" charset="0"/>
              </a:defRPr>
            </a:lvl1pPr>
          </a:lstStyle>
          <a:p>
            <a:r>
              <a:rPr lang="en-GB"/>
              <a:t>TOERISME IN ZEELAND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953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uls_Voorbla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12">
            <a:extLst>
              <a:ext uri="{FF2B5EF4-FFF2-40B4-BE49-F238E27FC236}">
                <a16:creationId xmlns:a16="http://schemas.microsoft.com/office/drawing/2014/main" id="{07203FA9-ACCF-7CD6-DCDC-801221CF3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61880" y="-128789"/>
            <a:ext cx="5631219" cy="3573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1462AD-96B1-2F57-A7EB-2915EB2E2E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vaal 5">
            <a:extLst>
              <a:ext uri="{FF2B5EF4-FFF2-40B4-BE49-F238E27FC236}">
                <a16:creationId xmlns:a16="http://schemas.microsoft.com/office/drawing/2014/main" id="{0DF6F555-057A-E8EB-F274-FE01676181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82157" y="1584500"/>
            <a:ext cx="2198606" cy="2198606"/>
          </a:xfrm>
          <a:prstGeom prst="ellipse">
            <a:avLst/>
          </a:prstGeom>
          <a:solidFill>
            <a:srgbClr val="469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Barlow" pitchFamily="2" charset="77"/>
            </a:endParaRPr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B28304DB-9917-15DE-91C7-658C4509B3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769" y="235179"/>
            <a:ext cx="1213563" cy="39147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E93EF7A-B4F1-E017-E274-35B13B274A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7992" y="4483737"/>
            <a:ext cx="2554810" cy="4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42B38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nl-NL" sz="1400">
                <a:solidFill>
                  <a:srgbClr val="242B38"/>
                </a:solidFill>
              </a:rPr>
              <a:t>impulszeeland.nl</a:t>
            </a:r>
          </a:p>
        </p:txBody>
      </p:sp>
      <p:sp>
        <p:nvSpPr>
          <p:cNvPr id="8" name="Title 14">
            <a:extLst>
              <a:ext uri="{FF2B5EF4-FFF2-40B4-BE49-F238E27FC236}">
                <a16:creationId xmlns:a16="http://schemas.microsoft.com/office/drawing/2014/main" id="{975024AF-2596-6994-618D-77F71C8D06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082157" y="2124917"/>
            <a:ext cx="2198606" cy="1147332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Barlow Bold" panose="00000800000000000000" pitchFamily="2" charset="0"/>
              </a:defRPr>
            </a:lvl1pPr>
          </a:lstStyle>
          <a:p>
            <a:r>
              <a:rPr lang="en-GB"/>
              <a:t>DE ZEEUWSE ECONOMIE</a:t>
            </a:r>
            <a:endParaRPr lang="en-NL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72FE44-260A-F05C-6779-BC24A202A2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1856091" y="1369219"/>
            <a:ext cx="2005789" cy="265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4000" b="1" i="0">
                <a:solidFill>
                  <a:srgbClr val="242B38"/>
                </a:solidFill>
                <a:latin typeface="Barlow ExtraBold" pitchFamily="2" charset="77"/>
              </a:defRPr>
            </a:lvl1pPr>
          </a:lstStyle>
          <a:p>
            <a:pPr lvl="0"/>
            <a:r>
              <a:rPr lang="nl-NL"/>
              <a:t>EEN IMPULS VOOR…</a:t>
            </a:r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DAFC79D-5007-2176-D48B-B8197C7FB957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09" y="2541449"/>
            <a:ext cx="730800" cy="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uls_Voorbla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12">
            <a:extLst>
              <a:ext uri="{FF2B5EF4-FFF2-40B4-BE49-F238E27FC236}">
                <a16:creationId xmlns:a16="http://schemas.microsoft.com/office/drawing/2014/main" id="{E28296D8-A841-E771-4081-0C7C180071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61880" y="-128789"/>
            <a:ext cx="5631219" cy="3573519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6E6EFB99-EBDA-BE9F-31A9-CD26169C1A1F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Afbeelding 4">
            <a:extLst>
              <a:ext uri="{FF2B5EF4-FFF2-40B4-BE49-F238E27FC236}">
                <a16:creationId xmlns:a16="http://schemas.microsoft.com/office/drawing/2014/main" id="{B28304DB-9917-15DE-91C7-658C4509B3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769" y="235179"/>
            <a:ext cx="1213563" cy="391472"/>
          </a:xfrm>
          <a:prstGeom prst="rect">
            <a:avLst/>
          </a:prstGeom>
        </p:spPr>
      </p:pic>
      <p:sp>
        <p:nvSpPr>
          <p:cNvPr id="11" name="Ovaal 5">
            <a:extLst>
              <a:ext uri="{FF2B5EF4-FFF2-40B4-BE49-F238E27FC236}">
                <a16:creationId xmlns:a16="http://schemas.microsoft.com/office/drawing/2014/main" id="{A576480F-46DD-ADBA-C3A9-7694B432B556}"/>
              </a:ext>
            </a:extLst>
          </p:cNvPr>
          <p:cNvSpPr/>
          <p:nvPr userDrawn="1"/>
        </p:nvSpPr>
        <p:spPr>
          <a:xfrm>
            <a:off x="4361811" y="1744032"/>
            <a:ext cx="2198606" cy="2198606"/>
          </a:xfrm>
          <a:prstGeom prst="ellipse">
            <a:avLst/>
          </a:prstGeom>
          <a:solidFill>
            <a:srgbClr val="469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Barlow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72FE44-260A-F05C-6779-BC24A202A2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1856091" y="1369219"/>
            <a:ext cx="2005789" cy="265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4000" b="1" i="0">
                <a:solidFill>
                  <a:srgbClr val="242B38"/>
                </a:solidFill>
                <a:latin typeface="Barlow ExtraBold" pitchFamily="2" charset="77"/>
              </a:defRPr>
            </a:lvl1pPr>
          </a:lstStyle>
          <a:p>
            <a:pPr lvl="0"/>
            <a:r>
              <a:rPr lang="nl-NL"/>
              <a:t>EEN IMPULS VOOR…</a:t>
            </a:r>
            <a:endParaRPr lang="en-US"/>
          </a:p>
        </p:txBody>
      </p:sp>
      <p:sp>
        <p:nvSpPr>
          <p:cNvPr id="12" name="Title 14">
            <a:extLst>
              <a:ext uri="{FF2B5EF4-FFF2-40B4-BE49-F238E27FC236}">
                <a16:creationId xmlns:a16="http://schemas.microsoft.com/office/drawing/2014/main" id="{5C7E12A1-2482-AAF8-F322-B4C82455F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1811" y="2324163"/>
            <a:ext cx="2198606" cy="1147332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Barlow Bold" panose="00000800000000000000" pitchFamily="2" charset="0"/>
              </a:defRPr>
            </a:lvl1pPr>
          </a:lstStyle>
          <a:p>
            <a:r>
              <a:rPr lang="en-GB"/>
              <a:t>DE ZEEUWSE ECONOMIE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3479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uls_Titelbla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12">
            <a:extLst>
              <a:ext uri="{FF2B5EF4-FFF2-40B4-BE49-F238E27FC236}">
                <a16:creationId xmlns:a16="http://schemas.microsoft.com/office/drawing/2014/main" id="{6DCCE960-C148-14BB-FC6F-06F3A3222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66917" y="-317170"/>
            <a:ext cx="4434660" cy="5460670"/>
          </a:xfrm>
          <a:prstGeom prst="rect">
            <a:avLst/>
          </a:prstGeom>
        </p:spPr>
      </p:pic>
      <p:pic>
        <p:nvPicPr>
          <p:cNvPr id="2" name="Afbeelding 3">
            <a:extLst>
              <a:ext uri="{FF2B5EF4-FFF2-40B4-BE49-F238E27FC236}">
                <a16:creationId xmlns:a16="http://schemas.microsoft.com/office/drawing/2014/main" id="{A39FF866-5B2D-85EA-D1DB-A1D2B76DC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15025" cy="51435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4A7A5B1-5D47-6E4D-36C5-EF2DFBF63B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7992" y="4483737"/>
            <a:ext cx="2554810" cy="4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42B38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nl-NL" sz="1400">
                <a:solidFill>
                  <a:schemeClr val="bg1"/>
                </a:solidFill>
              </a:rPr>
              <a:t>impulszeeland.nl</a:t>
            </a:r>
          </a:p>
        </p:txBody>
      </p:sp>
      <p:sp>
        <p:nvSpPr>
          <p:cNvPr id="5" name="Ovaal 5">
            <a:extLst>
              <a:ext uri="{FF2B5EF4-FFF2-40B4-BE49-F238E27FC236}">
                <a16:creationId xmlns:a16="http://schemas.microsoft.com/office/drawing/2014/main" id="{65C7FA89-12C3-3F53-8230-73BE7FA496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82157" y="1584500"/>
            <a:ext cx="2198606" cy="2198606"/>
          </a:xfrm>
          <a:prstGeom prst="ellipse">
            <a:avLst/>
          </a:prstGeom>
          <a:solidFill>
            <a:srgbClr val="469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Barlow" pitchFamily="2" charset="77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BA35F691-D2BE-9918-46AB-5BB68A89D3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082157" y="2124917"/>
            <a:ext cx="2198606" cy="1147332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Barlow Bold" panose="00000800000000000000" pitchFamily="2" charset="0"/>
              </a:defRPr>
            </a:lvl1pPr>
          </a:lstStyle>
          <a:p>
            <a:r>
              <a:rPr lang="en-GB"/>
              <a:t>DE ZEEUWSE ECONOMIE</a:t>
            </a:r>
            <a:endParaRPr lang="en-NL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AE7AEC-0296-4BDF-9F43-EDDBA7240D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1856091" y="1369219"/>
            <a:ext cx="2005789" cy="265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4000" b="1" i="0">
                <a:solidFill>
                  <a:schemeClr val="bg1"/>
                </a:solidFill>
                <a:latin typeface="Barlow ExtraBold" pitchFamily="2" charset="77"/>
              </a:defRPr>
            </a:lvl1pPr>
          </a:lstStyle>
          <a:p>
            <a:pPr lvl="0"/>
            <a:r>
              <a:rPr lang="nl-NL"/>
              <a:t>EEN IMPULS VOOR…</a:t>
            </a:r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7DAC895-4260-5EE3-0601-8CFFB8C51E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060" y="3497074"/>
            <a:ext cx="730800" cy="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2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uls_Titelbla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buitenshuis, hemel, wolk, boot&#10;&#10;Automatisch gegenereerde beschrijving">
            <a:extLst>
              <a:ext uri="{FF2B5EF4-FFF2-40B4-BE49-F238E27FC236}">
                <a16:creationId xmlns:a16="http://schemas.microsoft.com/office/drawing/2014/main" id="{474262EB-F3E0-9ABC-2922-6FC0D4152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6060" y="0"/>
            <a:ext cx="4396520" cy="5143500"/>
          </a:xfrm>
          <a:prstGeom prst="rect">
            <a:avLst/>
          </a:prstGeom>
        </p:spPr>
      </p:pic>
      <p:pic>
        <p:nvPicPr>
          <p:cNvPr id="2" name="Afbeelding 3">
            <a:extLst>
              <a:ext uri="{FF2B5EF4-FFF2-40B4-BE49-F238E27FC236}">
                <a16:creationId xmlns:a16="http://schemas.microsoft.com/office/drawing/2014/main" id="{A39FF866-5B2D-85EA-D1DB-A1D2B76DC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15025" cy="51435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4A7A5B1-5D47-6E4D-36C5-EF2DFBF63B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7992" y="4483737"/>
            <a:ext cx="2554810" cy="4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42B38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nl-NL" sz="1400">
                <a:solidFill>
                  <a:schemeClr val="bg1"/>
                </a:solidFill>
              </a:rPr>
              <a:t>impulszeeland.nl</a:t>
            </a:r>
          </a:p>
        </p:txBody>
      </p:sp>
      <p:sp>
        <p:nvSpPr>
          <p:cNvPr id="5" name="Ovaal 5">
            <a:extLst>
              <a:ext uri="{FF2B5EF4-FFF2-40B4-BE49-F238E27FC236}">
                <a16:creationId xmlns:a16="http://schemas.microsoft.com/office/drawing/2014/main" id="{65C7FA89-12C3-3F53-8230-73BE7FA496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82157" y="1584500"/>
            <a:ext cx="2198606" cy="2198606"/>
          </a:xfrm>
          <a:prstGeom prst="ellipse">
            <a:avLst/>
          </a:prstGeom>
          <a:solidFill>
            <a:srgbClr val="469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Barlow" pitchFamily="2" charset="77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BA35F691-D2BE-9918-46AB-5BB68A89D3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082157" y="2124917"/>
            <a:ext cx="2198606" cy="1147332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Barlow Bold" panose="00000800000000000000" pitchFamily="2" charset="0"/>
              </a:defRPr>
            </a:lvl1pPr>
          </a:lstStyle>
          <a:p>
            <a:r>
              <a:rPr lang="en-GB"/>
              <a:t>DE ZEEUWSE ECONOMIE</a:t>
            </a:r>
            <a:endParaRPr lang="en-NL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AE7AEC-0296-4BDF-9F43-EDDBA7240D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1856091" y="1369219"/>
            <a:ext cx="2005789" cy="265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4000" b="1" i="0">
                <a:solidFill>
                  <a:schemeClr val="bg1"/>
                </a:solidFill>
                <a:latin typeface="Barlow ExtraBold" pitchFamily="2" charset="77"/>
              </a:defRPr>
            </a:lvl1pPr>
          </a:lstStyle>
          <a:p>
            <a:pPr lvl="0"/>
            <a:r>
              <a:rPr lang="nl-NL"/>
              <a:t>EEN IMPULS VOOR…</a:t>
            </a:r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7DAC895-4260-5EE3-0601-8CFFB8C51E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060" y="3497074"/>
            <a:ext cx="730800" cy="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3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uls Titelbl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12">
            <a:extLst>
              <a:ext uri="{FF2B5EF4-FFF2-40B4-BE49-F238E27FC236}">
                <a16:creationId xmlns:a16="http://schemas.microsoft.com/office/drawing/2014/main" id="{B8F1AD3C-0B08-63BC-E1DD-DD85DE551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002" y="-317170"/>
            <a:ext cx="4434660" cy="5460670"/>
          </a:xfrm>
          <a:prstGeom prst="rect">
            <a:avLst/>
          </a:prstGeom>
        </p:spPr>
      </p:pic>
      <p:pic>
        <p:nvPicPr>
          <p:cNvPr id="2" name="Afbeelding 3">
            <a:extLst>
              <a:ext uri="{FF2B5EF4-FFF2-40B4-BE49-F238E27FC236}">
                <a16:creationId xmlns:a16="http://schemas.microsoft.com/office/drawing/2014/main" id="{A39FF866-5B2D-85EA-D1DB-A1D2B76DC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15025" cy="51435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4A7A5B1-5D47-6E4D-36C5-EF2DFBF63B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7992" y="4483737"/>
            <a:ext cx="2554810" cy="41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242B38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nl-NL" sz="1400" err="1">
                <a:solidFill>
                  <a:schemeClr val="bg1"/>
                </a:solidFill>
              </a:rPr>
              <a:t>impulszeeland.nl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5" name="Ovaal 5">
            <a:extLst>
              <a:ext uri="{FF2B5EF4-FFF2-40B4-BE49-F238E27FC236}">
                <a16:creationId xmlns:a16="http://schemas.microsoft.com/office/drawing/2014/main" id="{65C7FA89-12C3-3F53-8230-73BE7FA496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82157" y="1584500"/>
            <a:ext cx="2198606" cy="2198606"/>
          </a:xfrm>
          <a:prstGeom prst="ellipse">
            <a:avLst/>
          </a:prstGeom>
          <a:solidFill>
            <a:srgbClr val="469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Barlow" pitchFamily="2" charset="77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BA35F691-D2BE-9918-46AB-5BB68A89D3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082157" y="2124917"/>
            <a:ext cx="2198606" cy="1147332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Barlow Bold" panose="00000800000000000000" pitchFamily="2" charset="0"/>
              </a:defRPr>
            </a:lvl1pPr>
          </a:lstStyle>
          <a:p>
            <a:r>
              <a:rPr lang="en-GB"/>
              <a:t>TOERISME IN ZEELAND</a:t>
            </a:r>
            <a:endParaRPr lang="en-NL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B4455E-7FB1-F6D9-696F-58C36C38EB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1856091" y="1369219"/>
            <a:ext cx="2005789" cy="265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lnSpc>
                <a:spcPct val="90000"/>
              </a:lnSpc>
              <a:buNone/>
              <a:defRPr sz="4000" b="1" i="0">
                <a:solidFill>
                  <a:schemeClr val="bg1"/>
                </a:solidFill>
                <a:latin typeface="Barlow ExtraBold" pitchFamily="2" charset="77"/>
              </a:defRPr>
            </a:lvl1pPr>
          </a:lstStyle>
          <a:p>
            <a:pPr lvl="0"/>
            <a:r>
              <a:rPr lang="nl-NL"/>
              <a:t>EEN IMPULS VOOR…</a:t>
            </a:r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E203EBF-6A9E-DE33-49F5-800007541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398" y="3367103"/>
            <a:ext cx="730800" cy="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0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1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3" r:id="rId2"/>
    <p:sldLayoutId id="2147483691" r:id="rId3"/>
    <p:sldLayoutId id="2147483695" r:id="rId4"/>
    <p:sldLayoutId id="2147483685" r:id="rId5"/>
    <p:sldLayoutId id="2147483690" r:id="rId6"/>
    <p:sldLayoutId id="2147483675" r:id="rId7"/>
    <p:sldLayoutId id="2147483692" r:id="rId8"/>
    <p:sldLayoutId id="2147483689" r:id="rId9"/>
    <p:sldLayoutId id="2147483688" r:id="rId10"/>
    <p:sldLayoutId id="2147483676" r:id="rId11"/>
    <p:sldLayoutId id="2147483686" r:id="rId12"/>
    <p:sldLayoutId id="2147483687" r:id="rId13"/>
    <p:sldLayoutId id="2147483661" r:id="rId14"/>
    <p:sldLayoutId id="2147483677" r:id="rId15"/>
    <p:sldLayoutId id="2147483678" r:id="rId16"/>
    <p:sldLayoutId id="2147483681" r:id="rId17"/>
    <p:sldLayoutId id="2147483682" r:id="rId18"/>
    <p:sldLayoutId id="2147483683" r:id="rId19"/>
    <p:sldLayoutId id="2147483662" r:id="rId20"/>
    <p:sldLayoutId id="2147483663" r:id="rId21"/>
    <p:sldLayoutId id="2147483666" r:id="rId22"/>
    <p:sldLayoutId id="2147483694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242B38"/>
          </a:solidFill>
          <a:latin typeface="Barlow Extra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242B38"/>
          </a:solidFill>
          <a:latin typeface="Barlow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242B38"/>
          </a:solidFill>
          <a:latin typeface="Barlow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242B38"/>
          </a:solidFill>
          <a:latin typeface="Barlow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242B38"/>
          </a:solidFill>
          <a:latin typeface="Barlow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242B38"/>
          </a:solidFill>
          <a:latin typeface="Barlow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>
            <a:extLst>
              <a:ext uri="{FF2B5EF4-FFF2-40B4-BE49-F238E27FC236}">
                <a16:creationId xmlns:a16="http://schemas.microsoft.com/office/drawing/2014/main" id="{98B2AA0A-52B8-4109-B95D-DC5A270AA008}"/>
              </a:ext>
            </a:extLst>
          </p:cNvPr>
          <p:cNvSpPr txBox="1">
            <a:spLocks/>
          </p:cNvSpPr>
          <p:nvPr/>
        </p:nvSpPr>
        <p:spPr>
          <a:xfrm>
            <a:off x="812006" y="411957"/>
            <a:ext cx="5535216" cy="9179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nl-NL" sz="3300" dirty="0"/>
          </a:p>
        </p:txBody>
      </p:sp>
      <p:pic>
        <p:nvPicPr>
          <p:cNvPr id="2051" name="Afbeelding 8">
            <a:extLst>
              <a:ext uri="{FF2B5EF4-FFF2-40B4-BE49-F238E27FC236}">
                <a16:creationId xmlns:a16="http://schemas.microsoft.com/office/drawing/2014/main" id="{099919CC-A8A0-4223-8D8D-4AD0A47C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2881"/>
            <a:ext cx="9144000" cy="11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Afbeelding 9">
            <a:extLst>
              <a:ext uri="{FF2B5EF4-FFF2-40B4-BE49-F238E27FC236}">
                <a16:creationId xmlns:a16="http://schemas.microsoft.com/office/drawing/2014/main" id="{74F7AE3C-77A1-44B4-8B69-E803AD376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619" y="4213623"/>
            <a:ext cx="1751410" cy="48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jdelijke aanduiding voor tekst 1">
            <a:extLst>
              <a:ext uri="{FF2B5EF4-FFF2-40B4-BE49-F238E27FC236}">
                <a16:creationId xmlns:a16="http://schemas.microsoft.com/office/drawing/2014/main" id="{B70CC112-F01D-4EB8-8AFF-E8F34EAD8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013223"/>
            <a:ext cx="7886700" cy="326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28645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3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3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7A3DA56C-E3EF-8E5E-BAA7-86C52F1E58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059" y="119517"/>
            <a:ext cx="2022562" cy="669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9C1C4BAD-C50B-88D8-07A2-2FDE800FC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47" y="1450994"/>
            <a:ext cx="4363239" cy="2658975"/>
          </a:xfrm>
        </p:spPr>
        <p:txBody>
          <a:bodyPr/>
          <a:lstStyle/>
          <a:p>
            <a:r>
              <a:rPr lang="nl-NL" dirty="0"/>
              <a:t>Kennisupdate LIVE</a:t>
            </a:r>
          </a:p>
          <a:p>
            <a:r>
              <a:rPr lang="nl-NL" sz="1400" dirty="0"/>
              <a:t>20 februari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1F3284-A84B-E3AF-6638-AE5126D9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TOERISME IN ZEELAND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A2CE199-ABEB-0CF5-3CAC-DA3BF0AA421E}"/>
              </a:ext>
            </a:extLst>
          </p:cNvPr>
          <p:cNvSpPr/>
          <p:nvPr/>
        </p:nvSpPr>
        <p:spPr>
          <a:xfrm>
            <a:off x="320273" y="4443413"/>
            <a:ext cx="1801421" cy="514549"/>
          </a:xfrm>
          <a:prstGeom prst="rect">
            <a:avLst/>
          </a:prstGeom>
          <a:solidFill>
            <a:srgbClr val="24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1DCF96-AE00-7A93-05F3-26F189ECC2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109" y="4357687"/>
            <a:ext cx="514549" cy="5145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11227FE-897C-B319-8E40-A621ACEB23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91" y="4357687"/>
            <a:ext cx="514549" cy="51454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9FA06E0-8CCC-0EA7-B6B6-7ED1092858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73" y="4357686"/>
            <a:ext cx="514549" cy="5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5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B67556-E427-49A9-8A60-2C50DE92A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07" y="416390"/>
            <a:ext cx="5946628" cy="4051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50" b="1" dirty="0">
                <a:solidFill>
                  <a:schemeClr val="accent1"/>
                </a:solidFill>
              </a:rPr>
              <a:t>Input : </a:t>
            </a:r>
          </a:p>
          <a:p>
            <a:r>
              <a:rPr lang="nl-NL" sz="1500" dirty="0"/>
              <a:t>financieel 	</a:t>
            </a:r>
            <a:r>
              <a:rPr lang="nl-NL" sz="1500" dirty="0">
                <a:sym typeface="Wingdings" panose="05000000000000000000" pitchFamily="2" charset="2"/>
              </a:rPr>
              <a:t>	via een invulformulier</a:t>
            </a:r>
            <a:endParaRPr lang="nl-NL" sz="1500" dirty="0"/>
          </a:p>
          <a:p>
            <a:pPr marL="0" indent="0">
              <a:buNone/>
            </a:pPr>
            <a:r>
              <a:rPr lang="nl-NL" sz="1500" dirty="0">
                <a:sym typeface="Wingdings" panose="05000000000000000000" pitchFamily="2" charset="2"/>
              </a:rPr>
              <a:t>		 	via export van de saldibalans</a:t>
            </a:r>
          </a:p>
          <a:p>
            <a:pPr marL="0" indent="0">
              <a:buNone/>
            </a:pPr>
            <a:r>
              <a:rPr lang="nl-NL" sz="1500" dirty="0">
                <a:sym typeface="Wingdings" panose="05000000000000000000" pitchFamily="2" charset="2"/>
              </a:rPr>
              <a:t>			“mappen” naar ons jaarrekeningmodel</a:t>
            </a:r>
          </a:p>
          <a:p>
            <a:pPr marL="0" indent="0">
              <a:buNone/>
            </a:pPr>
            <a:r>
              <a:rPr lang="nl-NL" sz="1500" dirty="0">
                <a:sym typeface="Wingdings" panose="05000000000000000000" pitchFamily="2" charset="2"/>
              </a:rPr>
              <a:t>			</a:t>
            </a:r>
          </a:p>
          <a:p>
            <a:r>
              <a:rPr lang="nl-NL" sz="1500" dirty="0"/>
              <a:t>niet-financieel	</a:t>
            </a:r>
            <a:r>
              <a:rPr lang="nl-NL" sz="1500" dirty="0">
                <a:sym typeface="Wingdings" panose="05000000000000000000" pitchFamily="2" charset="2"/>
              </a:rPr>
              <a:t>	via invulformulier</a:t>
            </a:r>
            <a:endParaRPr lang="nl-NL" sz="1500" dirty="0"/>
          </a:p>
          <a:p>
            <a:pPr marL="0" indent="0"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1650" b="1" dirty="0">
                <a:solidFill>
                  <a:schemeClr val="accent1"/>
                </a:solidFill>
              </a:rPr>
              <a:t>Output:</a:t>
            </a:r>
          </a:p>
          <a:p>
            <a:r>
              <a:rPr lang="nl-NL" sz="1500" dirty="0"/>
              <a:t>Financieel</a:t>
            </a:r>
          </a:p>
          <a:p>
            <a:r>
              <a:rPr lang="nl-NL" sz="1500" dirty="0"/>
              <a:t>Duurzaamheid</a:t>
            </a:r>
          </a:p>
          <a:p>
            <a:r>
              <a:rPr lang="nl-NL" sz="1500" dirty="0"/>
              <a:t>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D607A-230E-489F-ADD7-5E07F1D405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326" y="4467606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1FBC397-A533-465C-AEBB-F7F6E4E0F80D}"/>
              </a:ext>
            </a:extLst>
          </p:cNvPr>
          <p:cNvSpPr txBox="1"/>
          <p:nvPr/>
        </p:nvSpPr>
        <p:spPr>
          <a:xfrm>
            <a:off x="6589450" y="895989"/>
            <a:ext cx="2476099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50" b="1" dirty="0">
                <a:solidFill>
                  <a:srgbClr val="70AD47"/>
                </a:solidFill>
                <a:latin typeface="Calibri" panose="020F0502020204030204" pitchFamily="34" charset="0"/>
              </a:rPr>
              <a:t>Wat is de output?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</a:rPr>
              <a:t>Je ziet alleen je eigen individuele cijfers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</a:rPr>
              <a:t>en het </a:t>
            </a:r>
            <a:r>
              <a:rPr lang="nl-NL" sz="1500" u="sng" dirty="0">
                <a:solidFill>
                  <a:prstClr val="black"/>
                </a:solidFill>
                <a:latin typeface="Calibri" panose="020F0502020204030204" pitchFamily="34" charset="0"/>
              </a:rPr>
              <a:t>gemiddelde</a:t>
            </a:r>
            <a: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</a:rPr>
              <a:t> van het panel. Dus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</a:rPr>
              <a:t>geen individuele cijfers van een collega.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E1FF996-1E83-EE7B-4D95-6E3C18840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712" y="2964115"/>
            <a:ext cx="328613" cy="176450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CD2056E-9CAD-16FF-DC79-040F7734F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696" y="3133834"/>
            <a:ext cx="328613" cy="176450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2DE91DF-89B5-13DA-6174-912A4D47A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5" y="158771"/>
            <a:ext cx="6348889" cy="451476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3849067-3EB5-FC7E-5672-7ACA3017E8E6}"/>
              </a:ext>
            </a:extLst>
          </p:cNvPr>
          <p:cNvSpPr txBox="1"/>
          <p:nvPr/>
        </p:nvSpPr>
        <p:spPr>
          <a:xfrm rot="19757331">
            <a:off x="3203393" y="3074082"/>
            <a:ext cx="17357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black"/>
                </a:solidFill>
                <a:latin typeface="Calibri" panose="020F0502020204030204" pitchFamily="34" charset="0"/>
              </a:rPr>
              <a:t>FICTIEVE CIJFERS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46936B-9200-4FD1-9614-235CBD07F2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438" y="4473662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9FE65F0-EEBF-4353-D9C2-CC09FC6D9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312" y="1460897"/>
            <a:ext cx="328613" cy="282708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2FEE9DC-B6E1-113B-B198-C9F39F075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86" y="0"/>
            <a:ext cx="3721271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B6FB0-91EF-40AD-B151-85125D75AC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002" y="4447059"/>
            <a:ext cx="2022562" cy="66983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E9DB92A-ADF3-CD36-4DE0-5D4B9C8C88D3}"/>
              </a:ext>
            </a:extLst>
          </p:cNvPr>
          <p:cNvSpPr txBox="1"/>
          <p:nvPr/>
        </p:nvSpPr>
        <p:spPr>
          <a:xfrm rot="19757331">
            <a:off x="1425574" y="2553773"/>
            <a:ext cx="13646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black"/>
                </a:solidFill>
                <a:latin typeface="Calibri" panose="020F0502020204030204" pitchFamily="34" charset="0"/>
              </a:rPr>
              <a:t>FICTIEVE CIJFERS</a:t>
            </a:r>
          </a:p>
        </p:txBody>
      </p:sp>
    </p:spTree>
    <p:extLst>
      <p:ext uri="{BB962C8B-B14F-4D97-AF65-F5344CB8AC3E}">
        <p14:creationId xmlns:p14="http://schemas.microsoft.com/office/powerpoint/2010/main" val="1661515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1640DDB-CFA3-5287-9EFB-4B00BBA7E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93"/>
            <a:ext cx="7232073" cy="4914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F6018-0423-406E-9A50-07E714D881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438" y="4473662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1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9A38BD9-3FF5-8DC3-F084-2D743641D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12" y="2118988"/>
            <a:ext cx="328613" cy="282708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8262033-0185-B056-2E9C-6B095799C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58" y="96123"/>
            <a:ext cx="7086600" cy="49512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26D3E-9DAD-4962-875B-D81F08FFEF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438" y="4473662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1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0735-D38D-3563-B5BA-88C421E1D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9A5393B-1A95-500B-A921-4DE3B254E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12" y="2118988"/>
            <a:ext cx="328613" cy="282708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A485A0D-6FD0-5B5D-C0BC-54ECC9C5B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315" y="1026228"/>
            <a:ext cx="842458" cy="254405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5627645-47B5-4C2D-184C-5FF674E02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64" y="1197859"/>
            <a:ext cx="1539551" cy="237242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AC60D6A-FB2F-75CB-14A2-B7100F567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204" y="133761"/>
            <a:ext cx="1186479" cy="469734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DA59E35-8488-0ED9-C3C4-CA22706758B1}"/>
              </a:ext>
            </a:extLst>
          </p:cNvPr>
          <p:cNvSpPr txBox="1"/>
          <p:nvPr/>
        </p:nvSpPr>
        <p:spPr>
          <a:xfrm>
            <a:off x="335902" y="251927"/>
            <a:ext cx="122245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50" b="1" dirty="0">
                <a:solidFill>
                  <a:srgbClr val="70AD47"/>
                </a:solidFill>
                <a:latin typeface="Calibri" panose="020F0502020204030204" pitchFamily="34" charset="0"/>
              </a:rPr>
              <a:t>Hotels 2022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03F047A-B622-07AA-CBC0-9612D06D5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648" y="16830"/>
            <a:ext cx="571304" cy="481427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7A1FE28-4231-6E20-73BC-F72513F22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3094" y="201395"/>
            <a:ext cx="1146753" cy="265563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B1920EF-4604-9569-CABA-F04F58E01C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2507" y="63657"/>
            <a:ext cx="917288" cy="27670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E97C51-1355-4A7E-A273-FE38226E2F3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438" y="4473662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44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F8119-D1C3-FB82-6CF3-EAFBBD829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3C0F9C4-CBCF-F307-BB3F-CBEEBBE6F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12" y="2118988"/>
            <a:ext cx="328613" cy="282708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F6B58D7-3C1E-C532-042B-5A5763030E04}"/>
              </a:ext>
            </a:extLst>
          </p:cNvPr>
          <p:cNvSpPr txBox="1"/>
          <p:nvPr/>
        </p:nvSpPr>
        <p:spPr>
          <a:xfrm>
            <a:off x="335902" y="251927"/>
            <a:ext cx="122245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50" b="1" dirty="0">
                <a:solidFill>
                  <a:srgbClr val="70AD47"/>
                </a:solidFill>
                <a:latin typeface="Calibri" panose="020F0502020204030204" pitchFamily="34" charset="0"/>
              </a:rPr>
              <a:t>Hotels 2022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75F1D1-2F7E-2B49-77B8-E591BAE9C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43" y="1061666"/>
            <a:ext cx="1262531" cy="130174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39CD08C-C0EA-6494-DC64-32CD4F9C7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110" y="922111"/>
            <a:ext cx="797152" cy="144434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2E242A5-E318-E590-2766-D7FD6FBC6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43" y="2571751"/>
            <a:ext cx="1418758" cy="9412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0218F06-041F-B796-7319-D47340005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473" y="2421758"/>
            <a:ext cx="708944" cy="109121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4072C8E-CD9D-DD0A-3FD3-7536EC7FA8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833" y="1061666"/>
            <a:ext cx="1656545" cy="1121697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01977E1-6493-50F8-5ABB-E0A6D95EE8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3377" y="1061666"/>
            <a:ext cx="552941" cy="1054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9E63FD-547B-488C-96E2-4B63548F46D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198" y="4466042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1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AFC01-A752-A9E2-E206-6E181D9FE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649A3F9-02E6-9589-A449-4B3C5CB8D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12" y="2118988"/>
            <a:ext cx="328613" cy="282708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6176098-48DC-C685-1326-9504B190ABCF}"/>
              </a:ext>
            </a:extLst>
          </p:cNvPr>
          <p:cNvSpPr txBox="1"/>
          <p:nvPr/>
        </p:nvSpPr>
        <p:spPr>
          <a:xfrm>
            <a:off x="335902" y="251927"/>
            <a:ext cx="151515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50" b="1" dirty="0">
                <a:solidFill>
                  <a:srgbClr val="70AD47"/>
                </a:solidFill>
                <a:latin typeface="Calibri" panose="020F0502020204030204" pitchFamily="34" charset="0"/>
              </a:rPr>
              <a:t>Campings 2022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C11430-BE6F-F25B-2E94-2DFA3247B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33" y="1131445"/>
            <a:ext cx="1603819" cy="21050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C237CA0-3850-29FB-BCE7-F446651C8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789" y="968462"/>
            <a:ext cx="865901" cy="230105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DB47A27-CABE-557E-BD7D-01B799558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846" y="472942"/>
            <a:ext cx="1329940" cy="416298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758E42B-8002-912D-11A7-3120C5BDD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540" y="306478"/>
            <a:ext cx="721754" cy="423519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29AA71C-1C57-3249-51E7-7603CAB3A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4161" y="866309"/>
            <a:ext cx="1541761" cy="125268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3B5FDFB-7413-2199-8371-07773BEAB5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4610" y="682896"/>
            <a:ext cx="804867" cy="1374349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8A8C278-83FE-FEAC-4AA7-274DFC974CCE}"/>
              </a:ext>
            </a:extLst>
          </p:cNvPr>
          <p:cNvSpPr txBox="1"/>
          <p:nvPr/>
        </p:nvSpPr>
        <p:spPr>
          <a:xfrm>
            <a:off x="5738900" y="2227972"/>
            <a:ext cx="2551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900" dirty="0">
                <a:solidFill>
                  <a:prstClr val="black"/>
                </a:solidFill>
                <a:latin typeface="Calibri" panose="020F0502020204030204" pitchFamily="34" charset="0"/>
              </a:rPr>
              <a:t>% restafval (2021)	        </a:t>
            </a:r>
            <a:r>
              <a:rPr lang="nl-NL" sz="900" dirty="0">
                <a:solidFill>
                  <a:srgbClr val="5B9BD5"/>
                </a:solidFill>
                <a:latin typeface="Calibri" panose="020F0502020204030204" pitchFamily="34" charset="0"/>
              </a:rPr>
              <a:t>47,9%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7B91EF-E240-4A58-9700-B6688D88D5C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774" y="4460604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0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8A777-93A9-6EFD-DE9A-AC643A914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7E78F98D-DFD7-57ED-B0C4-6804359FC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12" y="2118988"/>
            <a:ext cx="328613" cy="282708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6270382-EEC1-542A-B1A8-C29F1B6852AB}"/>
              </a:ext>
            </a:extLst>
          </p:cNvPr>
          <p:cNvSpPr txBox="1"/>
          <p:nvPr/>
        </p:nvSpPr>
        <p:spPr>
          <a:xfrm>
            <a:off x="335902" y="251927"/>
            <a:ext cx="189064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50" b="1" dirty="0">
                <a:solidFill>
                  <a:srgbClr val="70AD47"/>
                </a:solidFill>
                <a:latin typeface="Calibri" panose="020F0502020204030204" pitchFamily="34" charset="0"/>
              </a:rPr>
              <a:t>Minicampings 2022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C5AE69-CED9-4930-0B71-B69E52C1B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10" y="871772"/>
            <a:ext cx="1962417" cy="185743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4B73B26-CE0D-25A7-EE97-532D1A069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347" y="998907"/>
            <a:ext cx="1404530" cy="159433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D026F81-D820-99B6-DF66-941935E4B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877" y="942923"/>
            <a:ext cx="1078072" cy="159433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E107FBA-3448-BD3F-DA37-CF256BF77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3530" y="871772"/>
            <a:ext cx="1018329" cy="1857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447C11-53D7-4014-80B9-A254A04125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438" y="4473662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32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33C37-D9D6-F20E-2B59-5E5F60807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02582E2-6D6E-4FD9-F90E-29E10E90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12" y="2118988"/>
            <a:ext cx="328613" cy="282708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9578036-EC6F-09E2-0020-5E3A0D362147}"/>
              </a:ext>
            </a:extLst>
          </p:cNvPr>
          <p:cNvSpPr txBox="1"/>
          <p:nvPr/>
        </p:nvSpPr>
        <p:spPr>
          <a:xfrm>
            <a:off x="335902" y="251927"/>
            <a:ext cx="189064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50" b="1" dirty="0">
                <a:solidFill>
                  <a:srgbClr val="70AD47"/>
                </a:solidFill>
                <a:latin typeface="Calibri" panose="020F0502020204030204" pitchFamily="34" charset="0"/>
              </a:rPr>
              <a:t>Minicampings 2021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902739-B402-F3AE-13F7-AB506805A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029" y="1061276"/>
            <a:ext cx="1598392" cy="19067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4F48ECF-C2A5-C18D-58BE-690473AE4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523" y="1080008"/>
            <a:ext cx="1156390" cy="186170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8A03AE-1143-6474-A7CF-A1A3FD9AE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467" y="89514"/>
            <a:ext cx="1709236" cy="466808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6744F51-A66D-FFD6-81C1-760EF5988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760" y="31683"/>
            <a:ext cx="1130703" cy="4783744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F4F0C0EF-23F1-FA2A-BF21-C1EBD4A9D54C}"/>
              </a:ext>
            </a:extLst>
          </p:cNvPr>
          <p:cNvSpPr txBox="1"/>
          <p:nvPr/>
        </p:nvSpPr>
        <p:spPr>
          <a:xfrm>
            <a:off x="5354418" y="3299324"/>
            <a:ext cx="21539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black"/>
                </a:solidFill>
                <a:latin typeface="Calibri" panose="020F0502020204030204" pitchFamily="34" charset="0"/>
              </a:rPr>
              <a:t>Waarschijnlijk overschatting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18BE3FA8-0300-6285-AD6D-574229ABCA49}"/>
              </a:ext>
            </a:extLst>
          </p:cNvPr>
          <p:cNvCxnSpPr/>
          <p:nvPr/>
        </p:nvCxnSpPr>
        <p:spPr>
          <a:xfrm flipV="1">
            <a:off x="5047165" y="3704498"/>
            <a:ext cx="650810" cy="951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240BB4F-FFF8-4CA6-9A2F-C975DE8329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438" y="4468396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1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831A4-EA6B-096E-B7BD-64A44D186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B5887-80C4-0447-6945-D18C52B20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613" y="-40795"/>
            <a:ext cx="4830240" cy="1790700"/>
          </a:xfrm>
        </p:spPr>
        <p:txBody>
          <a:bodyPr>
            <a:normAutofit/>
          </a:bodyPr>
          <a:lstStyle/>
          <a:p>
            <a:r>
              <a:rPr lang="nl-NL" dirty="0">
                <a:latin typeface="Barlow ExtraBold" panose="00000900000000000000" pitchFamily="2" charset="0"/>
              </a:rPr>
              <a:t>Wie is Impuls?</a:t>
            </a:r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698224DE-B650-2264-70C8-05EB8ACBA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125" y="1436868"/>
            <a:ext cx="6182930" cy="265325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Impuls Zeeland is de Regionale Ontwikkelingsmaatschappij van Zeeland, gericht op het versterken van de Zeeuwse economie. Wij ondersteunen bedrijven in drie belangrijke gebieden: </a:t>
            </a:r>
            <a:r>
              <a:rPr lang="nl-NL" sz="1800" b="1" dirty="0">
                <a:solidFill>
                  <a:schemeClr val="bg1"/>
                </a:solidFill>
              </a:rPr>
              <a:t>innoveren, investeren en internationaliseren</a:t>
            </a:r>
            <a:r>
              <a:rPr lang="nl-NL" sz="18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Ontwikkelen van projecten en programma’s gericht op </a:t>
            </a:r>
            <a:r>
              <a:rPr lang="nl-NL" sz="1800" b="1" dirty="0">
                <a:solidFill>
                  <a:schemeClr val="bg1"/>
                </a:solidFill>
              </a:rPr>
              <a:t>toekomstbestendig ondernemen in de vrijetijdssector</a:t>
            </a:r>
            <a:endParaRPr lang="nl-NL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Het omzetten van ideeën in concrete plannen en het uitvoeren daarvan.</a:t>
            </a:r>
            <a:endParaRPr lang="nl-NL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Stimuleren innovatieve en duurzame oplossingen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DE375E-338E-0DE5-9EC9-B9BE976635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962" y="1291395"/>
            <a:ext cx="658091" cy="65809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F328B5C-D518-F78F-C2BD-D718B6A20E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973" y="1107823"/>
            <a:ext cx="658091" cy="65809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F3EAF60-66E5-516C-D151-7E95B3A506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433" y="834287"/>
            <a:ext cx="658091" cy="658091"/>
          </a:xfrm>
          <a:prstGeom prst="rect">
            <a:avLst/>
          </a:prstGeom>
        </p:spPr>
      </p:pic>
      <p:pic>
        <p:nvPicPr>
          <p:cNvPr id="11" name="Afbeelding 10" descr="Afbeelding met tekst, gras, spiegel, reflectie&#10;&#10;Automatisch gegenereerde beschrijving">
            <a:extLst>
              <a:ext uri="{FF2B5EF4-FFF2-40B4-BE49-F238E27FC236}">
                <a16:creationId xmlns:a16="http://schemas.microsoft.com/office/drawing/2014/main" id="{168896F7-A51A-F556-426B-FA3025B681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4668" y="2451524"/>
            <a:ext cx="3862057" cy="34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24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787744-0F4C-4685-98CE-A5B4EB9E3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487680"/>
            <a:ext cx="7924799" cy="4366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50" b="1" dirty="0">
                <a:solidFill>
                  <a:schemeClr val="accent6"/>
                </a:solidFill>
              </a:rPr>
              <a:t>Opvallende uitkomsten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Slechte winstgevendheid restaurants bij hotels.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Ontwikkelingen </a:t>
            </a:r>
            <a:r>
              <a:rPr lang="nl-NL" sz="1500" dirty="0" err="1"/>
              <a:t>revenue</a:t>
            </a:r>
            <a:r>
              <a:rPr lang="nl-NL" sz="1500" dirty="0"/>
              <a:t> management hotels.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Hoge omzetten per plaats minicampings, door hoge bezettingen.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Grote verschillen arbeidsinzet bij minicampings.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Minicampings gemiddeld meer zonnepanelen dan grote campings.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Grotere campings betere afvalscheiding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Hoog percentage zelf opgewekte stroom leidt niet altijd tot lage hoeveelheid ingekochte stroom per overnachting.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Weinig bewustzijn over gekozen prijsstrategie, behalve bij hotels.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Omzetting van kampeerplaatsen in huuraccommodaties komt waarschijnlijk tot stilstand op de familiebedrijven.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Grote verschillen in EBITDA als percentage van de omzet binnen de groepen, maar niet tussen Campings Impuls en Campings Ardoer.</a:t>
            </a:r>
          </a:p>
          <a:p>
            <a:pPr marL="0" indent="0">
              <a:buNone/>
            </a:pPr>
            <a:endParaRPr lang="nl-NL" sz="1800" dirty="0">
              <a:solidFill>
                <a:schemeClr val="accent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30A76-1598-4292-AD3B-3970238D3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438" y="4473662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5BBB6-0C30-39BA-9E40-9C06D7B37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419374-23A7-424B-158E-B685C2196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899160"/>
            <a:ext cx="7277100" cy="405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50" b="1" dirty="0">
                <a:solidFill>
                  <a:schemeClr val="accent6"/>
                </a:solidFill>
              </a:rPr>
              <a:t>Uitdagingen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Zonder subsidie zijn de kosten € 500 per bedrijf. Dat vinden veel bedrijven te veel. Daardoor bleef alleen de groep campings doorgaan zonder subsidie.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Gegevens verzamelen is bewerkelijk en dus duur.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Verdere verdieping aan de omzetkant is gewenst.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Ieder jaar een extra onderwerp om het interessant te houden.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Als je van individuele cijfers naar branchecijfers wil komen, dan zijn meer deelnemers nodig.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661F6-2659-4268-96B5-A2FF9565E6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198" y="4458422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2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204FA2E7-EC53-67FB-7B3F-57FCE7E7A366}"/>
              </a:ext>
            </a:extLst>
          </p:cNvPr>
          <p:cNvSpPr/>
          <p:nvPr/>
        </p:nvSpPr>
        <p:spPr>
          <a:xfrm>
            <a:off x="420329" y="1290716"/>
            <a:ext cx="2005781" cy="7466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D4E47EE-0C47-82FC-3AA1-06B50D9BEF69}"/>
              </a:ext>
            </a:extLst>
          </p:cNvPr>
          <p:cNvSpPr txBox="1"/>
          <p:nvPr/>
        </p:nvSpPr>
        <p:spPr>
          <a:xfrm>
            <a:off x="490384" y="1463310"/>
            <a:ext cx="186567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white"/>
                </a:solidFill>
                <a:latin typeface="Calibri" panose="020F0502020204030204" pitchFamily="34" charset="0"/>
              </a:rPr>
              <a:t>reserveringssystemen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B2BD04A3-E321-65A7-B8B2-5BF182CB3FC6}"/>
              </a:ext>
            </a:extLst>
          </p:cNvPr>
          <p:cNvSpPr/>
          <p:nvPr/>
        </p:nvSpPr>
        <p:spPr>
          <a:xfrm>
            <a:off x="2580967" y="1740310"/>
            <a:ext cx="848033" cy="147484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50193B8B-5535-ABD3-BB25-ABBFFFBFC772}"/>
              </a:ext>
            </a:extLst>
          </p:cNvPr>
          <p:cNvSpPr/>
          <p:nvPr/>
        </p:nvSpPr>
        <p:spPr>
          <a:xfrm>
            <a:off x="3583858" y="1130559"/>
            <a:ext cx="2005781" cy="106695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50" b="1" dirty="0">
                <a:solidFill>
                  <a:prstClr val="white"/>
                </a:solidFill>
                <a:latin typeface="Calibri" panose="020F0502020204030204"/>
              </a:rPr>
              <a:t>Database 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1F2C88EE-290B-0EF5-BE39-73308775FC41}"/>
              </a:ext>
            </a:extLst>
          </p:cNvPr>
          <p:cNvSpPr/>
          <p:nvPr/>
        </p:nvSpPr>
        <p:spPr>
          <a:xfrm>
            <a:off x="5467964" y="1666568"/>
            <a:ext cx="848033" cy="147484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304E9A91-7867-FCB8-DE6B-8A3AFE7DDB82}"/>
              </a:ext>
            </a:extLst>
          </p:cNvPr>
          <p:cNvSpPr/>
          <p:nvPr/>
        </p:nvSpPr>
        <p:spPr>
          <a:xfrm>
            <a:off x="6374989" y="1246239"/>
            <a:ext cx="2005781" cy="95127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white"/>
                </a:solidFill>
                <a:latin typeface="Calibri" panose="020F0502020204030204"/>
              </a:rPr>
              <a:t>Geaggregeerde cijfers </a:t>
            </a:r>
            <a:r>
              <a:rPr lang="nl-NL" sz="1350" b="1" dirty="0">
                <a:solidFill>
                  <a:prstClr val="white"/>
                </a:solidFill>
                <a:latin typeface="Calibri" panose="020F0502020204030204"/>
              </a:rPr>
              <a:t>kenniscentrum</a:t>
            </a:r>
            <a:r>
              <a:rPr lang="nl-NL" sz="1350" dirty="0">
                <a:solidFill>
                  <a:prstClr val="white"/>
                </a:solidFill>
                <a:latin typeface="Calibri" panose="020F0502020204030204"/>
              </a:rPr>
              <a:t> op niveau objectsoort</a:t>
            </a: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34E22227-3C6C-3F53-B854-3210C3B81F1B}"/>
              </a:ext>
            </a:extLst>
          </p:cNvPr>
          <p:cNvSpPr/>
          <p:nvPr/>
        </p:nvSpPr>
        <p:spPr>
          <a:xfrm rot="5400000">
            <a:off x="3429000" y="2547785"/>
            <a:ext cx="848033" cy="147484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0458867B-4251-EC8C-54EB-D81E5B1BD8F5}"/>
              </a:ext>
            </a:extLst>
          </p:cNvPr>
          <p:cNvSpPr/>
          <p:nvPr/>
        </p:nvSpPr>
        <p:spPr>
          <a:xfrm>
            <a:off x="2005782" y="3061671"/>
            <a:ext cx="2190134" cy="95127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white"/>
                </a:solidFill>
                <a:latin typeface="Calibri" panose="020F0502020204030204"/>
              </a:rPr>
              <a:t>Individuele (mini)camping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900" dirty="0">
                <a:solidFill>
                  <a:prstClr val="white"/>
                </a:solidFill>
                <a:latin typeface="Calibri" panose="020F0502020204030204"/>
              </a:rPr>
              <a:t>Verloop boekingen, nachten en omzet t.o.v. vorig jaar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1C435579-0226-D7FB-596C-0051B810CD2A}"/>
              </a:ext>
            </a:extLst>
          </p:cNvPr>
          <p:cNvSpPr/>
          <p:nvPr/>
        </p:nvSpPr>
        <p:spPr>
          <a:xfrm>
            <a:off x="4656804" y="3045543"/>
            <a:ext cx="2404137" cy="95127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white"/>
                </a:solidFill>
                <a:latin typeface="Calibri" panose="020F0502020204030204"/>
              </a:rPr>
              <a:t>Bedrijfsvergelijking, trainingen (mini)campings</a:t>
            </a:r>
          </a:p>
        </p:txBody>
      </p:sp>
      <p:sp>
        <p:nvSpPr>
          <p:cNvPr id="15" name="Pijl: rechts 14">
            <a:extLst>
              <a:ext uri="{FF2B5EF4-FFF2-40B4-BE49-F238E27FC236}">
                <a16:creationId xmlns:a16="http://schemas.microsoft.com/office/drawing/2014/main" id="{1F121B57-95D5-2D5C-88A4-2FD1072D771F}"/>
              </a:ext>
            </a:extLst>
          </p:cNvPr>
          <p:cNvSpPr/>
          <p:nvPr/>
        </p:nvSpPr>
        <p:spPr>
          <a:xfrm rot="5400000">
            <a:off x="4793226" y="2551473"/>
            <a:ext cx="848033" cy="147484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Pijl: links/rechts 15">
            <a:extLst>
              <a:ext uri="{FF2B5EF4-FFF2-40B4-BE49-F238E27FC236}">
                <a16:creationId xmlns:a16="http://schemas.microsoft.com/office/drawing/2014/main" id="{DA346704-BD2D-B46B-833F-3A25549826C6}"/>
              </a:ext>
            </a:extLst>
          </p:cNvPr>
          <p:cNvSpPr/>
          <p:nvPr/>
        </p:nvSpPr>
        <p:spPr>
          <a:xfrm>
            <a:off x="4195916" y="3392130"/>
            <a:ext cx="460889" cy="9586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02FD83E-0BFB-5A9A-5C75-F1A9F189A148}"/>
              </a:ext>
            </a:extLst>
          </p:cNvPr>
          <p:cNvSpPr txBox="1"/>
          <p:nvPr/>
        </p:nvSpPr>
        <p:spPr>
          <a:xfrm>
            <a:off x="276666" y="441987"/>
            <a:ext cx="82993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</a:rPr>
              <a:t>Gebruik van gegevens die ondernemers toch al vastleggen.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</a:rPr>
              <a:t>Help ondernemers met genereren van goede managementinformatie in ruil voor geaggregeerde data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BF1775-92D2-4C2E-A488-1AA5E25EEE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42" y="4466042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82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106E4-F294-543A-B58B-7AB0DC45D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006DA557-49EB-D8B3-0F97-0E3E1FE3EFD1}"/>
              </a:ext>
            </a:extLst>
          </p:cNvPr>
          <p:cNvSpPr/>
          <p:nvPr/>
        </p:nvSpPr>
        <p:spPr>
          <a:xfrm>
            <a:off x="420329" y="1290716"/>
            <a:ext cx="2005781" cy="7466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AD956EFE-4CF0-8DE2-B494-568E6F7880D8}"/>
              </a:ext>
            </a:extLst>
          </p:cNvPr>
          <p:cNvSpPr/>
          <p:nvPr/>
        </p:nvSpPr>
        <p:spPr>
          <a:xfrm>
            <a:off x="2580967" y="1740310"/>
            <a:ext cx="848033" cy="147484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734A2FA7-4933-C812-EC81-9F29B57B598B}"/>
              </a:ext>
            </a:extLst>
          </p:cNvPr>
          <p:cNvSpPr/>
          <p:nvPr/>
        </p:nvSpPr>
        <p:spPr>
          <a:xfrm>
            <a:off x="3583858" y="1130559"/>
            <a:ext cx="2005781" cy="106695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50" b="1" dirty="0">
                <a:solidFill>
                  <a:prstClr val="white"/>
                </a:solidFill>
                <a:latin typeface="Calibri" panose="020F0502020204030204"/>
              </a:rPr>
              <a:t>Database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A515EFF8-7FC2-BB5F-6D77-59F188CA9FA3}"/>
              </a:ext>
            </a:extLst>
          </p:cNvPr>
          <p:cNvSpPr/>
          <p:nvPr/>
        </p:nvSpPr>
        <p:spPr>
          <a:xfrm>
            <a:off x="5467964" y="1666568"/>
            <a:ext cx="848033" cy="147484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1BE11388-5ABF-D187-56DC-745CBE2440D3}"/>
              </a:ext>
            </a:extLst>
          </p:cNvPr>
          <p:cNvSpPr/>
          <p:nvPr/>
        </p:nvSpPr>
        <p:spPr>
          <a:xfrm>
            <a:off x="6374989" y="1246239"/>
            <a:ext cx="2005781" cy="95127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white"/>
                </a:solidFill>
                <a:latin typeface="Calibri" panose="020F0502020204030204"/>
              </a:rPr>
              <a:t>Geaggregeerde cijfers </a:t>
            </a:r>
            <a:r>
              <a:rPr lang="nl-NL" sz="1350" b="1" dirty="0">
                <a:solidFill>
                  <a:prstClr val="white"/>
                </a:solidFill>
                <a:latin typeface="Calibri" panose="020F0502020204030204"/>
              </a:rPr>
              <a:t>kenniscentrum</a:t>
            </a:r>
            <a:r>
              <a:rPr lang="nl-NL" sz="1350" dirty="0">
                <a:solidFill>
                  <a:prstClr val="white"/>
                </a:solidFill>
                <a:latin typeface="Calibri" panose="020F0502020204030204"/>
              </a:rPr>
              <a:t> op niveau objectsoort</a:t>
            </a: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E7B66716-0A02-7C62-8F58-DB0320CE8AF3}"/>
              </a:ext>
            </a:extLst>
          </p:cNvPr>
          <p:cNvSpPr/>
          <p:nvPr/>
        </p:nvSpPr>
        <p:spPr>
          <a:xfrm rot="5400000">
            <a:off x="3429000" y="2547785"/>
            <a:ext cx="848033" cy="147484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0C87CB72-F437-B700-0BE0-CF69381AB702}"/>
              </a:ext>
            </a:extLst>
          </p:cNvPr>
          <p:cNvSpPr/>
          <p:nvPr/>
        </p:nvSpPr>
        <p:spPr>
          <a:xfrm>
            <a:off x="2005782" y="3061671"/>
            <a:ext cx="2190134" cy="95127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white"/>
                </a:solidFill>
                <a:latin typeface="Calibri" panose="020F0502020204030204"/>
              </a:rPr>
              <a:t>Individuele (mini)camping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900" dirty="0">
                <a:solidFill>
                  <a:prstClr val="white"/>
                </a:solidFill>
                <a:latin typeface="Calibri" panose="020F0502020204030204"/>
              </a:rPr>
              <a:t>Verloop boekingen, nachten en omzet t.o.v. vorig jaar</a:t>
            </a:r>
          </a:p>
        </p:txBody>
      </p:sp>
      <p:sp>
        <p:nvSpPr>
          <p:cNvPr id="15" name="Pijl: rechts 14">
            <a:extLst>
              <a:ext uri="{FF2B5EF4-FFF2-40B4-BE49-F238E27FC236}">
                <a16:creationId xmlns:a16="http://schemas.microsoft.com/office/drawing/2014/main" id="{CBFC15C0-7ECE-09B1-5C36-4D91040BA9E6}"/>
              </a:ext>
            </a:extLst>
          </p:cNvPr>
          <p:cNvSpPr/>
          <p:nvPr/>
        </p:nvSpPr>
        <p:spPr>
          <a:xfrm rot="5400000">
            <a:off x="4793226" y="2551473"/>
            <a:ext cx="848033" cy="147484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Pijl: links/rechts 15">
            <a:extLst>
              <a:ext uri="{FF2B5EF4-FFF2-40B4-BE49-F238E27FC236}">
                <a16:creationId xmlns:a16="http://schemas.microsoft.com/office/drawing/2014/main" id="{81A61130-6DDF-775A-4574-06D3C434FF04}"/>
              </a:ext>
            </a:extLst>
          </p:cNvPr>
          <p:cNvSpPr/>
          <p:nvPr/>
        </p:nvSpPr>
        <p:spPr>
          <a:xfrm>
            <a:off x="4195916" y="3392130"/>
            <a:ext cx="460889" cy="9586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1D876ED5-D33B-9DDF-EEC9-EC6563875DCE}"/>
              </a:ext>
            </a:extLst>
          </p:cNvPr>
          <p:cNvSpPr/>
          <p:nvPr/>
        </p:nvSpPr>
        <p:spPr>
          <a:xfrm>
            <a:off x="350274" y="316856"/>
            <a:ext cx="2005781" cy="7466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67DC3D6-6F50-31BD-9896-5A4C4DEE6662}"/>
              </a:ext>
            </a:extLst>
          </p:cNvPr>
          <p:cNvSpPr txBox="1"/>
          <p:nvPr/>
        </p:nvSpPr>
        <p:spPr>
          <a:xfrm>
            <a:off x="490384" y="1444875"/>
            <a:ext cx="186567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white"/>
                </a:solidFill>
                <a:latin typeface="Calibri" panose="020F0502020204030204" pitchFamily="34" charset="0"/>
              </a:rPr>
              <a:t>reserveringssystemen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42A3F1E-8A0A-D6B5-78BF-AA03B1115291}"/>
              </a:ext>
            </a:extLst>
          </p:cNvPr>
          <p:cNvSpPr txBox="1"/>
          <p:nvPr/>
        </p:nvSpPr>
        <p:spPr>
          <a:xfrm>
            <a:off x="350274" y="449983"/>
            <a:ext cx="186567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white"/>
                </a:solidFill>
                <a:latin typeface="Calibri" panose="020F0502020204030204" pitchFamily="34" charset="0"/>
              </a:rPr>
              <a:t>Gebruik GWE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white"/>
                </a:solidFill>
                <a:latin typeface="Calibri" panose="020F0502020204030204" pitchFamily="34" charset="0"/>
              </a:rPr>
              <a:t>(</a:t>
            </a:r>
            <a:r>
              <a:rPr lang="nl-NL" sz="1350" dirty="0" err="1">
                <a:solidFill>
                  <a:prstClr val="white"/>
                </a:solidFill>
                <a:latin typeface="Calibri" panose="020F0502020204030204" pitchFamily="34" charset="0"/>
              </a:rPr>
              <a:t>Stedin</a:t>
            </a:r>
            <a:r>
              <a:rPr lang="nl-NL" sz="1350" dirty="0">
                <a:solidFill>
                  <a:prstClr val="white"/>
                </a:solidFill>
                <a:latin typeface="Calibri" panose="020F0502020204030204" pitchFamily="34" charset="0"/>
              </a:rPr>
              <a:t>, </a:t>
            </a:r>
            <a:r>
              <a:rPr lang="nl-NL" sz="1350" dirty="0" err="1">
                <a:solidFill>
                  <a:prstClr val="white"/>
                </a:solidFill>
                <a:latin typeface="Calibri" panose="020F0502020204030204" pitchFamily="34" charset="0"/>
              </a:rPr>
              <a:t>Evides</a:t>
            </a:r>
            <a:r>
              <a:rPr lang="nl-NL" sz="1350" dirty="0">
                <a:solidFill>
                  <a:prstClr val="white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41C62E3E-9A44-40A1-DB45-C6BFC145D041}"/>
              </a:ext>
            </a:extLst>
          </p:cNvPr>
          <p:cNvSpPr/>
          <p:nvPr/>
        </p:nvSpPr>
        <p:spPr>
          <a:xfrm>
            <a:off x="2525661" y="39674"/>
            <a:ext cx="1150375" cy="7466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white"/>
                </a:solidFill>
                <a:latin typeface="Calibri" panose="020F0502020204030204"/>
              </a:rPr>
              <a:t>???</a:t>
            </a:r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FBC65640-0AA7-F9CE-5217-8329963FD9C6}"/>
              </a:ext>
            </a:extLst>
          </p:cNvPr>
          <p:cNvSpPr/>
          <p:nvPr/>
        </p:nvSpPr>
        <p:spPr>
          <a:xfrm rot="1405581">
            <a:off x="2420448" y="1154410"/>
            <a:ext cx="918088" cy="147484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Pijl: rechts 17">
            <a:extLst>
              <a:ext uri="{FF2B5EF4-FFF2-40B4-BE49-F238E27FC236}">
                <a16:creationId xmlns:a16="http://schemas.microsoft.com/office/drawing/2014/main" id="{3BA393B4-C605-A74B-9B61-D334D570B0CA}"/>
              </a:ext>
            </a:extLst>
          </p:cNvPr>
          <p:cNvSpPr/>
          <p:nvPr/>
        </p:nvSpPr>
        <p:spPr>
          <a:xfrm rot="1405581" flipV="1">
            <a:off x="3238657" y="854419"/>
            <a:ext cx="426575" cy="142787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0954AC81-094C-290F-2B05-426922C3CE91}"/>
              </a:ext>
            </a:extLst>
          </p:cNvPr>
          <p:cNvSpPr/>
          <p:nvPr/>
        </p:nvSpPr>
        <p:spPr>
          <a:xfrm>
            <a:off x="4656804" y="3045543"/>
            <a:ext cx="2404137" cy="95127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white"/>
                </a:solidFill>
                <a:latin typeface="Calibri" panose="020F0502020204030204"/>
              </a:rPr>
              <a:t>Bedrijfsvergelijking, trainingen (mini)campings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E565F1C6-8826-EEA9-A090-4B4E22CFF8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894" y="4334"/>
            <a:ext cx="2246190" cy="8173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A2848D-712E-43FE-8C4D-952481638E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818" y="4471585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78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39944-0B52-E83B-5040-13F9A3F7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FAB79AB-8CDD-9BDB-F169-608C51E78A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01240" y="854869"/>
            <a:ext cx="3173413" cy="343376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C43013-3F75-4749-9705-C79CC5FBEE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818" y="4466042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3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EECEF-B0C7-DA8A-F583-DAA93C1CC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24F835F0-DB02-EB1B-02F2-17F4FA1083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74" y="2209539"/>
            <a:ext cx="1327172" cy="1332000"/>
          </a:xfrm>
          <a:prstGeom prst="ellipse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95DD3F33-FC84-F001-70EC-31A4FEAE0A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82" y="3727803"/>
            <a:ext cx="1331999" cy="1332000"/>
          </a:xfrm>
          <a:prstGeom prst="ellipse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2A60FF9D-B8F0-08E9-1194-0A41B33CE94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63" y="668973"/>
            <a:ext cx="1332000" cy="1332000"/>
          </a:xfrm>
          <a:prstGeom prst="ellipse">
            <a:avLst/>
          </a:prstGeom>
        </p:spPr>
      </p:pic>
      <p:sp>
        <p:nvSpPr>
          <p:cNvPr id="30" name="Titel 29">
            <a:extLst>
              <a:ext uri="{FF2B5EF4-FFF2-40B4-BE49-F238E27FC236}">
                <a16:creationId xmlns:a16="http://schemas.microsoft.com/office/drawing/2014/main" id="{12628275-1799-15E3-187D-68F2DB6FB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9441" y="750847"/>
            <a:ext cx="5977330" cy="780585"/>
          </a:xfrm>
        </p:spPr>
        <p:txBody>
          <a:bodyPr>
            <a:normAutofit/>
          </a:bodyPr>
          <a:lstStyle/>
          <a:p>
            <a:r>
              <a:rPr lang="nl-NL" sz="2000" b="0" dirty="0">
                <a:latin typeface="Barlow" panose="00000500000000000000" pitchFamily="2" charset="0"/>
              </a:rPr>
              <a:t>mail@twanvermeulen.nl</a:t>
            </a:r>
            <a:br>
              <a:rPr lang="nl-NL" sz="2000" b="0" dirty="0">
                <a:latin typeface="Barlow" panose="00000500000000000000" pitchFamily="2" charset="0"/>
              </a:rPr>
            </a:br>
            <a:r>
              <a:rPr lang="nl-NL" sz="2000" b="0" dirty="0">
                <a:latin typeface="Barlow" panose="00000500000000000000" pitchFamily="2" charset="0"/>
              </a:rPr>
              <a:t>0629553554</a:t>
            </a:r>
          </a:p>
        </p:txBody>
      </p:sp>
      <p:sp>
        <p:nvSpPr>
          <p:cNvPr id="31" name="Titel 29">
            <a:extLst>
              <a:ext uri="{FF2B5EF4-FFF2-40B4-BE49-F238E27FC236}">
                <a16:creationId xmlns:a16="http://schemas.microsoft.com/office/drawing/2014/main" id="{A4A8760E-F1B5-37AE-9CC7-2ADFCF9A7782}"/>
              </a:ext>
            </a:extLst>
          </p:cNvPr>
          <p:cNvSpPr txBox="1">
            <a:spLocks/>
          </p:cNvSpPr>
          <p:nvPr/>
        </p:nvSpPr>
        <p:spPr>
          <a:xfrm>
            <a:off x="2289441" y="2382642"/>
            <a:ext cx="5977330" cy="780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242B38"/>
                </a:solidFill>
                <a:latin typeface="Barlow Extra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42B38"/>
                </a:solidFill>
                <a:effectLst/>
                <a:uLnTx/>
                <a:uFillTx/>
                <a:latin typeface="Barlow" panose="00000500000000000000" pitchFamily="2" charset="0"/>
                <a:ea typeface="+mj-ea"/>
                <a:cs typeface="+mj-cs"/>
              </a:rPr>
              <a:t>sasja.vermeulen@hz.nl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42B38"/>
                </a:solidFill>
                <a:effectLst/>
                <a:uLnTx/>
                <a:uFillTx/>
                <a:latin typeface="Barlow" panose="00000500000000000000" pitchFamily="2" charset="0"/>
                <a:ea typeface="+mj-ea"/>
                <a:cs typeface="+mj-cs"/>
              </a:rPr>
            </a:b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42B38"/>
                </a:solidFill>
                <a:effectLst/>
                <a:uLnTx/>
                <a:uFillTx/>
                <a:latin typeface="Barlow" panose="00000500000000000000" pitchFamily="2" charset="0"/>
                <a:ea typeface="+mj-ea"/>
                <a:cs typeface="+mj-cs"/>
              </a:rPr>
              <a:t>0654962561</a:t>
            </a:r>
          </a:p>
        </p:txBody>
      </p:sp>
      <p:sp>
        <p:nvSpPr>
          <p:cNvPr id="32" name="Titel 29">
            <a:extLst>
              <a:ext uri="{FF2B5EF4-FFF2-40B4-BE49-F238E27FC236}">
                <a16:creationId xmlns:a16="http://schemas.microsoft.com/office/drawing/2014/main" id="{B940BFE2-EF6A-1BFB-5636-1D8CCE653F4C}"/>
              </a:ext>
            </a:extLst>
          </p:cNvPr>
          <p:cNvSpPr txBox="1">
            <a:spLocks/>
          </p:cNvSpPr>
          <p:nvPr/>
        </p:nvSpPr>
        <p:spPr>
          <a:xfrm>
            <a:off x="2289441" y="3902923"/>
            <a:ext cx="5977330" cy="780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242B38"/>
                </a:solidFill>
                <a:latin typeface="Barlow Extra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42B38"/>
                </a:solidFill>
                <a:effectLst/>
                <a:uLnTx/>
                <a:uFillTx/>
                <a:latin typeface="Barlow" panose="00000500000000000000" pitchFamily="2" charset="0"/>
                <a:ea typeface="+mj-ea"/>
                <a:cs typeface="+mj-cs"/>
              </a:rPr>
              <a:t>stefancoppoolse@impulszeeland.nl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42B38"/>
                </a:solidFill>
                <a:effectLst/>
                <a:uLnTx/>
                <a:uFillTx/>
                <a:latin typeface="Barlow" panose="00000500000000000000" pitchFamily="2" charset="0"/>
                <a:ea typeface="+mj-ea"/>
                <a:cs typeface="+mj-cs"/>
              </a:rPr>
            </a:b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242B38"/>
                </a:solidFill>
                <a:effectLst/>
                <a:uLnTx/>
                <a:uFillTx/>
                <a:latin typeface="Barlow" panose="00000500000000000000" pitchFamily="2" charset="0"/>
                <a:ea typeface="+mj-ea"/>
                <a:cs typeface="+mj-cs"/>
              </a:rPr>
              <a:t>0639196039</a:t>
            </a:r>
          </a:p>
        </p:txBody>
      </p:sp>
      <p:pic>
        <p:nvPicPr>
          <p:cNvPr id="3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CAC4B9BB-2A11-2382-5970-5F33AC84E0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929" y="127247"/>
            <a:ext cx="1866405" cy="6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9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4C70EBE7-E431-ACB4-4331-AC9F7C82C4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712" y="3541337"/>
            <a:ext cx="1327172" cy="1332000"/>
          </a:xfrm>
          <a:prstGeom prst="ellipse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93A86E9B-3BFA-51E1-186D-9A3F4EC43B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334" y="3723282"/>
            <a:ext cx="1331999" cy="1332000"/>
          </a:xfrm>
          <a:prstGeom prst="ellipse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1FAA430A-4956-9B50-7B99-4DCC713210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930" y="2340385"/>
            <a:ext cx="1332000" cy="1332000"/>
          </a:xfrm>
          <a:prstGeom prst="ellipse">
            <a:avLst/>
          </a:prstGeom>
        </p:spPr>
      </p:pic>
      <p:pic>
        <p:nvPicPr>
          <p:cNvPr id="3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AF2E0463-5666-EEBD-58E4-FDE1285B81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929" y="127247"/>
            <a:ext cx="1866405" cy="607673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BD3DD92-24AD-7297-CDFB-D3EEC4D43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909" y="841772"/>
            <a:ext cx="7687167" cy="607673"/>
          </a:xfrm>
        </p:spPr>
        <p:txBody>
          <a:bodyPr/>
          <a:lstStyle/>
          <a:p>
            <a:r>
              <a:rPr lang="nl-NL" dirty="0"/>
              <a:t>Bedrijfsvergelijkingsgroepen</a:t>
            </a:r>
          </a:p>
        </p:txBody>
      </p:sp>
      <p:sp>
        <p:nvSpPr>
          <p:cNvPr id="4" name="Ondertitel 7">
            <a:extLst>
              <a:ext uri="{FF2B5EF4-FFF2-40B4-BE49-F238E27FC236}">
                <a16:creationId xmlns:a16="http://schemas.microsoft.com/office/drawing/2014/main" id="{F219427B-D44A-322F-A86E-C667C43FC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125" y="1436868"/>
            <a:ext cx="6182930" cy="265325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Stimuleren innovatieve en duurzame oplossingen</a:t>
            </a:r>
          </a:p>
        </p:txBody>
      </p:sp>
      <p:sp>
        <p:nvSpPr>
          <p:cNvPr id="6" name="Ondertitel 7">
            <a:extLst>
              <a:ext uri="{FF2B5EF4-FFF2-40B4-BE49-F238E27FC236}">
                <a16:creationId xmlns:a16="http://schemas.microsoft.com/office/drawing/2014/main" id="{B502F763-44F5-8CC7-E8F5-A9D6083EBA52}"/>
              </a:ext>
            </a:extLst>
          </p:cNvPr>
          <p:cNvSpPr txBox="1">
            <a:spLocks/>
          </p:cNvSpPr>
          <p:nvPr/>
        </p:nvSpPr>
        <p:spPr>
          <a:xfrm>
            <a:off x="603350" y="1935872"/>
            <a:ext cx="6182930" cy="2503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0" i="0" kern="1200">
                <a:solidFill>
                  <a:srgbClr val="242B38"/>
                </a:solidFill>
                <a:latin typeface="Barlow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42B38"/>
                </a:solidFill>
                <a:latin typeface="Barlow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242B38"/>
                </a:solidFill>
                <a:latin typeface="Barlow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42B38"/>
                </a:solidFill>
                <a:latin typeface="Barlow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242B38"/>
                </a:solidFill>
                <a:latin typeface="Barlow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800" dirty="0">
                <a:solidFill>
                  <a:sysClr val="windowText" lastClr="000000"/>
                </a:solidFill>
              </a:rPr>
              <a:t>Binnen </a:t>
            </a:r>
            <a:r>
              <a:rPr lang="nl-NL" sz="1800" dirty="0" err="1">
                <a:solidFill>
                  <a:sysClr val="windowText" lastClr="000000"/>
                </a:solidFill>
              </a:rPr>
              <a:t>OPZuid</a:t>
            </a:r>
            <a:r>
              <a:rPr lang="nl-NL" sz="1800" dirty="0">
                <a:solidFill>
                  <a:sysClr val="windowText" lastClr="000000"/>
                </a:solidFill>
              </a:rPr>
              <a:t> project </a:t>
            </a:r>
            <a:r>
              <a:rPr lang="nl-NL" sz="1800" b="1" dirty="0">
                <a:solidFill>
                  <a:sysClr val="windowText" lastClr="000000"/>
                </a:solidFill>
              </a:rPr>
              <a:t>‘Aanjaagprogramma Innovatie Toerisme’ </a:t>
            </a:r>
            <a:r>
              <a:rPr lang="nl-NL" sz="1800" dirty="0">
                <a:solidFill>
                  <a:sysClr val="windowText" lastClr="000000"/>
                </a:solidFill>
              </a:rPr>
              <a:t>3 groepen geformeerd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rPr>
              <a:t>Camp</a:t>
            </a:r>
            <a:r>
              <a:rPr lang="nl-NL" sz="1800" dirty="0" err="1">
                <a:solidFill>
                  <a:sysClr val="windowText" lastClr="000000"/>
                </a:solidFill>
              </a:rPr>
              <a:t>ings</a:t>
            </a:r>
            <a:r>
              <a:rPr lang="nl-NL" sz="1800" dirty="0">
                <a:solidFill>
                  <a:sysClr val="windowText" lastClr="000000"/>
                </a:solidFill>
              </a:rPr>
              <a:t>, hotels en minicampings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rPr>
              <a:t>Vergelijkingen op gebied van omzet, kosten en duurzaamheid</a:t>
            </a:r>
          </a:p>
        </p:txBody>
      </p:sp>
    </p:spTree>
    <p:extLst>
      <p:ext uri="{BB962C8B-B14F-4D97-AF65-F5344CB8AC3E}">
        <p14:creationId xmlns:p14="http://schemas.microsoft.com/office/powerpoint/2010/main" val="395277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27328-723C-40CA-3E17-6F3B32589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30EF23-862A-89D0-B912-3C99BBC17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28" y="1676684"/>
            <a:ext cx="4778279" cy="281884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696CBCB-FD5E-64A2-4B2A-A0904B8385FF}"/>
              </a:ext>
            </a:extLst>
          </p:cNvPr>
          <p:cNvSpPr txBox="1"/>
          <p:nvPr/>
        </p:nvSpPr>
        <p:spPr>
          <a:xfrm>
            <a:off x="388073" y="1030140"/>
            <a:ext cx="8532796" cy="307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0" fontAlgn="base" hangingPunct="0">
              <a:lnSpc>
                <a:spcPts val="1485"/>
              </a:lnSpc>
              <a:spcBef>
                <a:spcPct val="0"/>
              </a:spcBef>
              <a:spcAft>
                <a:spcPts val="900"/>
              </a:spcAft>
            </a:pPr>
            <a:r>
              <a:rPr lang="nl-NL" sz="2100" b="1" dirty="0">
                <a:solidFill>
                  <a:srgbClr val="4472C4"/>
                </a:solidFill>
                <a:latin typeface="Calibri" panose="020F0502020204030204"/>
              </a:rPr>
              <a:t>Van inzicht naar impact met een bedrijfsvergelijking als groeimotor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C6E31-B602-4630-953D-932E2EF5F0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592" y="4367260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2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B2CC01AF-5C1C-41AB-896F-9632DFC3A6E7}"/>
              </a:ext>
            </a:extLst>
          </p:cNvPr>
          <p:cNvSpPr txBox="1"/>
          <p:nvPr/>
        </p:nvSpPr>
        <p:spPr>
          <a:xfrm>
            <a:off x="692457" y="751560"/>
            <a:ext cx="77514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nl-NL" sz="1650" b="1" dirty="0">
                <a:solidFill>
                  <a:srgbClr val="70AD47"/>
                </a:solidFill>
                <a:latin typeface="Calibri" panose="020F0502020204030204"/>
              </a:rPr>
              <a:t>Welke informatie hebben ondernemers in de vrijetijdssector nodig om hun bedrijf (bij) te sturen?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D9E03EA-201F-452C-8E4E-3994F759927F}"/>
              </a:ext>
            </a:extLst>
          </p:cNvPr>
          <p:cNvSpPr txBox="1"/>
          <p:nvPr/>
        </p:nvSpPr>
        <p:spPr>
          <a:xfrm>
            <a:off x="823150" y="3538714"/>
            <a:ext cx="392107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</a:rPr>
              <a:t>Financiële cijfers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</a:rPr>
              <a:t>Cijfers over klanttevredenheid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</a:rPr>
              <a:t>Cijfers sitebezoek (aantallen, conversies, )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</a:rPr>
              <a:t>Cijfers over boekingen (aantallen, lead </a:t>
            </a:r>
            <a:r>
              <a:rPr lang="nl-NL" sz="1500" dirty="0" err="1">
                <a:solidFill>
                  <a:prstClr val="black"/>
                </a:solidFill>
                <a:latin typeface="Calibri" panose="020F0502020204030204" pitchFamily="34" charset="0"/>
              </a:rPr>
              <a:t>times</a:t>
            </a:r>
            <a: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</a:rPr>
              <a:t>Cijfers over duurzaamheid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99F999-CFD6-4FAB-BC41-7168D20682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57" y="1351724"/>
            <a:ext cx="7151111" cy="2186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B0297C-74D9-4D7B-9DC2-F5D88CC951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438" y="4450290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B2CC01AF-5C1C-41AB-896F-9632DFC3A6E7}"/>
              </a:ext>
            </a:extLst>
          </p:cNvPr>
          <p:cNvSpPr txBox="1"/>
          <p:nvPr/>
        </p:nvSpPr>
        <p:spPr>
          <a:xfrm>
            <a:off x="630735" y="1452674"/>
            <a:ext cx="6426147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nl-NL" sz="1650" b="1" dirty="0">
                <a:solidFill>
                  <a:srgbClr val="70AD47"/>
                </a:solidFill>
                <a:latin typeface="Calibri" panose="020F0502020204030204"/>
              </a:rPr>
              <a:t>Welke rol kan bedrijfsvergelijking hierbij spelen?</a:t>
            </a:r>
          </a:p>
          <a:p>
            <a:pPr defTabSz="685800">
              <a:defRPr/>
            </a:pPr>
            <a:endParaRPr lang="nl-NL" sz="2100" b="1" dirty="0">
              <a:solidFill>
                <a:srgbClr val="70AD47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Wat zegt het als mijn omzet € 4.500,-- per kampeerplaats is?</a:t>
            </a:r>
          </a:p>
          <a:p>
            <a:pPr defTabSz="685800">
              <a:defRPr/>
            </a:pP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Wat zegt het als mijn aantal overnachtingen met 5% is gedaald?</a:t>
            </a:r>
          </a:p>
          <a:p>
            <a:pPr defTabSz="685800">
              <a:defRPr/>
            </a:pP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Wat zegt het als mijn klanten de schoonmaak met een 8,2 beoordelen?</a:t>
            </a:r>
          </a:p>
          <a:p>
            <a:pPr defTabSz="685800">
              <a:defRPr/>
            </a:pP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Wat zegt het als het aantal bezoekers op mijn site dit jaar met 10% is gestegen?</a:t>
            </a:r>
          </a:p>
          <a:p>
            <a:pPr defTabSz="685800">
              <a:defRPr/>
            </a:pP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Wat zegt het als ik … m3 gas per jaar gebruik?</a:t>
            </a:r>
          </a:p>
          <a:p>
            <a:pPr defTabSz="685800">
              <a:defRPr/>
            </a:pP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Wat zegt het als mijn loonkosten gemiddeld € 29,-- per uur zijn?</a:t>
            </a:r>
          </a:p>
          <a:p>
            <a:pPr defTabSz="685800">
              <a:defRPr/>
            </a:pPr>
            <a:endParaRPr lang="nl-NL" sz="15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19D9F97-F81A-4646-A0F5-DE893B9E1758}"/>
              </a:ext>
            </a:extLst>
          </p:cNvPr>
          <p:cNvSpPr txBox="1"/>
          <p:nvPr/>
        </p:nvSpPr>
        <p:spPr>
          <a:xfrm>
            <a:off x="630735" y="3737915"/>
            <a:ext cx="4400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5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</a:rPr>
              <a:t>Als ik niet weet hoe het zit bij soortgelijke bedrijven?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26E2E-9716-402A-BAA9-3B38938B61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069" y="114050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5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D34D1BBF-BA85-4324-A97F-6D3161210654}"/>
              </a:ext>
            </a:extLst>
          </p:cNvPr>
          <p:cNvSpPr txBox="1"/>
          <p:nvPr/>
        </p:nvSpPr>
        <p:spPr>
          <a:xfrm>
            <a:off x="688128" y="1210511"/>
            <a:ext cx="6931872" cy="334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" b="1" dirty="0">
                <a:solidFill>
                  <a:srgbClr val="70AD47"/>
                </a:solidFill>
                <a:latin typeface="Calibri" panose="020F0502020204030204"/>
              </a:rPr>
              <a:t>Exploitatie</a:t>
            </a:r>
            <a:r>
              <a:rPr lang="nl-NL" sz="1650" b="1" dirty="0">
                <a:solidFill>
                  <a:srgbClr val="4472C4"/>
                </a:solidFill>
                <a:latin typeface="Calibri" panose="020F0502020204030204"/>
              </a:rPr>
              <a:t>	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35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omzet</a:t>
            </a:r>
          </a:p>
          <a:p>
            <a:pPr defTabSz="685800">
              <a:defRPr/>
            </a:pP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-/- 	i</a:t>
            </a:r>
            <a:r>
              <a:rPr lang="nl-NL" sz="1500" u="sng" dirty="0">
                <a:solidFill>
                  <a:prstClr val="black"/>
                </a:solidFill>
                <a:latin typeface="Calibri" panose="020F0502020204030204"/>
              </a:rPr>
              <a:t>nkoop			</a:t>
            </a:r>
          </a:p>
          <a:p>
            <a:pPr defTabSz="685800">
              <a:defRPr/>
            </a:pP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  <a:p>
            <a:pPr defTabSz="685800">
              <a:defRPr/>
            </a:pP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= 	bruto winst</a:t>
            </a:r>
          </a:p>
          <a:p>
            <a:pPr defTabSz="685800">
              <a:defRPr/>
            </a:pP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-/-	personeelskosten (eventueel inclusief ondernemersvergoeding)</a:t>
            </a:r>
          </a:p>
          <a:p>
            <a:pPr defTabSz="685800">
              <a:defRPr/>
            </a:pP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-/-	</a:t>
            </a:r>
            <a:r>
              <a:rPr lang="nl-NL" sz="1500" u="sng" dirty="0">
                <a:solidFill>
                  <a:prstClr val="black"/>
                </a:solidFill>
                <a:latin typeface="Calibri" panose="020F0502020204030204"/>
              </a:rPr>
              <a:t>beheer en onderhoud	</a:t>
            </a:r>
          </a:p>
          <a:p>
            <a:pPr defTabSz="685800">
              <a:defRPr/>
            </a:pPr>
            <a:endParaRPr lang="nl-NL" sz="15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= 	</a:t>
            </a:r>
            <a:r>
              <a:rPr lang="nl-NL" sz="1500" b="1" i="1" dirty="0">
                <a:solidFill>
                  <a:prstClr val="black"/>
                </a:solidFill>
                <a:latin typeface="Calibri" panose="020F0502020204030204"/>
              </a:rPr>
              <a:t>EBITDA (</a:t>
            </a:r>
            <a:r>
              <a:rPr lang="nl-NL" sz="1500" b="1" i="1" dirty="0" err="1">
                <a:solidFill>
                  <a:prstClr val="black"/>
                </a:solidFill>
                <a:latin typeface="Calibri" panose="020F0502020204030204"/>
              </a:rPr>
              <a:t>Earnings</a:t>
            </a:r>
            <a:r>
              <a:rPr lang="nl-NL" sz="15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1500" b="1" i="1" dirty="0" err="1">
                <a:solidFill>
                  <a:prstClr val="black"/>
                </a:solidFill>
                <a:latin typeface="Calibri" panose="020F0502020204030204"/>
              </a:rPr>
              <a:t>before</a:t>
            </a:r>
            <a:r>
              <a:rPr lang="nl-NL" sz="1500" b="1" i="1" dirty="0">
                <a:solidFill>
                  <a:prstClr val="black"/>
                </a:solidFill>
                <a:latin typeface="Calibri" panose="020F0502020204030204"/>
              </a:rPr>
              <a:t> interest, </a:t>
            </a:r>
            <a:r>
              <a:rPr lang="nl-NL" sz="1500" b="1" i="1" dirty="0" err="1">
                <a:solidFill>
                  <a:prstClr val="black"/>
                </a:solidFill>
                <a:latin typeface="Calibri" panose="020F0502020204030204"/>
              </a:rPr>
              <a:t>taxes</a:t>
            </a:r>
            <a:r>
              <a:rPr lang="nl-NL" sz="1500" b="1" i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nl-NL" sz="1500" b="1" i="1" dirty="0" err="1">
                <a:solidFill>
                  <a:prstClr val="black"/>
                </a:solidFill>
                <a:latin typeface="Calibri" panose="020F0502020204030204"/>
              </a:rPr>
              <a:t>depreciation</a:t>
            </a:r>
            <a:r>
              <a:rPr lang="nl-NL" sz="15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1500" b="1" i="1" dirty="0" err="1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lang="nl-NL" sz="15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1500" b="1" i="1" dirty="0" err="1">
                <a:solidFill>
                  <a:prstClr val="black"/>
                </a:solidFill>
                <a:latin typeface="Calibri" panose="020F0502020204030204"/>
              </a:rPr>
              <a:t>amortization</a:t>
            </a:r>
            <a:r>
              <a:rPr lang="nl-NL" sz="1500" b="1" i="1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defTabSz="685800">
              <a:defRPr/>
            </a:pP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-/-	huur</a:t>
            </a:r>
          </a:p>
          <a:p>
            <a:pPr defTabSz="685800">
              <a:defRPr/>
            </a:pP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-/-	rente</a:t>
            </a:r>
          </a:p>
          <a:p>
            <a:pPr defTabSz="685800">
              <a:defRPr/>
            </a:pP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-/-	</a:t>
            </a:r>
            <a:r>
              <a:rPr lang="nl-NL" sz="1500" u="sng" dirty="0">
                <a:solidFill>
                  <a:prstClr val="black"/>
                </a:solidFill>
                <a:latin typeface="Calibri" panose="020F0502020204030204"/>
              </a:rPr>
              <a:t>afschrijving		</a:t>
            </a:r>
          </a:p>
          <a:p>
            <a:pPr defTabSz="685800">
              <a:defRPr/>
            </a:pPr>
            <a:endParaRPr lang="nl-NL" sz="15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= 	winst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CBC0354-65FC-4B40-88DA-AC64C54AD982}"/>
              </a:ext>
            </a:extLst>
          </p:cNvPr>
          <p:cNvSpPr txBox="1"/>
          <p:nvPr/>
        </p:nvSpPr>
        <p:spPr>
          <a:xfrm>
            <a:off x="5706177" y="1284853"/>
            <a:ext cx="24976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500" b="1" dirty="0">
                <a:solidFill>
                  <a:srgbClr val="70AD47"/>
                </a:solidFill>
                <a:latin typeface="Calibri" panose="020F0502020204030204" pitchFamily="34" charset="0"/>
              </a:rPr>
              <a:t>We vergelijken geen winst maar EBITDA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37C83-EE6D-43F0-AA70-B1726A11B3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438" y="4425118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2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B5CCFE-D90C-4B8F-85D2-510C23439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8C99316-FBCE-4F5C-82C6-C75D0157D6FE}"/>
              </a:ext>
            </a:extLst>
          </p:cNvPr>
          <p:cNvSpPr txBox="1"/>
          <p:nvPr/>
        </p:nvSpPr>
        <p:spPr>
          <a:xfrm>
            <a:off x="745698" y="1394848"/>
            <a:ext cx="66181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5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Samen</a:t>
            </a:r>
            <a:r>
              <a:rPr lang="nl-NL" sz="1500" dirty="0">
                <a:solidFill>
                  <a:prstClr val="black"/>
                </a:solidFill>
                <a:latin typeface="Calibri" panose="020F0502020204030204" pitchFamily="34" charset="0"/>
              </a:rPr>
              <a:t> zoeken naar gegevens die interessant zijn voor de (bij)sturing van je bedrijf.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71CED46-C37D-4CD2-926B-B94802BB3BDC}"/>
              </a:ext>
            </a:extLst>
          </p:cNvPr>
          <p:cNvSpPr txBox="1"/>
          <p:nvPr/>
        </p:nvSpPr>
        <p:spPr>
          <a:xfrm>
            <a:off x="3537041" y="3873736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prstClr val="white"/>
                </a:solidFill>
                <a:latin typeface="Calibri" panose="020F0502020204030204" pitchFamily="34" charset="0"/>
              </a:rPr>
              <a:t>Mijn bedrijf dit jaar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22B2942-A54A-4B82-9BFB-DBDD4D11C2AC}"/>
              </a:ext>
            </a:extLst>
          </p:cNvPr>
          <p:cNvSpPr txBox="1"/>
          <p:nvPr/>
        </p:nvSpPr>
        <p:spPr>
          <a:xfrm>
            <a:off x="984198" y="3888548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prstClr val="white"/>
                </a:solidFill>
                <a:latin typeface="Calibri" panose="020F0502020204030204" pitchFamily="34" charset="0"/>
              </a:rPr>
              <a:t>Mijn bedrijf vorig jaar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8E5FB2A-3404-4913-AD80-FAC3AFC84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98" y="2079942"/>
            <a:ext cx="6536531" cy="9429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7EF8B64-96BC-4766-8B40-E5387444F1A4}"/>
              </a:ext>
            </a:extLst>
          </p:cNvPr>
          <p:cNvSpPr txBox="1"/>
          <p:nvPr/>
        </p:nvSpPr>
        <p:spPr>
          <a:xfrm>
            <a:off x="745698" y="3327327"/>
            <a:ext cx="7341112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500" b="1" dirty="0">
                <a:solidFill>
                  <a:prstClr val="black"/>
                </a:solidFill>
                <a:latin typeface="Calibri" panose="020F0502020204030204" pitchFamily="34" charset="0"/>
              </a:rPr>
              <a:t>Bedrijfsvergelijking geeft niet altijd alle antwoorden, maar geeft altijd voer voor discussie.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5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500" b="1" dirty="0">
                <a:solidFill>
                  <a:prstClr val="black"/>
                </a:solidFill>
                <a:latin typeface="Calibri" panose="020F0502020204030204" pitchFamily="34" charset="0"/>
              </a:rPr>
              <a:t>Doelstelling = van elkaar leren door in gesprek te zijn met elkaar.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500" b="1" i="1" dirty="0">
              <a:solidFill>
                <a:srgbClr val="5B9BD5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350" b="1" i="1" dirty="0">
              <a:solidFill>
                <a:srgbClr val="5B9BD5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383F40-9C14-46AC-9376-72483606F9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717" y="4473662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9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5B5FA-2338-587B-D23E-0719481B8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A4BAEC-F324-2A2C-EECB-C74CAFBC0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393" y="545006"/>
            <a:ext cx="6370522" cy="3621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50" b="1" dirty="0">
                <a:solidFill>
                  <a:schemeClr val="accent6"/>
                </a:solidFill>
              </a:rPr>
              <a:t>Bedrijfsvergelijken Impuls</a:t>
            </a:r>
          </a:p>
          <a:p>
            <a:pPr>
              <a:buFontTx/>
              <a:buChar char="-"/>
            </a:pPr>
            <a:r>
              <a:rPr lang="nl-NL" sz="1500" dirty="0"/>
              <a:t>Campings, 17 bedrijven</a:t>
            </a:r>
          </a:p>
          <a:p>
            <a:pPr>
              <a:buFontTx/>
              <a:buChar char="-"/>
            </a:pPr>
            <a:r>
              <a:rPr lang="nl-NL" sz="1500" dirty="0"/>
              <a:t>Minicampings, 15 bedrijven</a:t>
            </a:r>
          </a:p>
          <a:p>
            <a:pPr>
              <a:buFontTx/>
              <a:buChar char="-"/>
            </a:pPr>
            <a:r>
              <a:rPr lang="nl-NL" sz="1500" dirty="0"/>
              <a:t>Hotels, 15 bedrijven</a:t>
            </a:r>
          </a:p>
          <a:p>
            <a:pPr marL="0" indent="0">
              <a:buNone/>
            </a:pPr>
            <a:endParaRPr lang="nl-NL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nl-NL" sz="1650" b="1" dirty="0">
                <a:solidFill>
                  <a:schemeClr val="accent6"/>
                </a:solidFill>
              </a:rPr>
              <a:t>Daarnaast tegen commerciële tarieven</a:t>
            </a:r>
          </a:p>
          <a:p>
            <a:pPr>
              <a:buFontTx/>
              <a:buChar char="-"/>
            </a:pPr>
            <a:r>
              <a:rPr lang="nl-NL" sz="1500" dirty="0"/>
              <a:t>Ardoer Kust (Zeeland + Noord Holland)  14 bedrijven</a:t>
            </a:r>
          </a:p>
          <a:p>
            <a:pPr>
              <a:buFontTx/>
              <a:buChar char="-"/>
            </a:pPr>
            <a:r>
              <a:rPr lang="nl-NL" sz="1500" dirty="0" err="1"/>
              <a:t>Ardoer</a:t>
            </a:r>
            <a:r>
              <a:rPr lang="nl-NL" sz="1500" dirty="0"/>
              <a:t> binnenland, 11 bedrijven</a:t>
            </a:r>
          </a:p>
          <a:p>
            <a:pPr>
              <a:buFontTx/>
              <a:buChar char="-"/>
            </a:pPr>
            <a:r>
              <a:rPr lang="nl-NL" sz="1500" dirty="0"/>
              <a:t>BVG Noord (Groningen, Friesland, Drenthe, Overijssel), 17 bedrijven</a:t>
            </a:r>
          </a:p>
          <a:p>
            <a:pPr>
              <a:buFontTx/>
              <a:buChar char="-"/>
            </a:pPr>
            <a:endParaRPr lang="nl-NL" sz="15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1650" b="1" dirty="0">
                <a:solidFill>
                  <a:schemeClr val="accent6"/>
                </a:solidFill>
              </a:rPr>
              <a:t>Totaal afgelopen jaren ongeveer 90 bedrijven vergeleken</a:t>
            </a:r>
            <a:endParaRPr lang="nl-NL" sz="1650" dirty="0">
              <a:solidFill>
                <a:schemeClr val="accent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5BBCB-3D51-4A95-855A-C6604097B6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771" y="4455494"/>
            <a:ext cx="2022562" cy="6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861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puls volgpagina's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0B60401A-B2B8-4203-93D3-B917FAA6FA5C}" vid="{769F8758-93EA-406E-B863-C01C41C706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IZ-Document" ma:contentTypeID="0x010100CF7B927D8A2542418C71AE44BD3DF8D900B6B1C0B0426C65439B520961F1FD40D3" ma:contentTypeVersion="25" ma:contentTypeDescription="" ma:contentTypeScope="" ma:versionID="e46c6c8011a479a1e7f1f152782a9c63">
  <xsd:schema xmlns:xsd="http://www.w3.org/2001/XMLSchema" xmlns:xs="http://www.w3.org/2001/XMLSchema" xmlns:p="http://schemas.microsoft.com/office/2006/metadata/properties" xmlns:ns2="ebae210a-e6c7-4f9c-9760-3de03e91185d" xmlns:ns3="26ab4107-dc50-4f25-b0c6-b5650d682e02" targetNamespace="http://schemas.microsoft.com/office/2006/metadata/properties" ma:root="true" ma:fieldsID="3480be68f31f3fd498f071a8bc520378" ns2:_="" ns3:_="">
    <xsd:import namespace="ebae210a-e6c7-4f9c-9760-3de03e91185d"/>
    <xsd:import namespace="26ab4107-dc50-4f25-b0c6-b5650d682e0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_Flow_SignoffStatu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e210a-e6c7-4f9c-9760-3de03e9118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  <xsd:element name="TaxCatchAll" ma:index="27" nillable="true" ma:displayName="Taxonomy Catch All Column" ma:hidden="true" ma:list="{68fd7ab1-4daa-4a1b-85e0-206342400fcb}" ma:internalName="TaxCatchAll" ma:showField="CatchAllData" ma:web="ebae210a-e6c7-4f9c-9760-3de03e9118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b4107-dc50-4f25-b0c6-b5650d682e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9" nillable="true" ma:displayName="Afmeldingsstatus" ma:internalName="_x0024_Resources_x003a_core_x002c_Signoff_Status_x003b_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Afbeeldingtags" ma:readOnly="false" ma:fieldId="{5cf76f15-5ced-4ddc-b409-7134ff3c332f}" ma:taxonomyMulti="true" ma:sspId="ee456787-1397-4d99-8959-e146a1a74c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ae210a-e6c7-4f9c-9760-3de03e91185d" xsi:nil="true"/>
    <lcf76f155ced4ddcb4097134ff3c332f xmlns="26ab4107-dc50-4f25-b0c6-b5650d682e02">
      <Terms xmlns="http://schemas.microsoft.com/office/infopath/2007/PartnerControls"/>
    </lcf76f155ced4ddcb4097134ff3c332f>
    <_Flow_SignoffStatus xmlns="26ab4107-dc50-4f25-b0c6-b5650d682e02" xsi:nil="true"/>
  </documentManagement>
</p:properties>
</file>

<file path=customXml/itemProps1.xml><?xml version="1.0" encoding="utf-8"?>
<ds:datastoreItem xmlns:ds="http://schemas.openxmlformats.org/officeDocument/2006/customXml" ds:itemID="{AB61FAD2-2224-4905-9982-2BD477ECD6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D0AE7A-2369-4703-9FFA-9B2FBE552D06}">
  <ds:schemaRefs>
    <ds:schemaRef ds:uri="26ab4107-dc50-4f25-b0c6-b5650d682e02"/>
    <ds:schemaRef ds:uri="ebae210a-e6c7-4f9c-9760-3de03e9118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07D54C7-4625-4974-BD68-C7A3E80EED42}">
  <ds:schemaRefs>
    <ds:schemaRef ds:uri="26ab4107-dc50-4f25-b0c6-b5650d682e02"/>
    <ds:schemaRef ds:uri="ebae210a-e6c7-4f9c-9760-3de03e9118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1372</TotalTime>
  <Words>814</Words>
  <Application>Microsoft Office PowerPoint</Application>
  <PresentationFormat>On-screen Show (16:9)</PresentationFormat>
  <Paragraphs>125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Barlow</vt:lpstr>
      <vt:lpstr>Barlow Bold</vt:lpstr>
      <vt:lpstr>Barlow ExtraBold</vt:lpstr>
      <vt:lpstr>Calibri</vt:lpstr>
      <vt:lpstr>Calibri Light</vt:lpstr>
      <vt:lpstr>Kantoorthema</vt:lpstr>
      <vt:lpstr>Impuls volgpagina's</vt:lpstr>
      <vt:lpstr>TOERISME IN ZEELAND</vt:lpstr>
      <vt:lpstr>Wie is Impuls?</vt:lpstr>
      <vt:lpstr>Bedrijfsvergelijkingsgroepen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mail@twanvermeulen.nl 0629553554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IMPULS VOOR</dc:title>
  <dc:creator>Leonard Floresteijn</dc:creator>
  <cp:lastModifiedBy>Diana Korteweg Maris</cp:lastModifiedBy>
  <cp:revision>6</cp:revision>
  <cp:lastPrinted>2025-02-18T08:39:59Z</cp:lastPrinted>
  <dcterms:created xsi:type="dcterms:W3CDTF">2022-04-15T07:09:49Z</dcterms:created>
  <dcterms:modified xsi:type="dcterms:W3CDTF">2025-02-21T12:42:12Z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0x010100CF7B927D8A2542418C71AE44BD3DF8D900B6B1C0B0426C65439B520961F1FD40D3</vt:lpwstr>
  </property>
  <property fmtid="{D5CDD505-2E9C-101B-9397-08002B2CF9AE}" pid="3" name="MediaServiceImageTags">
    <vt:lpwstr/>
  </property>
</Properties>
</file>