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lf Beije" initials="RB" lastIdx="1" clrIdx="0">
    <p:extLst>
      <p:ext uri="{19B8F6BF-5375-455C-9EA6-DF929625EA0E}">
        <p15:presenceInfo xmlns:p15="http://schemas.microsoft.com/office/powerpoint/2012/main" userId="S-1-5-21-193663134-4062869273-3488831873-96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5FB"/>
    <a:srgbClr val="FF8585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1-19T10:04:15.620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1-19T10:04:15.620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14-12-2020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905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14-12-2020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248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14-12-2020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292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14-12-2020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381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14-12-2020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3320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14-12-2020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3629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14-12-2020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3241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14-12-2020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537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14-12-2020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0673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14-12-2020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913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14-12-2020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312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4D85C-6EB9-48AE-A5BD-BEFBBAF8AEEB}" type="datetimeFigureOut">
              <a:rPr lang="nl-NL" smtClean="0"/>
              <a:t>14-12-2020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354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comments" Target="../comments/commen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Afgeronde rechthoek 27"/>
          <p:cNvSpPr/>
          <p:nvPr/>
        </p:nvSpPr>
        <p:spPr>
          <a:xfrm>
            <a:off x="656174" y="4983540"/>
            <a:ext cx="2718566" cy="1193253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Afgeronde rechthoek 2"/>
          <p:cNvSpPr/>
          <p:nvPr/>
        </p:nvSpPr>
        <p:spPr>
          <a:xfrm>
            <a:off x="9077733" y="3330287"/>
            <a:ext cx="2667577" cy="29562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Afgeronde rechthoek 1"/>
          <p:cNvSpPr/>
          <p:nvPr/>
        </p:nvSpPr>
        <p:spPr>
          <a:xfrm>
            <a:off x="7029296" y="709448"/>
            <a:ext cx="2486179" cy="129951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203" y="2355125"/>
            <a:ext cx="1676400" cy="13970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154" y="843270"/>
            <a:ext cx="2095500" cy="135731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6654" y="2777744"/>
            <a:ext cx="1304925" cy="1308666"/>
          </a:xfrm>
          <a:prstGeom prst="rect">
            <a:avLst/>
          </a:prstGeom>
        </p:spPr>
      </p:pic>
      <p:sp>
        <p:nvSpPr>
          <p:cNvPr id="8" name="PIJL-RECHTS 7"/>
          <p:cNvSpPr/>
          <p:nvPr/>
        </p:nvSpPr>
        <p:spPr>
          <a:xfrm rot="10800000">
            <a:off x="7041166" y="1094846"/>
            <a:ext cx="781050" cy="393699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/>
          <p:cNvSpPr/>
          <p:nvPr/>
        </p:nvSpPr>
        <p:spPr>
          <a:xfrm>
            <a:off x="8818972" y="1086779"/>
            <a:ext cx="719138" cy="44132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1407908" y="3690944"/>
            <a:ext cx="9533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Bruidspaar</a:t>
            </a:r>
            <a:endParaRPr lang="nl-NL" sz="1200" dirty="0"/>
          </a:p>
        </p:txBody>
      </p:sp>
      <p:sp>
        <p:nvSpPr>
          <p:cNvPr id="11" name="Tekstvak 10"/>
          <p:cNvSpPr txBox="1"/>
          <p:nvPr/>
        </p:nvSpPr>
        <p:spPr>
          <a:xfrm>
            <a:off x="3410323" y="2200583"/>
            <a:ext cx="1221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Contactpersoon</a:t>
            </a:r>
          </a:p>
          <a:p>
            <a:r>
              <a:rPr lang="nl-NL" sz="1200" dirty="0" smtClean="0"/>
              <a:t>(Zwager bruid)</a:t>
            </a:r>
            <a:endParaRPr lang="nl-NL" sz="1200" dirty="0"/>
          </a:p>
        </p:txBody>
      </p:sp>
      <p:sp>
        <p:nvSpPr>
          <p:cNvPr id="13" name="Tekstvak 12"/>
          <p:cNvSpPr txBox="1"/>
          <p:nvPr/>
        </p:nvSpPr>
        <p:spPr>
          <a:xfrm>
            <a:off x="7036932" y="1429526"/>
            <a:ext cx="139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Frontoffice</a:t>
            </a:r>
            <a:endParaRPr lang="nl-NL" sz="1200" dirty="0"/>
          </a:p>
        </p:txBody>
      </p:sp>
      <p:sp>
        <p:nvSpPr>
          <p:cNvPr id="14" name="Tekstvak 13"/>
          <p:cNvSpPr txBox="1"/>
          <p:nvPr/>
        </p:nvSpPr>
        <p:spPr>
          <a:xfrm>
            <a:off x="8775522" y="1432277"/>
            <a:ext cx="11310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Backoffice</a:t>
            </a:r>
            <a:endParaRPr lang="nl-NL" sz="1200" dirty="0"/>
          </a:p>
        </p:txBody>
      </p:sp>
      <p:sp>
        <p:nvSpPr>
          <p:cNvPr id="15" name="Tekstvak 14"/>
          <p:cNvSpPr txBox="1"/>
          <p:nvPr/>
        </p:nvSpPr>
        <p:spPr>
          <a:xfrm>
            <a:off x="4626813" y="4201510"/>
            <a:ext cx="2556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Doel: huwelijk voltrekken</a:t>
            </a:r>
            <a:endParaRPr lang="nl-NL" dirty="0"/>
          </a:p>
        </p:txBody>
      </p:sp>
      <p:pic>
        <p:nvPicPr>
          <p:cNvPr id="16" name="Afbeelding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378" y="5291347"/>
            <a:ext cx="974203" cy="689765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7124" y="5301947"/>
            <a:ext cx="931072" cy="719804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921" y="3711828"/>
            <a:ext cx="647700" cy="11430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225438" y="3719258"/>
            <a:ext cx="1075511" cy="1089136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4058" y="4941225"/>
            <a:ext cx="1679563" cy="1033198"/>
          </a:xfrm>
          <a:prstGeom prst="rect">
            <a:avLst/>
          </a:prstGeom>
        </p:spPr>
      </p:pic>
      <p:sp>
        <p:nvSpPr>
          <p:cNvPr id="22" name="Tekstvak 21"/>
          <p:cNvSpPr txBox="1"/>
          <p:nvPr/>
        </p:nvSpPr>
        <p:spPr>
          <a:xfrm>
            <a:off x="9877458" y="3317917"/>
            <a:ext cx="1246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</a:t>
            </a:r>
            <a:r>
              <a:rPr lang="nl-NL" dirty="0" smtClean="0"/>
              <a:t>xpertise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1482099" y="4988841"/>
            <a:ext cx="1383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A</a:t>
            </a:r>
            <a:r>
              <a:rPr lang="nl-NL" sz="1200" dirty="0" smtClean="0"/>
              <a:t>utoriteiten</a:t>
            </a:r>
            <a:endParaRPr lang="nl-NL" sz="1200" dirty="0"/>
          </a:p>
        </p:txBody>
      </p:sp>
      <p:cxnSp>
        <p:nvCxnSpPr>
          <p:cNvPr id="27" name="Rechte verbindingslijn met pijl 26"/>
          <p:cNvCxnSpPr/>
          <p:nvPr/>
        </p:nvCxnSpPr>
        <p:spPr>
          <a:xfrm flipV="1">
            <a:off x="1884594" y="1556639"/>
            <a:ext cx="795538" cy="5075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met pijl 33"/>
          <p:cNvCxnSpPr/>
          <p:nvPr/>
        </p:nvCxnSpPr>
        <p:spPr>
          <a:xfrm>
            <a:off x="5203075" y="1273287"/>
            <a:ext cx="1776094" cy="20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met pijl 36"/>
          <p:cNvCxnSpPr/>
          <p:nvPr/>
        </p:nvCxnSpPr>
        <p:spPr>
          <a:xfrm>
            <a:off x="9225438" y="2241151"/>
            <a:ext cx="290037" cy="987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met pijl 38"/>
          <p:cNvCxnSpPr/>
          <p:nvPr/>
        </p:nvCxnSpPr>
        <p:spPr>
          <a:xfrm>
            <a:off x="2015457" y="4201510"/>
            <a:ext cx="5140" cy="5609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met pijl 40"/>
          <p:cNvCxnSpPr/>
          <p:nvPr/>
        </p:nvCxnSpPr>
        <p:spPr>
          <a:xfrm flipH="1">
            <a:off x="5096654" y="1578772"/>
            <a:ext cx="18703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met pijl 42"/>
          <p:cNvCxnSpPr/>
          <p:nvPr/>
        </p:nvCxnSpPr>
        <p:spPr>
          <a:xfrm flipH="1">
            <a:off x="2083984" y="1757109"/>
            <a:ext cx="805904" cy="5223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met pijl 47"/>
          <p:cNvCxnSpPr/>
          <p:nvPr/>
        </p:nvCxnSpPr>
        <p:spPr>
          <a:xfrm flipH="1" flipV="1">
            <a:off x="1678496" y="4201510"/>
            <a:ext cx="1781" cy="5330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met pijl 51"/>
          <p:cNvCxnSpPr/>
          <p:nvPr/>
        </p:nvCxnSpPr>
        <p:spPr>
          <a:xfrm flipH="1" flipV="1">
            <a:off x="9341069" y="2167927"/>
            <a:ext cx="274420" cy="990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www.paldordrecht.nl | Huisartsen | Formuliere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07" y="4086410"/>
            <a:ext cx="879527" cy="68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www.paldordrecht.nl | Huisartsen | Formuliere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532" y="1018551"/>
            <a:ext cx="879527" cy="68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www.paldordrecht.nl | Huisartsen | Formuliere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059" y="556997"/>
            <a:ext cx="879527" cy="68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www.paldordrecht.nl | Huisartsen | Formuliere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9195" y="2167927"/>
            <a:ext cx="879527" cy="68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Home | Veere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851" y="975215"/>
            <a:ext cx="975241" cy="637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592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49312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PQR formule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09724" y="1971675"/>
            <a:ext cx="9058275" cy="3286125"/>
          </a:xfrm>
        </p:spPr>
        <p:txBody>
          <a:bodyPr/>
          <a:lstStyle/>
          <a:p>
            <a:pPr algn="l"/>
            <a:r>
              <a:rPr lang="nl-NL" dirty="0" smtClean="0"/>
              <a:t>P-Wat</a:t>
            </a:r>
            <a:br>
              <a:rPr lang="nl-NL" dirty="0" smtClean="0"/>
            </a:br>
            <a:r>
              <a:rPr lang="nl-NL" dirty="0" smtClean="0"/>
              <a:t>Het compleet krijgen van het huwelijksdossier</a:t>
            </a:r>
          </a:p>
          <a:p>
            <a:pPr algn="l"/>
            <a:r>
              <a:rPr lang="nl-NL" dirty="0" smtClean="0"/>
              <a:t>Q-Hoe</a:t>
            </a:r>
          </a:p>
          <a:p>
            <a:pPr algn="l"/>
            <a:r>
              <a:rPr lang="nl-NL" dirty="0" smtClean="0"/>
              <a:t>Door </a:t>
            </a:r>
            <a:r>
              <a:rPr lang="nl-NL" dirty="0" smtClean="0"/>
              <a:t>te verzoeken om tijdig alle </a:t>
            </a:r>
            <a:r>
              <a:rPr lang="nl-NL" dirty="0" smtClean="0"/>
              <a:t>documenten aan te leveren</a:t>
            </a:r>
          </a:p>
          <a:p>
            <a:pPr algn="l"/>
            <a:r>
              <a:rPr lang="nl-NL" dirty="0" smtClean="0"/>
              <a:t>R-Waarom</a:t>
            </a:r>
          </a:p>
          <a:p>
            <a:pPr algn="l"/>
            <a:r>
              <a:rPr lang="nl-NL" dirty="0" smtClean="0"/>
              <a:t>Om het huwelijk te mogen voltrekken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5893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886407"/>
              </p:ext>
            </p:extLst>
          </p:nvPr>
        </p:nvGraphicFramePr>
        <p:xfrm>
          <a:off x="1024761" y="331075"/>
          <a:ext cx="9853449" cy="6448190"/>
        </p:xfrm>
        <a:graphic>
          <a:graphicData uri="http://schemas.openxmlformats.org/drawingml/2006/table">
            <a:tbl>
              <a:tblPr/>
              <a:tblGrid>
                <a:gridCol w="2401572"/>
                <a:gridCol w="2483959"/>
                <a:gridCol w="2483959"/>
                <a:gridCol w="2483959"/>
              </a:tblGrid>
              <a:tr h="130024"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dirty="0">
                          <a:solidFill>
                            <a:srgbClr val="064E6C"/>
                          </a:solidFill>
                          <a:effectLst/>
                        </a:rPr>
                        <a:t> </a:t>
                      </a: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b="1" dirty="0">
                          <a:solidFill>
                            <a:srgbClr val="064E6C"/>
                          </a:solidFill>
                          <a:effectLst/>
                        </a:rPr>
                        <a:t>Wat speelt er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b="1" dirty="0">
                          <a:solidFill>
                            <a:srgbClr val="064E6C"/>
                          </a:solidFill>
                          <a:effectLst/>
                        </a:rPr>
                        <a:t>Wie zijn de betrokkenen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b="1" dirty="0">
                          <a:solidFill>
                            <a:srgbClr val="064E6C"/>
                          </a:solidFill>
                          <a:effectLst/>
                        </a:rPr>
                        <a:t>Wat zijn de uitdagingen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400994">
                <a:tc rowSpan="2">
                  <a:txBody>
                    <a:bodyPr/>
                    <a:lstStyle/>
                    <a:p>
                      <a:pPr algn="l" fontAlgn="t"/>
                      <a:r>
                        <a:rPr lang="nl-NL" sz="1100" b="1" dirty="0">
                          <a:solidFill>
                            <a:srgbClr val="064E6C"/>
                          </a:solidFill>
                          <a:effectLst/>
                        </a:rPr>
                        <a:t>Motivatie voor verandering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b="1" dirty="0">
                          <a:solidFill>
                            <a:srgbClr val="064E6C"/>
                          </a:solidFill>
                          <a:effectLst/>
                        </a:rPr>
                        <a:t>Wat is het (gezamenlijke) doel of belang?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b="1">
                          <a:solidFill>
                            <a:srgbClr val="064E6C"/>
                          </a:solidFill>
                          <a:effectLst/>
                        </a:rPr>
                        <a:t>Wie zijn de betrokkenen en wat zijn hun mogelijkheden?</a:t>
                      </a:r>
                      <a:endParaRPr lang="nl-NL" sz="110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b="1">
                          <a:solidFill>
                            <a:srgbClr val="064E6C"/>
                          </a:solidFill>
                          <a:effectLst/>
                        </a:rPr>
                        <a:t>Hoe zien verbeteringen er uit en hoe kunnen jullie die samen bereiken?</a:t>
                      </a:r>
                      <a:endParaRPr lang="nl-NL" sz="110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5075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dirty="0">
                          <a:solidFill>
                            <a:srgbClr val="064E6C"/>
                          </a:solidFill>
                          <a:effectLst/>
                        </a:rPr>
                        <a:t> </a:t>
                      </a:r>
                      <a:r>
                        <a:rPr lang="nl-NL" sz="1100" i="1" dirty="0">
                          <a:solidFill>
                            <a:srgbClr val="064E6C"/>
                          </a:solidFill>
                          <a:effectLst/>
                        </a:rPr>
                        <a:t>het huwelijk voltrekken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i="1" dirty="0">
                          <a:solidFill>
                            <a:srgbClr val="064E6C"/>
                          </a:solidFill>
                          <a:effectLst/>
                        </a:rPr>
                        <a:t>- Gemeente Veere- Zwager bruid (contactpersoon)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  <a:p>
                      <a:pPr algn="l" fontAlgn="t"/>
                      <a:r>
                        <a:rPr lang="nl-NL" sz="1100" i="1" dirty="0">
                          <a:solidFill>
                            <a:srgbClr val="064E6C"/>
                          </a:solidFill>
                          <a:effectLst/>
                        </a:rPr>
                        <a:t>- Bruidspaar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  <a:p>
                      <a:pPr algn="l" fontAlgn="t"/>
                      <a:r>
                        <a:rPr lang="nl-NL" sz="1100" i="1" dirty="0">
                          <a:solidFill>
                            <a:srgbClr val="064E6C"/>
                          </a:solidFill>
                          <a:effectLst/>
                        </a:rPr>
                        <a:t>- Duitse autoriteiten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  <a:p>
                      <a:pPr algn="l" fontAlgn="t"/>
                      <a:r>
                        <a:rPr lang="nl-NL" sz="1100" i="1" dirty="0">
                          <a:solidFill>
                            <a:srgbClr val="064E6C"/>
                          </a:solidFill>
                          <a:effectLst/>
                        </a:rPr>
                        <a:t>- Syrische autoriteiten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dirty="0">
                          <a:solidFill>
                            <a:srgbClr val="064E6C"/>
                          </a:solidFill>
                          <a:effectLst/>
                        </a:rPr>
                        <a:t> de verwachtingen aanpassen van de contactpersoon door duidelijk te communiceren en uitleg te geven. De verantwoordelijkheid moet wel duidelijk bij de aanvragers liggen.</a:t>
                      </a: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7577">
                <a:tc rowSpan="2">
                  <a:txBody>
                    <a:bodyPr/>
                    <a:lstStyle/>
                    <a:p>
                      <a:pPr algn="l" fontAlgn="t"/>
                      <a:r>
                        <a:rPr lang="nl-NL" sz="1100" b="1" dirty="0">
                          <a:solidFill>
                            <a:srgbClr val="064E6C"/>
                          </a:solidFill>
                          <a:effectLst/>
                        </a:rPr>
                        <a:t>Voorwaarden en mandaat voor gewenste verandering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b="1" dirty="0">
                          <a:solidFill>
                            <a:srgbClr val="064E6C"/>
                          </a:solidFill>
                          <a:effectLst/>
                        </a:rPr>
                        <a:t>Wat zijn de voorwaarden en middelen om tot verbeteringen te komen?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b="1">
                          <a:solidFill>
                            <a:srgbClr val="064E6C"/>
                          </a:solidFill>
                          <a:effectLst/>
                        </a:rPr>
                        <a:t>Waar ligt mandaat of (gedeelde) verantwoordelijkheid?</a:t>
                      </a:r>
                      <a:endParaRPr lang="nl-NL" sz="110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b="1">
                          <a:solidFill>
                            <a:srgbClr val="064E6C"/>
                          </a:solidFill>
                          <a:effectLst/>
                        </a:rPr>
                        <a:t>Wat is de reikwijdte van het mandaat of de verantwoordelijkheid?</a:t>
                      </a:r>
                      <a:endParaRPr lang="nl-NL" sz="110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87327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dirty="0">
                          <a:solidFill>
                            <a:srgbClr val="064E6C"/>
                          </a:solidFill>
                          <a:effectLst/>
                        </a:rPr>
                        <a:t> </a:t>
                      </a:r>
                      <a:r>
                        <a:rPr lang="nl-NL" sz="1100" i="1" dirty="0">
                          <a:solidFill>
                            <a:srgbClr val="064E6C"/>
                          </a:solidFill>
                          <a:effectLst/>
                        </a:rPr>
                        <a:t>Het aanleveren van de juiste documentatie en het aantonen van de juiste redenen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dirty="0">
                          <a:solidFill>
                            <a:srgbClr val="064E6C"/>
                          </a:solidFill>
                          <a:effectLst/>
                        </a:rPr>
                        <a:t> </a:t>
                      </a:r>
                      <a:r>
                        <a:rPr lang="nl-NL" sz="1100" i="1" dirty="0">
                          <a:solidFill>
                            <a:srgbClr val="064E6C"/>
                          </a:solidFill>
                          <a:effectLst/>
                        </a:rPr>
                        <a:t>Gemeente Veere bepaalt of de documenten die worden aangeleverd. Samen met de backoffice is de frontoffice hier verantwoordelijk voor.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dirty="0">
                          <a:solidFill>
                            <a:srgbClr val="064E6C"/>
                          </a:solidFill>
                          <a:effectLst/>
                        </a:rPr>
                        <a:t> frontoffice-backoffice-afdelingshoofd-portefeuillehouder (burgemeester)wet en regelgeving is leidend</a:t>
                      </a: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81655">
                <a:tc rowSpan="2">
                  <a:txBody>
                    <a:bodyPr/>
                    <a:lstStyle/>
                    <a:p>
                      <a:pPr algn="l" fontAlgn="t"/>
                      <a:r>
                        <a:rPr lang="nl-NL" sz="1100" b="1" dirty="0">
                          <a:solidFill>
                            <a:srgbClr val="064E6C"/>
                          </a:solidFill>
                          <a:effectLst/>
                        </a:rPr>
                        <a:t>Duurzame inbedding en leven-lang-leren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b="1" dirty="0">
                          <a:solidFill>
                            <a:srgbClr val="064E6C"/>
                          </a:solidFill>
                          <a:effectLst/>
                        </a:rPr>
                        <a:t>Op welke manier kunnen relevante buitenstaanders bijdragen?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b="1">
                          <a:solidFill>
                            <a:srgbClr val="064E6C"/>
                          </a:solidFill>
                          <a:effectLst/>
                        </a:rPr>
                        <a:t>Wie vertegenwoordigen de buitenstaanders?</a:t>
                      </a:r>
                      <a:endParaRPr lang="nl-NL" sz="110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b="1">
                          <a:solidFill>
                            <a:srgbClr val="064E6C"/>
                          </a:solidFill>
                          <a:effectLst/>
                        </a:rPr>
                        <a:t>Hoe kunnen wereldbeelden worden samengebracht en zekerheid worden geboden?</a:t>
                      </a:r>
                      <a:endParaRPr lang="nl-NL" sz="110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95075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dirty="0">
                          <a:solidFill>
                            <a:srgbClr val="064E6C"/>
                          </a:solidFill>
                          <a:effectLst/>
                        </a:rPr>
                        <a:t> </a:t>
                      </a:r>
                      <a:r>
                        <a:rPr lang="nl-NL" sz="1100" i="1" dirty="0">
                          <a:solidFill>
                            <a:srgbClr val="064E6C"/>
                          </a:solidFill>
                          <a:effectLst/>
                        </a:rPr>
                        <a:t>Duitse en Syrische autoriteiten zijn verantwoordelijk voor het verstrekken van de documenten. Deze moeten door de aanvragers (het bruidspaar) zelf worden benaderd.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dirty="0">
                          <a:solidFill>
                            <a:srgbClr val="064E6C"/>
                          </a:solidFill>
                          <a:effectLst/>
                        </a:rPr>
                        <a:t> </a:t>
                      </a:r>
                      <a:r>
                        <a:rPr lang="nl-NL" sz="1100" i="1" dirty="0">
                          <a:solidFill>
                            <a:srgbClr val="064E6C"/>
                          </a:solidFill>
                          <a:effectLst/>
                        </a:rPr>
                        <a:t>het contact met andere autoriteiten is de verantwoordelijkheid van de aanvragers.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dirty="0">
                          <a:solidFill>
                            <a:srgbClr val="064E6C"/>
                          </a:solidFill>
                          <a:effectLst/>
                        </a:rPr>
                        <a:t> vanuit de gemeente door ons te verdiepen in de ervaring van de contactpersoon en vervolgens duidelijk uitleggen waar het verschil in aanvraag in zit.</a:t>
                      </a: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81655">
                <a:tc rowSpan="2">
                  <a:txBody>
                    <a:bodyPr/>
                    <a:lstStyle/>
                    <a:p>
                      <a:pPr algn="l" fontAlgn="t"/>
                      <a:r>
                        <a:rPr lang="nl-NL" sz="1100" b="1" dirty="0">
                          <a:solidFill>
                            <a:srgbClr val="064E6C"/>
                          </a:solidFill>
                          <a:effectLst/>
                        </a:rPr>
                        <a:t>Aanvullende expertise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58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b="1" dirty="0">
                          <a:solidFill>
                            <a:srgbClr val="064E6C"/>
                          </a:solidFill>
                          <a:effectLst/>
                        </a:rPr>
                        <a:t>Welke expertise is er nodig?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58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b="1">
                          <a:solidFill>
                            <a:srgbClr val="064E6C"/>
                          </a:solidFill>
                          <a:effectLst/>
                        </a:rPr>
                        <a:t>Wie zijn relevante experts?</a:t>
                      </a:r>
                      <a:endParaRPr lang="nl-NL" sz="110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58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b="1">
                          <a:solidFill>
                            <a:srgbClr val="064E6C"/>
                          </a:solidFill>
                          <a:effectLst/>
                        </a:rPr>
                        <a:t>Op welke manier kan de expertise worden benut en vergroot bij de betrokkennen?</a:t>
                      </a:r>
                      <a:endParaRPr lang="nl-NL" sz="110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585"/>
                    </a:solidFill>
                  </a:tcPr>
                </a:tc>
              </a:tr>
              <a:tr h="1504394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dirty="0">
                          <a:solidFill>
                            <a:srgbClr val="064E6C"/>
                          </a:solidFill>
                          <a:effectLst/>
                        </a:rPr>
                        <a:t> Op het gebied van huwelijken en buitenlandse documenten</a:t>
                      </a: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58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dirty="0">
                          <a:solidFill>
                            <a:srgbClr val="064E6C"/>
                          </a:solidFill>
                          <a:effectLst/>
                        </a:rPr>
                        <a:t> </a:t>
                      </a:r>
                      <a:r>
                        <a:rPr lang="nl-NL" sz="1100" i="1" dirty="0">
                          <a:solidFill>
                            <a:srgbClr val="064E6C"/>
                          </a:solidFill>
                          <a:effectLst/>
                        </a:rPr>
                        <a:t>De mogelijkheid bestaat dat we advies aan de IND, de rijksoverheid, de VNG of andere gemeente moeten opvragen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58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dirty="0">
                          <a:solidFill>
                            <a:srgbClr val="064E6C"/>
                          </a:solidFill>
                          <a:effectLst/>
                        </a:rPr>
                        <a:t> de casus kan worden voorgelegd aan gemeente </a:t>
                      </a:r>
                      <a:r>
                        <a:rPr lang="nl-NL" sz="1100" dirty="0" smtClean="0">
                          <a:solidFill>
                            <a:srgbClr val="064E6C"/>
                          </a:solidFill>
                          <a:effectLst/>
                        </a:rPr>
                        <a:t>met </a:t>
                      </a:r>
                      <a:r>
                        <a:rPr lang="nl-NL" sz="1100" dirty="0">
                          <a:solidFill>
                            <a:srgbClr val="064E6C"/>
                          </a:solidFill>
                          <a:effectLst/>
                        </a:rPr>
                        <a:t>dezelfde ervaring. verder kan de </a:t>
                      </a:r>
                      <a:r>
                        <a:rPr lang="nl-NL" sz="1100" dirty="0" smtClean="0">
                          <a:solidFill>
                            <a:srgbClr val="064E6C"/>
                          </a:solidFill>
                          <a:effectLst/>
                        </a:rPr>
                        <a:t>IND </a:t>
                      </a:r>
                      <a:r>
                        <a:rPr lang="nl-NL" sz="1100" dirty="0">
                          <a:solidFill>
                            <a:srgbClr val="064E6C"/>
                          </a:solidFill>
                          <a:effectLst/>
                        </a:rPr>
                        <a:t>worden ingeschakeld om de echtheid van de documenten te controleren. De rijksoverheid kan informeren of concrete wet en regelgeving. de VNG kan advies geven op bv het gebied van schijnhuwelijk.</a:t>
                      </a: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58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4335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Afbeelding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8973" y="183526"/>
            <a:ext cx="1592466" cy="1295697"/>
          </a:xfrm>
          <a:prstGeom prst="rect">
            <a:avLst/>
          </a:prstGeom>
          <a:ln>
            <a:noFill/>
          </a:ln>
        </p:spPr>
      </p:pic>
      <p:sp>
        <p:nvSpPr>
          <p:cNvPr id="28" name="Afgeronde rechthoek 27"/>
          <p:cNvSpPr/>
          <p:nvPr/>
        </p:nvSpPr>
        <p:spPr>
          <a:xfrm>
            <a:off x="656174" y="4983540"/>
            <a:ext cx="2718566" cy="1193253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Afgeronde rechthoek 2"/>
          <p:cNvSpPr/>
          <p:nvPr/>
        </p:nvSpPr>
        <p:spPr>
          <a:xfrm>
            <a:off x="9077733" y="3330287"/>
            <a:ext cx="2667577" cy="29562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Afgeronde rechthoek 1"/>
          <p:cNvSpPr/>
          <p:nvPr/>
        </p:nvSpPr>
        <p:spPr>
          <a:xfrm>
            <a:off x="7029296" y="709448"/>
            <a:ext cx="2486179" cy="129951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203" y="2355125"/>
            <a:ext cx="1676400" cy="13970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154" y="843270"/>
            <a:ext cx="2095500" cy="135731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2099" y="3072340"/>
            <a:ext cx="1304925" cy="1308666"/>
          </a:xfrm>
          <a:prstGeom prst="rect">
            <a:avLst/>
          </a:prstGeom>
        </p:spPr>
      </p:pic>
      <p:sp>
        <p:nvSpPr>
          <p:cNvPr id="8" name="PIJL-RECHTS 7"/>
          <p:cNvSpPr/>
          <p:nvPr/>
        </p:nvSpPr>
        <p:spPr>
          <a:xfrm rot="10800000">
            <a:off x="7024723" y="1096920"/>
            <a:ext cx="817841" cy="393699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/>
          <p:cNvSpPr/>
          <p:nvPr/>
        </p:nvSpPr>
        <p:spPr>
          <a:xfrm>
            <a:off x="8822378" y="1055284"/>
            <a:ext cx="693097" cy="44132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1407908" y="3690944"/>
            <a:ext cx="9533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Bruidspaar</a:t>
            </a:r>
            <a:endParaRPr lang="nl-NL" sz="1200" dirty="0"/>
          </a:p>
        </p:txBody>
      </p:sp>
      <p:sp>
        <p:nvSpPr>
          <p:cNvPr id="11" name="Tekstvak 10"/>
          <p:cNvSpPr txBox="1"/>
          <p:nvPr/>
        </p:nvSpPr>
        <p:spPr>
          <a:xfrm>
            <a:off x="3410323" y="2200583"/>
            <a:ext cx="1221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Contactpersoon</a:t>
            </a:r>
          </a:p>
          <a:p>
            <a:r>
              <a:rPr lang="nl-NL" sz="1200" dirty="0" smtClean="0"/>
              <a:t>(Zwager bruid)</a:t>
            </a:r>
            <a:endParaRPr lang="nl-NL" sz="1200" dirty="0"/>
          </a:p>
        </p:txBody>
      </p:sp>
      <p:sp>
        <p:nvSpPr>
          <p:cNvPr id="13" name="Tekstvak 12"/>
          <p:cNvSpPr txBox="1"/>
          <p:nvPr/>
        </p:nvSpPr>
        <p:spPr>
          <a:xfrm>
            <a:off x="7028172" y="1440273"/>
            <a:ext cx="139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Frontoffice</a:t>
            </a:r>
            <a:endParaRPr lang="nl-NL" sz="1200" dirty="0"/>
          </a:p>
        </p:txBody>
      </p:sp>
      <p:sp>
        <p:nvSpPr>
          <p:cNvPr id="14" name="Tekstvak 13"/>
          <p:cNvSpPr txBox="1"/>
          <p:nvPr/>
        </p:nvSpPr>
        <p:spPr>
          <a:xfrm>
            <a:off x="8746364" y="1415395"/>
            <a:ext cx="11310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Backoffice</a:t>
            </a:r>
            <a:endParaRPr lang="nl-NL" sz="1200" dirty="0"/>
          </a:p>
        </p:txBody>
      </p:sp>
      <p:sp>
        <p:nvSpPr>
          <p:cNvPr id="15" name="Tekstvak 14"/>
          <p:cNvSpPr txBox="1"/>
          <p:nvPr/>
        </p:nvSpPr>
        <p:spPr>
          <a:xfrm>
            <a:off x="3937861" y="4342918"/>
            <a:ext cx="2624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/>
              <a:t>Doel: huwelijk voltrekken</a:t>
            </a:r>
            <a:endParaRPr lang="nl-NL" b="1" dirty="0"/>
          </a:p>
        </p:txBody>
      </p:sp>
      <p:pic>
        <p:nvPicPr>
          <p:cNvPr id="16" name="Afbeelding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378" y="5291347"/>
            <a:ext cx="974203" cy="689765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7124" y="5301947"/>
            <a:ext cx="931072" cy="719804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921" y="3711828"/>
            <a:ext cx="647700" cy="11430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225438" y="3719258"/>
            <a:ext cx="1075511" cy="1089136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4058" y="4941225"/>
            <a:ext cx="1679563" cy="1033198"/>
          </a:xfrm>
          <a:prstGeom prst="rect">
            <a:avLst/>
          </a:prstGeom>
        </p:spPr>
      </p:pic>
      <p:sp>
        <p:nvSpPr>
          <p:cNvPr id="22" name="Tekstvak 21"/>
          <p:cNvSpPr txBox="1"/>
          <p:nvPr/>
        </p:nvSpPr>
        <p:spPr>
          <a:xfrm>
            <a:off x="9877458" y="3317917"/>
            <a:ext cx="1246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</a:t>
            </a:r>
            <a:r>
              <a:rPr lang="nl-NL" dirty="0" smtClean="0"/>
              <a:t>xpertise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1482099" y="4988841"/>
            <a:ext cx="1383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A</a:t>
            </a:r>
            <a:r>
              <a:rPr lang="nl-NL" sz="1200" dirty="0" smtClean="0"/>
              <a:t>utoriteiten</a:t>
            </a:r>
            <a:endParaRPr lang="nl-NL" sz="1200" dirty="0"/>
          </a:p>
        </p:txBody>
      </p:sp>
      <p:cxnSp>
        <p:nvCxnSpPr>
          <p:cNvPr id="27" name="Rechte verbindingslijn met pijl 26"/>
          <p:cNvCxnSpPr/>
          <p:nvPr/>
        </p:nvCxnSpPr>
        <p:spPr>
          <a:xfrm flipV="1">
            <a:off x="1884594" y="1556639"/>
            <a:ext cx="795538" cy="5075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met pijl 33"/>
          <p:cNvCxnSpPr/>
          <p:nvPr/>
        </p:nvCxnSpPr>
        <p:spPr>
          <a:xfrm>
            <a:off x="5203075" y="1273287"/>
            <a:ext cx="1776094" cy="20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met pijl 36"/>
          <p:cNvCxnSpPr/>
          <p:nvPr/>
        </p:nvCxnSpPr>
        <p:spPr>
          <a:xfrm>
            <a:off x="9225438" y="2241151"/>
            <a:ext cx="290037" cy="987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met pijl 38"/>
          <p:cNvCxnSpPr/>
          <p:nvPr/>
        </p:nvCxnSpPr>
        <p:spPr>
          <a:xfrm>
            <a:off x="2015457" y="4201510"/>
            <a:ext cx="5140" cy="5609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met pijl 40"/>
          <p:cNvCxnSpPr/>
          <p:nvPr/>
        </p:nvCxnSpPr>
        <p:spPr>
          <a:xfrm flipH="1">
            <a:off x="5096654" y="1578772"/>
            <a:ext cx="18703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met pijl 42"/>
          <p:cNvCxnSpPr/>
          <p:nvPr/>
        </p:nvCxnSpPr>
        <p:spPr>
          <a:xfrm flipH="1">
            <a:off x="2083984" y="1757109"/>
            <a:ext cx="805904" cy="5223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met pijl 47"/>
          <p:cNvCxnSpPr/>
          <p:nvPr/>
        </p:nvCxnSpPr>
        <p:spPr>
          <a:xfrm flipH="1" flipV="1">
            <a:off x="1678496" y="4201510"/>
            <a:ext cx="1781" cy="5330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met pijl 51"/>
          <p:cNvCxnSpPr/>
          <p:nvPr/>
        </p:nvCxnSpPr>
        <p:spPr>
          <a:xfrm flipH="1" flipV="1">
            <a:off x="9341069" y="2167927"/>
            <a:ext cx="274420" cy="990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www.paldordrecht.nl | Huisartsen | Formuliere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07" y="4086410"/>
            <a:ext cx="879527" cy="68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www.paldordrecht.nl | Huisartsen | Formuliere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532" y="1018551"/>
            <a:ext cx="879527" cy="68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www.paldordrecht.nl | Huisartsen | Formuliere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059" y="556997"/>
            <a:ext cx="879527" cy="68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kstvak 6"/>
          <p:cNvSpPr txBox="1"/>
          <p:nvPr/>
        </p:nvSpPr>
        <p:spPr>
          <a:xfrm>
            <a:off x="983421" y="6202300"/>
            <a:ext cx="23913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C00000"/>
                </a:solidFill>
              </a:rPr>
              <a:t>Rol: aanleveren documenten</a:t>
            </a:r>
            <a:endParaRPr lang="nl-NL" sz="1200" b="1" dirty="0">
              <a:solidFill>
                <a:srgbClr val="C00000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-55178" y="2735063"/>
            <a:ext cx="11204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C00000"/>
                </a:solidFill>
              </a:rPr>
              <a:t>Rol: opvragen en aanleveren juiste documenten </a:t>
            </a:r>
            <a:endParaRPr lang="nl-NL" sz="1200" b="1" dirty="0">
              <a:solidFill>
                <a:srgbClr val="C00000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3068196" y="363551"/>
            <a:ext cx="2028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C00000"/>
                </a:solidFill>
              </a:rPr>
              <a:t>Rol: communicatie tussen gemeente en bruidspaar</a:t>
            </a:r>
            <a:endParaRPr lang="nl-NL" sz="1200" b="1" dirty="0">
              <a:solidFill>
                <a:srgbClr val="C00000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7215084" y="242883"/>
            <a:ext cx="2220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C00000"/>
                </a:solidFill>
              </a:rPr>
              <a:t>Rol: controleren documenten en goedkeuren huwelijk</a:t>
            </a:r>
            <a:endParaRPr lang="nl-NL" sz="1200" b="1" dirty="0">
              <a:solidFill>
                <a:srgbClr val="C00000"/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10625921" y="2347612"/>
            <a:ext cx="17105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C00000"/>
                </a:solidFill>
              </a:rPr>
              <a:t>Rol: adviseren van gemeente betreft juistheid documenten en aanvraag huwelijk</a:t>
            </a:r>
            <a:endParaRPr lang="nl-NL" sz="1200" b="1" dirty="0">
              <a:solidFill>
                <a:srgbClr val="C00000"/>
              </a:solidFill>
            </a:endParaRPr>
          </a:p>
        </p:txBody>
      </p:sp>
      <p:pic>
        <p:nvPicPr>
          <p:cNvPr id="40" name="Picture 2" descr="www.paldordrecht.nl | Huisartsen | Formuliere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106" y="2272798"/>
            <a:ext cx="879527" cy="68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Afbeelding 2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814524" y="3317917"/>
            <a:ext cx="1758886" cy="1205423"/>
          </a:xfrm>
          <a:prstGeom prst="rect">
            <a:avLst/>
          </a:prstGeom>
        </p:spPr>
      </p:pic>
      <p:cxnSp>
        <p:nvCxnSpPr>
          <p:cNvPr id="45" name="Rechte verbindingslijn met pijl 44"/>
          <p:cNvCxnSpPr/>
          <p:nvPr/>
        </p:nvCxnSpPr>
        <p:spPr>
          <a:xfrm flipH="1">
            <a:off x="7628964" y="2175715"/>
            <a:ext cx="11111" cy="989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met pijl 45"/>
          <p:cNvCxnSpPr/>
          <p:nvPr/>
        </p:nvCxnSpPr>
        <p:spPr>
          <a:xfrm flipV="1">
            <a:off x="7727092" y="2154345"/>
            <a:ext cx="7341" cy="9925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Picture 2" descr="www.paldordrecht.nl | Huisartsen | Formuliere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0994" y="2351357"/>
            <a:ext cx="879527" cy="68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Tekstvak 49"/>
          <p:cNvSpPr txBox="1"/>
          <p:nvPr/>
        </p:nvSpPr>
        <p:spPr>
          <a:xfrm>
            <a:off x="6562362" y="2279431"/>
            <a:ext cx="12087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C00000"/>
                </a:solidFill>
              </a:rPr>
              <a:t>Rol: </a:t>
            </a:r>
            <a:r>
              <a:rPr lang="nl-NL" sz="1200" b="1" dirty="0" smtClean="0">
                <a:solidFill>
                  <a:srgbClr val="C00000"/>
                </a:solidFill>
              </a:rPr>
              <a:t>naslag systeem voor controle documenten</a:t>
            </a:r>
            <a:endParaRPr lang="nl-NL" sz="1200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Home | Veere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851" y="975215"/>
            <a:ext cx="975241" cy="637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55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</TotalTime>
  <Words>229</Words>
  <Application>Microsoft Office PowerPoint</Application>
  <PresentationFormat>Breedbeeld</PresentationFormat>
  <Paragraphs>63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PowerPoint-presentatie</vt:lpstr>
      <vt:lpstr>PQR formule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Ralf Beije</dc:creator>
  <cp:lastModifiedBy>Ralf Beije</cp:lastModifiedBy>
  <cp:revision>20</cp:revision>
  <dcterms:created xsi:type="dcterms:W3CDTF">2020-11-19T09:02:08Z</dcterms:created>
  <dcterms:modified xsi:type="dcterms:W3CDTF">2020-12-14T15:57:55Z</dcterms:modified>
</cp:coreProperties>
</file>