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14"/>
  </p:notesMasterIdLst>
  <p:sldIdLst>
    <p:sldId id="258" r:id="rId2"/>
    <p:sldId id="265" r:id="rId3"/>
    <p:sldId id="266" r:id="rId4"/>
    <p:sldId id="267" r:id="rId5"/>
    <p:sldId id="271" r:id="rId6"/>
    <p:sldId id="272" r:id="rId7"/>
    <p:sldId id="273" r:id="rId8"/>
    <p:sldId id="269" r:id="rId9"/>
    <p:sldId id="328" r:id="rId10"/>
    <p:sldId id="330" r:id="rId11"/>
    <p:sldId id="270" r:id="rId12"/>
    <p:sldId id="259" r:id="rId1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. Noordhoek" initials="MN" lastIdx="8" clrIdx="0">
    <p:extLst>
      <p:ext uri="{19B8F6BF-5375-455C-9EA6-DF929625EA0E}">
        <p15:presenceInfo xmlns:p15="http://schemas.microsoft.com/office/powerpoint/2012/main" userId="S-1-5-21-2460750629-677076624-3224607421-6621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38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0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197CEB-8AFF-43E3-AD2F-3B4CC01E13FB}" type="datetimeFigureOut">
              <a:rPr lang="en-GB" smtClean="0"/>
              <a:t>21/02/2025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FF7090-D80D-491E-A808-CBE1706944F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6152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E8A411-DB59-9510-CE56-F9F260DFC2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4BFA39E2-18BB-9457-F2F2-A1F8AC5E92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DD88A085-41E6-3133-8139-472738F6A3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019626E-D7DA-83EE-6BE0-C9FB63DDF9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627A01-5C39-C04D-886C-BF713C326A57}" type="slidenum">
              <a:rPr lang="en-NL" smtClean="0"/>
              <a:t>9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0574655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DC4312-A82F-02D8-5704-3714104A25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0F3C15EA-D8CB-72AD-CF83-E6F87E6DBD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6FD2BA83-7EEF-6B12-817B-345B427CAB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Verschillende thema’s in analyse opgenomen, verduurzaming is breed. Vraag stellen aan ondernemers waar de urgentie ligt? 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7667E5C-12E1-3ECE-6CD8-82D614BFCD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627A01-5C39-C04D-886C-BF713C326A57}" type="slidenum">
              <a:rPr lang="en-NL" smtClean="0"/>
              <a:t>10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934512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71F61D-622D-4CDE-9598-C8DC4C0682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8CB8B3F-D147-4C0A-8F06-BF56DA5066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E85BEEE-DC84-47E2-839F-13BF2821E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734D4-6354-4A64-A37B-6F57B6C7E305}" type="datetimeFigureOut">
              <a:rPr lang="nl-NL" smtClean="0"/>
              <a:t>21-2-2025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208A7C5-97D6-427F-B118-695CF457E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AD7C795-8B91-49BB-A0AE-E26F43698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15459-DB21-4421-9F57-8FE659E9CE0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4620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E5C2E7-7E05-4D9A-9B6D-F63D1EF06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CC315B6-2F33-4AFF-BA29-24F9F37D1E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5B88D4F-54A2-4E1F-9920-929D97687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734D4-6354-4A64-A37B-6F57B6C7E305}" type="datetimeFigureOut">
              <a:rPr lang="nl-NL" smtClean="0"/>
              <a:t>21-2-2025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2CA66C5-99A5-4B26-B404-63D8D218D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3302448-3865-46A2-85A7-93727B24C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15459-DB21-4421-9F57-8FE659E9CE0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0526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89EB2F5B-1D82-4651-B8D2-2D9E3CC23F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20D8CF9-9960-4FEC-84DB-58523AEB10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41585AB-8CDE-4D89-9514-63400E419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734D4-6354-4A64-A37B-6F57B6C7E305}" type="datetimeFigureOut">
              <a:rPr lang="nl-NL" smtClean="0"/>
              <a:t>21-2-2025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D27ED2A-28BD-4D20-A192-BA8AA2DD8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8FF8F56-E57F-4FC8-A9F0-4E2819E79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15459-DB21-4421-9F57-8FE659E9CE0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22161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fbeelding &amp; tek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E2E2E2"/>
          </a:solidFill>
        </p:spPr>
        <p:txBody>
          <a:bodyPr>
            <a:normAutofit/>
          </a:bodyPr>
          <a:lstStyle>
            <a:lvl1pPr marL="0" indent="0">
              <a:buNone/>
              <a:defRPr sz="1050" i="1">
                <a:solidFill>
                  <a:srgbClr val="016298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AF64DA41-6DB2-4260-9AA2-E471DC97DE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39707" y="382300"/>
            <a:ext cx="4578366" cy="1002322"/>
          </a:xfrm>
          <a:prstGeom prst="rect">
            <a:avLst/>
          </a:prstGeom>
        </p:spPr>
        <p:txBody>
          <a:bodyPr tIns="36000" bIns="36000" anchor="t">
            <a:noAutofit/>
          </a:bodyPr>
          <a:lstStyle>
            <a:lvl1pPr>
              <a:defRPr sz="3000" b="1" i="0" cap="none" baseline="0">
                <a:solidFill>
                  <a:srgbClr val="016298"/>
                </a:solidFill>
                <a:latin typeface="+mn-lt"/>
              </a:defRPr>
            </a:lvl1pPr>
          </a:lstStyle>
          <a:p>
            <a:r>
              <a:rPr lang="nl-NL" dirty="0"/>
              <a:t>Kop van onderwerp</a:t>
            </a:r>
          </a:p>
        </p:txBody>
      </p:sp>
      <p:sp>
        <p:nvSpPr>
          <p:cNvPr id="8" name="Tijdelijke aanduiding voor tekst 2">
            <a:extLst>
              <a:ext uri="{FF2B5EF4-FFF2-40B4-BE49-F238E27FC236}">
                <a16:creationId xmlns:a16="http://schemas.microsoft.com/office/drawing/2014/main" id="{E534649A-709A-4B85-ADA8-E89F98A9AE9E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839707" y="1742204"/>
            <a:ext cx="4578366" cy="39032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buClr>
                <a:srgbClr val="00A4D4"/>
              </a:buClr>
              <a:buSzPct val="125000"/>
              <a:buFont typeface="Arial" panose="020B0604020202020204" pitchFamily="34" charset="0"/>
              <a:buChar char="•"/>
              <a:defRPr sz="1900" baseline="0">
                <a:solidFill>
                  <a:srgbClr val="016298"/>
                </a:solidFill>
              </a:defRPr>
            </a:lvl1pPr>
            <a:lvl2pPr marL="600075" indent="-257175">
              <a:buClr>
                <a:srgbClr val="00A4D4"/>
              </a:buClr>
              <a:buSzPct val="125000"/>
              <a:buFont typeface="Arial" panose="020B0604020202020204" pitchFamily="34" charset="0"/>
              <a:buChar char="•"/>
              <a:defRPr sz="1900" baseline="0">
                <a:solidFill>
                  <a:srgbClr val="016298"/>
                </a:solidFill>
              </a:defRPr>
            </a:lvl2pPr>
            <a:lvl3pPr marL="942975" indent="-257175">
              <a:buClr>
                <a:srgbClr val="00A4D4"/>
              </a:buClr>
              <a:buSzPct val="125000"/>
              <a:buFont typeface="Arial" panose="020B0604020202020204" pitchFamily="34" charset="0"/>
              <a:buChar char="•"/>
              <a:defRPr sz="1900" baseline="0">
                <a:solidFill>
                  <a:srgbClr val="016298"/>
                </a:solidFill>
              </a:defRPr>
            </a:lvl3pPr>
            <a:lvl4pPr marL="1243013" indent="-214313">
              <a:buClr>
                <a:srgbClr val="00A4D4"/>
              </a:buClr>
              <a:buSzPct val="125000"/>
              <a:buFont typeface="Arial" panose="020B0604020202020204" pitchFamily="34" charset="0"/>
              <a:buChar char="•"/>
              <a:defRPr sz="1900" baseline="0">
                <a:solidFill>
                  <a:srgbClr val="016298"/>
                </a:solidFill>
              </a:defRPr>
            </a:lvl4pPr>
            <a:lvl5pPr marL="1585913" indent="-214313">
              <a:buClr>
                <a:srgbClr val="00A4D4"/>
              </a:buClr>
              <a:buSzPct val="125000"/>
              <a:buFont typeface="Arial" panose="020B0604020202020204" pitchFamily="34" charset="0"/>
              <a:buChar char="•"/>
              <a:defRPr sz="1900" baseline="0">
                <a:solidFill>
                  <a:srgbClr val="016298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3495850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fbeeld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0" y="0"/>
            <a:ext cx="12192764" cy="6454114"/>
          </a:xfrm>
          <a:custGeom>
            <a:avLst/>
            <a:gdLst>
              <a:gd name="connsiteX0" fmla="*/ 0 w 12192000"/>
              <a:gd name="connsiteY0" fmla="*/ 0 h 5849815"/>
              <a:gd name="connsiteX1" fmla="*/ 12192000 w 12192000"/>
              <a:gd name="connsiteY1" fmla="*/ 0 h 5849815"/>
              <a:gd name="connsiteX2" fmla="*/ 12192000 w 12192000"/>
              <a:gd name="connsiteY2" fmla="*/ 5849815 h 5849815"/>
              <a:gd name="connsiteX3" fmla="*/ 0 w 12192000"/>
              <a:gd name="connsiteY3" fmla="*/ 5849815 h 5849815"/>
              <a:gd name="connsiteX4" fmla="*/ 0 w 12192000"/>
              <a:gd name="connsiteY4" fmla="*/ 0 h 5849815"/>
              <a:gd name="connsiteX0" fmla="*/ 0 w 12192000"/>
              <a:gd name="connsiteY0" fmla="*/ 0 h 6454114"/>
              <a:gd name="connsiteX1" fmla="*/ 12192000 w 12192000"/>
              <a:gd name="connsiteY1" fmla="*/ 0 h 6454114"/>
              <a:gd name="connsiteX2" fmla="*/ 12192000 w 12192000"/>
              <a:gd name="connsiteY2" fmla="*/ 5849815 h 6454114"/>
              <a:gd name="connsiteX3" fmla="*/ 0 w 12192000"/>
              <a:gd name="connsiteY3" fmla="*/ 6454114 h 6454114"/>
              <a:gd name="connsiteX4" fmla="*/ 0 w 12192000"/>
              <a:gd name="connsiteY4" fmla="*/ 0 h 6454114"/>
              <a:gd name="connsiteX0" fmla="*/ 0 w 12199951"/>
              <a:gd name="connsiteY0" fmla="*/ 0 h 6454114"/>
              <a:gd name="connsiteX1" fmla="*/ 12192000 w 12199951"/>
              <a:gd name="connsiteY1" fmla="*/ 0 h 6454114"/>
              <a:gd name="connsiteX2" fmla="*/ 12199951 w 12199951"/>
              <a:gd name="connsiteY2" fmla="*/ 4816146 h 6454114"/>
              <a:gd name="connsiteX3" fmla="*/ 0 w 12199951"/>
              <a:gd name="connsiteY3" fmla="*/ 6454114 h 6454114"/>
              <a:gd name="connsiteX4" fmla="*/ 0 w 12199951"/>
              <a:gd name="connsiteY4" fmla="*/ 0 h 6454114"/>
              <a:gd name="connsiteX0" fmla="*/ 0 w 12192764"/>
              <a:gd name="connsiteY0" fmla="*/ 0 h 6454114"/>
              <a:gd name="connsiteX1" fmla="*/ 12192000 w 12192764"/>
              <a:gd name="connsiteY1" fmla="*/ 0 h 6454114"/>
              <a:gd name="connsiteX2" fmla="*/ 12192000 w 12192764"/>
              <a:gd name="connsiteY2" fmla="*/ 5285273 h 6454114"/>
              <a:gd name="connsiteX3" fmla="*/ 0 w 12192764"/>
              <a:gd name="connsiteY3" fmla="*/ 6454114 h 6454114"/>
              <a:gd name="connsiteX4" fmla="*/ 0 w 12192764"/>
              <a:gd name="connsiteY4" fmla="*/ 0 h 6454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764" h="6454114">
                <a:moveTo>
                  <a:pt x="0" y="0"/>
                </a:moveTo>
                <a:lnTo>
                  <a:pt x="12192000" y="0"/>
                </a:lnTo>
                <a:cubicBezTo>
                  <a:pt x="12194650" y="1605382"/>
                  <a:pt x="12189350" y="3679891"/>
                  <a:pt x="12192000" y="5285273"/>
                </a:cubicBezTo>
                <a:lnTo>
                  <a:pt x="0" y="6454114"/>
                </a:lnTo>
                <a:lnTo>
                  <a:pt x="0" y="0"/>
                </a:lnTo>
                <a:close/>
              </a:path>
            </a:pathLst>
          </a:custGeom>
          <a:solidFill>
            <a:srgbClr val="E2E2E2"/>
          </a:solidFill>
        </p:spPr>
        <p:txBody>
          <a:bodyPr>
            <a:normAutofit/>
          </a:bodyPr>
          <a:lstStyle>
            <a:lvl1pPr marL="0" indent="0">
              <a:buNone/>
              <a:defRPr sz="1050" i="1">
                <a:solidFill>
                  <a:srgbClr val="818080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124035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ard (blauw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CF06BA0D-5744-40F2-BD06-CFB22A6E5E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4584" y="780299"/>
            <a:ext cx="10573247" cy="457200"/>
          </a:xfrm>
          <a:prstGeom prst="rect">
            <a:avLst/>
          </a:prstGeom>
        </p:spPr>
        <p:txBody>
          <a:bodyPr tIns="36000" bIns="36000" anchor="t">
            <a:noAutofit/>
          </a:bodyPr>
          <a:lstStyle>
            <a:lvl1pPr>
              <a:defRPr sz="3000" b="1" i="0"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l-NL" dirty="0"/>
              <a:t>Kop van onderwerp</a:t>
            </a:r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23CABEFD-44D4-4592-82C2-6F2671BA809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87514" y="1749287"/>
            <a:ext cx="10573246" cy="543287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2400" b="1" i="0" cap="none" baseline="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 dirty="0"/>
              <a:t>Titel van tussenkopje</a:t>
            </a:r>
          </a:p>
        </p:txBody>
      </p:sp>
      <p:sp>
        <p:nvSpPr>
          <p:cNvPr id="9" name="Tijdelijke aanduiding voor tekst 2">
            <a:extLst>
              <a:ext uri="{FF2B5EF4-FFF2-40B4-BE49-F238E27FC236}">
                <a16:creationId xmlns:a16="http://schemas.microsoft.com/office/drawing/2014/main" id="{184BAB4A-64DD-46F9-852F-D75CDD7D119C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884585" y="2504662"/>
            <a:ext cx="10573246" cy="26362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buClr>
                <a:schemeClr val="bg1"/>
              </a:buClr>
              <a:buSzPct val="125000"/>
              <a:buFont typeface="Arial" panose="020B0604020202020204" pitchFamily="34" charset="0"/>
              <a:buChar char="•"/>
              <a:defRPr sz="1900" baseline="0">
                <a:solidFill>
                  <a:schemeClr val="bg1"/>
                </a:solidFill>
              </a:defRPr>
            </a:lvl1pPr>
            <a:lvl2pPr marL="600075" indent="-257175">
              <a:buClr>
                <a:schemeClr val="bg1"/>
              </a:buClr>
              <a:buSzPct val="125000"/>
              <a:buFont typeface="Arial" panose="020B0604020202020204" pitchFamily="34" charset="0"/>
              <a:buChar char="•"/>
              <a:defRPr sz="1900" baseline="0">
                <a:solidFill>
                  <a:schemeClr val="bg1"/>
                </a:solidFill>
              </a:defRPr>
            </a:lvl2pPr>
            <a:lvl3pPr marL="942975" indent="-257175">
              <a:buClr>
                <a:schemeClr val="bg1"/>
              </a:buClr>
              <a:buSzPct val="125000"/>
              <a:buFont typeface="Arial" panose="020B0604020202020204" pitchFamily="34" charset="0"/>
              <a:buChar char="•"/>
              <a:defRPr sz="1900" baseline="0">
                <a:solidFill>
                  <a:schemeClr val="bg1"/>
                </a:solidFill>
              </a:defRPr>
            </a:lvl3pPr>
            <a:lvl4pPr marL="1243013" indent="-214313">
              <a:buClr>
                <a:schemeClr val="bg1"/>
              </a:buClr>
              <a:buSzPct val="125000"/>
              <a:buFont typeface="Arial" panose="020B0604020202020204" pitchFamily="34" charset="0"/>
              <a:buChar char="•"/>
              <a:defRPr sz="1900" baseline="0">
                <a:solidFill>
                  <a:schemeClr val="bg1"/>
                </a:solidFill>
              </a:defRPr>
            </a:lvl4pPr>
            <a:lvl5pPr marL="1585913" indent="-214313">
              <a:buClr>
                <a:schemeClr val="bg1"/>
              </a:buClr>
              <a:buSzPct val="125000"/>
              <a:buFont typeface="Arial" panose="020B0604020202020204" pitchFamily="34" charset="0"/>
              <a:buChar char="•"/>
              <a:defRPr sz="19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3536214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ard (wi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CF06BA0D-5744-40F2-BD06-CFB22A6E5E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4584" y="780299"/>
            <a:ext cx="10573247" cy="457200"/>
          </a:xfrm>
          <a:prstGeom prst="rect">
            <a:avLst/>
          </a:prstGeom>
        </p:spPr>
        <p:txBody>
          <a:bodyPr tIns="36000" bIns="36000" anchor="t">
            <a:noAutofit/>
          </a:bodyPr>
          <a:lstStyle>
            <a:lvl1pPr>
              <a:defRPr sz="3000" b="1" i="0" cap="none" baseline="0">
                <a:solidFill>
                  <a:srgbClr val="016298"/>
                </a:solidFill>
                <a:latin typeface="+mn-lt"/>
              </a:defRPr>
            </a:lvl1pPr>
          </a:lstStyle>
          <a:p>
            <a:r>
              <a:rPr lang="nl-NL" dirty="0"/>
              <a:t>Kop van onderwerp</a:t>
            </a:r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23CABEFD-44D4-4592-82C2-6F2671BA809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87514" y="1749287"/>
            <a:ext cx="10573246" cy="543287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2400" b="1" i="0" cap="none" baseline="0">
                <a:solidFill>
                  <a:srgbClr val="016298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 dirty="0"/>
              <a:t>Titel van tussenkopje</a:t>
            </a:r>
          </a:p>
        </p:txBody>
      </p:sp>
      <p:sp>
        <p:nvSpPr>
          <p:cNvPr id="9" name="Tijdelijke aanduiding voor tekst 2">
            <a:extLst>
              <a:ext uri="{FF2B5EF4-FFF2-40B4-BE49-F238E27FC236}">
                <a16:creationId xmlns:a16="http://schemas.microsoft.com/office/drawing/2014/main" id="{184BAB4A-64DD-46F9-852F-D75CDD7D119C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884585" y="2504662"/>
            <a:ext cx="10573246" cy="26362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buClr>
                <a:srgbClr val="00A4D4"/>
              </a:buClr>
              <a:buSzPct val="125000"/>
              <a:buFont typeface="Arial" panose="020B0604020202020204" pitchFamily="34" charset="0"/>
              <a:buChar char="•"/>
              <a:defRPr sz="1900" baseline="0">
                <a:solidFill>
                  <a:srgbClr val="016298"/>
                </a:solidFill>
              </a:defRPr>
            </a:lvl1pPr>
            <a:lvl2pPr marL="600075" indent="-257175">
              <a:buClr>
                <a:srgbClr val="00A4D4"/>
              </a:buClr>
              <a:buSzPct val="125000"/>
              <a:buFont typeface="Arial" panose="020B0604020202020204" pitchFamily="34" charset="0"/>
              <a:buChar char="•"/>
              <a:defRPr sz="1900" baseline="0">
                <a:solidFill>
                  <a:srgbClr val="016298"/>
                </a:solidFill>
              </a:defRPr>
            </a:lvl2pPr>
            <a:lvl3pPr marL="942975" indent="-257175">
              <a:buClr>
                <a:srgbClr val="00A4D4"/>
              </a:buClr>
              <a:buSzPct val="125000"/>
              <a:buFont typeface="Arial" panose="020B0604020202020204" pitchFamily="34" charset="0"/>
              <a:buChar char="•"/>
              <a:defRPr sz="1900" baseline="0">
                <a:solidFill>
                  <a:srgbClr val="016298"/>
                </a:solidFill>
              </a:defRPr>
            </a:lvl3pPr>
            <a:lvl4pPr marL="1243013" indent="-214313">
              <a:buClr>
                <a:srgbClr val="00A4D4"/>
              </a:buClr>
              <a:buSzPct val="125000"/>
              <a:buFont typeface="Arial" panose="020B0604020202020204" pitchFamily="34" charset="0"/>
              <a:buChar char="•"/>
              <a:defRPr sz="1900" baseline="0">
                <a:solidFill>
                  <a:srgbClr val="016298"/>
                </a:solidFill>
              </a:defRPr>
            </a:lvl4pPr>
            <a:lvl5pPr marL="1585913" indent="-214313">
              <a:buClr>
                <a:srgbClr val="00A4D4"/>
              </a:buClr>
              <a:buSzPct val="125000"/>
              <a:buFont typeface="Arial" panose="020B0604020202020204" pitchFamily="34" charset="0"/>
              <a:buChar char="•"/>
              <a:defRPr sz="1900" baseline="0">
                <a:solidFill>
                  <a:srgbClr val="016298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35444830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puls tekstdia 3">
    <p:bg>
      <p:bgPr>
        <a:solidFill>
          <a:srgbClr val="242B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1F958913-D3AE-C2B1-2C99-CF10B804A09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el 2">
            <a:extLst>
              <a:ext uri="{FF2B5EF4-FFF2-40B4-BE49-F238E27FC236}">
                <a16:creationId xmlns:a16="http://schemas.microsoft.com/office/drawing/2014/main" id="{21D02DFD-6161-C014-5F8E-2C66D4EE5F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8275" y="1122363"/>
            <a:ext cx="5657725" cy="2387600"/>
          </a:xfrm>
        </p:spPr>
        <p:txBody>
          <a:bodyPr/>
          <a:lstStyle/>
          <a:p>
            <a:pPr algn="l"/>
            <a:endParaRPr lang="nl-NL"/>
          </a:p>
        </p:txBody>
      </p:sp>
      <p:sp>
        <p:nvSpPr>
          <p:cNvPr id="10" name="Ondertitel 3">
            <a:extLst>
              <a:ext uri="{FF2B5EF4-FFF2-40B4-BE49-F238E27FC236}">
                <a16:creationId xmlns:a16="http://schemas.microsoft.com/office/drawing/2014/main" id="{61AD711E-F4EB-01DD-5B0C-5C8E05869B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8275" y="3602037"/>
            <a:ext cx="5657725" cy="16557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algn="l"/>
            <a:endParaRPr lang="nl-NL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152D2C49-CCAC-B6D2-9875-5BAFD0027D8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10359" y="313573"/>
            <a:ext cx="1618084" cy="521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1386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4F80CC-90FB-4F35-84F5-3DC734B5A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956D92E-82CB-405B-9007-A4B10B5B09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2287EED-AE6C-4831-8B6B-2E0A32FD2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734D4-6354-4A64-A37B-6F57B6C7E305}" type="datetimeFigureOut">
              <a:rPr lang="nl-NL" smtClean="0"/>
              <a:t>21-2-2025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0AA9EFA-52E4-49CB-97AA-EA2315EC1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FE49A51-658A-4816-AB4F-9DEB14B1F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15459-DB21-4421-9F57-8FE659E9CE0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7089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24753A-929F-40FB-990B-5D160CCC7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EB13CD9-ED19-4F08-ABC2-0F73197354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713B1A0-291B-4B05-9060-175ECEE90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734D4-6354-4A64-A37B-6F57B6C7E305}" type="datetimeFigureOut">
              <a:rPr lang="nl-NL" smtClean="0"/>
              <a:t>21-2-2025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FE1AFB0-39BA-4208-9D5C-52CD130EB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E4CD52B-C269-4908-86EA-99AF57EB1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15459-DB21-4421-9F57-8FE659E9CE0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7364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2E37F0-888B-43D2-822F-006CAE558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4047267-4513-4C3C-B34C-A93F9317F6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4810A97-4ECE-4B78-955C-08F4112330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E68F3C9-C5E1-4393-8EE4-E115AD4A2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734D4-6354-4A64-A37B-6F57B6C7E305}" type="datetimeFigureOut">
              <a:rPr lang="nl-NL" smtClean="0"/>
              <a:t>21-2-2025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50BBC93-8383-40A2-96A4-EC0BE5B69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3662CCF-C92A-41ED-9C74-0BB262AA9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15459-DB21-4421-9F57-8FE659E9CE0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6331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C926D0-0C3B-4FF6-B304-41E56C71C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D5F322F-FDC0-458A-97E2-D512DF8DA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6266456-FDB8-42CA-BF6D-5125AAC3E8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34278ABA-FD20-40E5-BF3A-28C079C153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58EF51C4-3979-4D46-BD7B-8F67EEE298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2DC93068-9638-41F1-9DD0-9E0193CEA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734D4-6354-4A64-A37B-6F57B6C7E305}" type="datetimeFigureOut">
              <a:rPr lang="nl-NL" smtClean="0"/>
              <a:t>21-2-2025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C65B82E8-9845-4E11-8A67-84623D100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F0827BC5-565A-4271-A049-8B61DDFF7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15459-DB21-4421-9F57-8FE659E9CE0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0927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FC0DE8-25F6-443B-BB0A-96D771CDE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9FC1C30-0FCC-4661-BF53-38B574BB3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734D4-6354-4A64-A37B-6F57B6C7E305}" type="datetimeFigureOut">
              <a:rPr lang="nl-NL" smtClean="0"/>
              <a:t>21-2-2025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32C04EA-116D-41A2-BE5E-0A4EA5C0B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A9787A4-7795-49E1-A849-8BFD6266B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15459-DB21-4421-9F57-8FE659E9CE0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5278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AF32EF33-24FE-4BB8-BE17-A85CEE7BF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734D4-6354-4A64-A37B-6F57B6C7E305}" type="datetimeFigureOut">
              <a:rPr lang="nl-NL" smtClean="0"/>
              <a:t>21-2-2025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F51F395A-92B5-4130-B83A-E7E9754B0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57E7466-DF77-499E-A6B3-745706EE8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15459-DB21-4421-9F57-8FE659E9CE0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469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AC3144-7937-4142-8EEA-55045BC2F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51E67CE-BCC4-4732-BCE2-6C4C2F6B65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C402B09-80AF-479E-BE38-F85B2E8648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5F81747-1729-4FDE-8566-521D25753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734D4-6354-4A64-A37B-6F57B6C7E305}" type="datetimeFigureOut">
              <a:rPr lang="nl-NL" smtClean="0"/>
              <a:t>21-2-2025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486AFF1-D609-4F7E-A1EE-E21A58453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9E53F34-E0A2-4EFC-883C-EE628D4FC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15459-DB21-4421-9F57-8FE659E9CE0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0577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AEB846-C1A6-4F06-8C41-C1BEE7D87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24E5AE18-8AA0-4155-8B25-76997BE13B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E8E3906-2EBE-461A-95BA-2EBAB53504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6F4D021-8052-4A6A-B219-EF309439D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734D4-6354-4A64-A37B-6F57B6C7E305}" type="datetimeFigureOut">
              <a:rPr lang="nl-NL" smtClean="0"/>
              <a:t>21-2-2025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0F5D22F-D4DA-4D84-8AAC-36F842614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08E184C-7188-4A26-8FF3-81B6B3F31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15459-DB21-4421-9F57-8FE659E9CE0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5279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1AB02A9-FD6B-46D0-89FA-77388C4EF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1B6B1D4-E5C6-4B0E-931B-36CC447F93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A7EFE61-4DD9-4F93-BCB2-0CF4B2C88A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F734D4-6354-4A64-A37B-6F57B6C7E305}" type="datetimeFigureOut">
              <a:rPr lang="nl-NL" smtClean="0"/>
              <a:t>21-2-2025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74B7FF2-DB7A-4674-8730-C9ABAC981B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EB457EA-D84C-41BB-A5C9-D0BE91E424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15459-DB21-4421-9F57-8FE659E9CE0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5859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8" r:id="rId13"/>
    <p:sldLayoutId id="2147483689" r:id="rId14"/>
    <p:sldLayoutId id="2147483690" r:id="rId15"/>
    <p:sldLayoutId id="2147483691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606C92D0-A3A9-485C-989A-4B814E4CC5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8842" y="5795619"/>
            <a:ext cx="2635851" cy="870148"/>
          </a:xfrm>
          <a:prstGeom prst="rect">
            <a:avLst/>
          </a:prstGeom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61044441-70D1-4FD3-AC40-C26A8D2D06A5}"/>
              </a:ext>
            </a:extLst>
          </p:cNvPr>
          <p:cNvSpPr txBox="1">
            <a:spLocks/>
          </p:cNvSpPr>
          <p:nvPr/>
        </p:nvSpPr>
        <p:spPr>
          <a:xfrm>
            <a:off x="1447575" y="5718140"/>
            <a:ext cx="7291072" cy="100232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000" dirty="0">
                <a:latin typeface="+mn-lt"/>
                <a:cs typeface="Arial" panose="020B0604020202020204" pitchFamily="34" charset="0"/>
              </a:rPr>
              <a:t>Titel van document </a:t>
            </a:r>
          </a:p>
          <a:p>
            <a:r>
              <a:rPr lang="nl-NL" sz="3000" dirty="0">
                <a:latin typeface="+mn-lt"/>
                <a:cs typeface="Arial" panose="020B0604020202020204" pitchFamily="34" charset="0"/>
              </a:rPr>
              <a:t>Datum 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13213A98-CC27-4272-9965-297B862509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764" cy="5718140"/>
          </a:xfrm>
        </p:spPr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A72E7BA-DBCF-4C76-93E9-D5CAAF6906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847347"/>
            <a:ext cx="12348594" cy="870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72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1879C0-A686-E3B8-7B76-C209914197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1E5BB8-FAED-12DF-4AAA-8F237378D0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2150" y="-257717"/>
            <a:ext cx="8437421" cy="2387600"/>
          </a:xfrm>
        </p:spPr>
        <p:txBody>
          <a:bodyPr>
            <a:normAutofit/>
          </a:bodyPr>
          <a:lstStyle/>
          <a:p>
            <a:r>
              <a:rPr lang="nl-NL">
                <a:latin typeface="Barlow ExtraBold" panose="00000900000000000000" pitchFamily="2" charset="0"/>
              </a:rPr>
              <a:t>Rol Impuls?</a:t>
            </a:r>
          </a:p>
        </p:txBody>
      </p:sp>
      <p:pic>
        <p:nvPicPr>
          <p:cNvPr id="3" name="Afbeelding 2" descr="Afbeelding met tekst, spiegel&#10;&#10;Automatisch gegenereerde beschrijving">
            <a:extLst>
              <a:ext uri="{FF2B5EF4-FFF2-40B4-BE49-F238E27FC236}">
                <a16:creationId xmlns:a16="http://schemas.microsoft.com/office/drawing/2014/main" id="{AB2C307A-2D2E-AFEB-3AF5-64C2F36EAF9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59494" y="2531479"/>
            <a:ext cx="4999033" cy="4846220"/>
          </a:xfrm>
          <a:prstGeom prst="rect">
            <a:avLst/>
          </a:prstGeom>
        </p:spPr>
      </p:pic>
      <p:sp>
        <p:nvSpPr>
          <p:cNvPr id="6" name="Ondertitel 7">
            <a:extLst>
              <a:ext uri="{FF2B5EF4-FFF2-40B4-BE49-F238E27FC236}">
                <a16:creationId xmlns:a16="http://schemas.microsoft.com/office/drawing/2014/main" id="{923E4A83-FF69-84B2-4802-E6F1BC8014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7500" y="1915825"/>
            <a:ext cx="8243907" cy="3537671"/>
          </a:xfrm>
        </p:spPr>
        <p:txBody>
          <a:bodyPr>
            <a:noAutofit/>
          </a:bodyPr>
          <a:lstStyle/>
          <a:p>
            <a:pPr marL="457189" indent="-457189">
              <a:buFont typeface="Arial" panose="020B0604020202020204" pitchFamily="34" charset="0"/>
              <a:buChar char="•"/>
            </a:pPr>
            <a:r>
              <a:rPr lang="nl-NL" sz="2400">
                <a:solidFill>
                  <a:schemeClr val="bg1"/>
                </a:solidFill>
              </a:rPr>
              <a:t>Analyse opgesteld aan de slag met plan van aanpak, inclusief een uitvoeringsagenda voor de komende jaren 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nl-NL" sz="2400">
                <a:solidFill>
                  <a:schemeClr val="bg1"/>
                </a:solidFill>
              </a:rPr>
              <a:t>Gebruik makend van de onderzoeksresultaten en input sector 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nl-NL" sz="2400">
                <a:solidFill>
                  <a:schemeClr val="bg1"/>
                </a:solidFill>
              </a:rPr>
              <a:t>Diverse activiteiten om ondernemers te stimuleren; </a:t>
            </a:r>
          </a:p>
          <a:p>
            <a:pPr marL="1142971" lvl="1" indent="-457189"/>
            <a:r>
              <a:rPr lang="nl-NL" sz="2000">
                <a:solidFill>
                  <a:schemeClr val="bg1"/>
                </a:solidFill>
              </a:rPr>
              <a:t>Kennissessies </a:t>
            </a:r>
          </a:p>
          <a:p>
            <a:pPr marL="1142971" lvl="1" indent="-457189"/>
            <a:r>
              <a:rPr lang="nl-NL" sz="2000">
                <a:solidFill>
                  <a:schemeClr val="bg1"/>
                </a:solidFill>
              </a:rPr>
              <a:t>Inspiratietours</a:t>
            </a:r>
          </a:p>
          <a:p>
            <a:pPr marL="1142971" lvl="1" indent="-457189"/>
            <a:r>
              <a:rPr lang="nl-NL" sz="2000">
                <a:solidFill>
                  <a:schemeClr val="bg1"/>
                </a:solidFill>
              </a:rPr>
              <a:t>Adviestrajecten </a:t>
            </a:r>
          </a:p>
          <a:p>
            <a:pPr marL="1142971" lvl="1" indent="-457189"/>
            <a:r>
              <a:rPr lang="nl-NL" sz="2000">
                <a:solidFill>
                  <a:schemeClr val="bg1"/>
                </a:solidFill>
              </a:rPr>
              <a:t>En wat nog meer? </a:t>
            </a:r>
          </a:p>
          <a:p>
            <a:pPr lvl="1" indent="0">
              <a:buNone/>
            </a:pPr>
            <a:endParaRPr lang="nl-NL" sz="2000" b="1">
              <a:solidFill>
                <a:schemeClr val="bg1"/>
              </a:solidFill>
            </a:endParaRPr>
          </a:p>
          <a:p>
            <a:pPr lvl="1" indent="0">
              <a:buNone/>
            </a:pPr>
            <a:r>
              <a:rPr lang="nl-NL" b="1">
                <a:solidFill>
                  <a:schemeClr val="bg1"/>
                </a:solidFill>
              </a:rPr>
              <a:t>Hoe werken we aan een klimaatbestendige vrijetijdssector in 2050?</a:t>
            </a:r>
          </a:p>
          <a:p>
            <a:pPr marL="1142971" lvl="1" indent="-457189"/>
            <a:endParaRPr lang="nl-NL" sz="2000">
              <a:solidFill>
                <a:schemeClr val="bg1"/>
              </a:solidFill>
            </a:endParaRPr>
          </a:p>
          <a:p>
            <a:pPr marL="1142971" lvl="1" indent="-457189"/>
            <a:endParaRPr lang="nl-NL" sz="2000">
              <a:solidFill>
                <a:schemeClr val="bg1"/>
              </a:solidFill>
            </a:endParaRPr>
          </a:p>
          <a:p>
            <a:pPr marL="1142971" lvl="1" indent="-457189"/>
            <a:endParaRPr lang="nl-NL" sz="2000">
              <a:solidFill>
                <a:schemeClr val="bg1"/>
              </a:solidFill>
            </a:endParaRPr>
          </a:p>
          <a:p>
            <a:pPr marL="457189" indent="-457189">
              <a:buFont typeface="Arial" panose="020B0604020202020204" pitchFamily="34" charset="0"/>
              <a:buChar char="•"/>
            </a:pPr>
            <a:endParaRPr lang="nl-NL" sz="2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0098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>
            <a:extLst>
              <a:ext uri="{FF2B5EF4-FFF2-40B4-BE49-F238E27FC236}">
                <a16:creationId xmlns:a16="http://schemas.microsoft.com/office/drawing/2014/main" id="{5486AFD6-8752-43E1-9097-CC4707C6B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584" y="527538"/>
            <a:ext cx="10573247" cy="709961"/>
          </a:xfrm>
        </p:spPr>
        <p:txBody>
          <a:bodyPr/>
          <a:lstStyle/>
          <a:p>
            <a:r>
              <a:rPr lang="nl-NL" dirty="0"/>
              <a:t>Hoe komen we gezamenlijk tot een klimaatbestendige vrijetijdssector in 2050?</a:t>
            </a:r>
          </a:p>
        </p:txBody>
      </p:sp>
      <p:sp>
        <p:nvSpPr>
          <p:cNvPr id="14" name="Tijdelijke aanduiding voor tekst 13">
            <a:extLst>
              <a:ext uri="{FF2B5EF4-FFF2-40B4-BE49-F238E27FC236}">
                <a16:creationId xmlns:a16="http://schemas.microsoft.com/office/drawing/2014/main" id="{FE155A46-F916-47C9-8C23-8675BA2BA1F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nl-NL" sz="1900" dirty="0"/>
              <a:t>Doel: </a:t>
            </a:r>
            <a:r>
              <a:rPr lang="nl-NL" sz="1900" b="0" dirty="0"/>
              <a:t>Samen bepalen welke concrete stappen nodig zijn om in 2050 een klimaatbestendige vrijetijdssector te realiseren.</a:t>
            </a:r>
          </a:p>
        </p:txBody>
      </p:sp>
      <p:sp>
        <p:nvSpPr>
          <p:cNvPr id="15" name="Tijdelijke aanduiding voor inhoud 14">
            <a:extLst>
              <a:ext uri="{FF2B5EF4-FFF2-40B4-BE49-F238E27FC236}">
                <a16:creationId xmlns:a16="http://schemas.microsoft.com/office/drawing/2014/main" id="{5FCB9A5C-7720-4025-895F-9F9077EA501A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884585" y="2504661"/>
            <a:ext cx="10573246" cy="29641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/>
              <a:t>Groepsopdracht:</a:t>
            </a:r>
            <a:endParaRPr lang="nl-NL" dirty="0"/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Bedenk waar de vrijetijdssector in 2050 moet staan qua klimaatbestendigheid.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Werk terug: wat moet er in 2040, 2030 en 2025 (nu) gebeuren om dat toekomstbeeld te bereiken?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Maak een tijdlijn met concrete acties.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Presenteer deze tijdlijn.</a:t>
            </a:r>
          </a:p>
          <a:p>
            <a:endParaRPr lang="nl-NL" dirty="0">
              <a:latin typeface="Tw Cen MT" panose="020B0602020104020603" pitchFamily="34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B8D5D0D-E5D2-4DB8-B0DB-A512A262F1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9989" y="5814473"/>
            <a:ext cx="2635851" cy="870148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43C1D18F-644C-419B-BB83-D7151ECB3F9E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607" y="5814582"/>
            <a:ext cx="2628901" cy="870148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3D838970-4293-4946-951A-8539A4786E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839" y="5811627"/>
            <a:ext cx="2635851" cy="845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1098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0F90A708-38E4-4545-BBBE-5672482AA4BD}"/>
              </a:ext>
            </a:extLst>
          </p:cNvPr>
          <p:cNvSpPr/>
          <p:nvPr/>
        </p:nvSpPr>
        <p:spPr>
          <a:xfrm>
            <a:off x="678730" y="707010"/>
            <a:ext cx="245097" cy="12443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34E916C-887B-4F3F-AF0E-F3D837F185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360" y="1501909"/>
            <a:ext cx="5837539" cy="1927091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7406BACF-45F9-4F3B-AACA-561284D60C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649" y="3429000"/>
            <a:ext cx="4864701" cy="15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964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>
            <a:extLst>
              <a:ext uri="{FF2B5EF4-FFF2-40B4-BE49-F238E27FC236}">
                <a16:creationId xmlns:a16="http://schemas.microsoft.com/office/drawing/2014/main" id="{2053E1DD-4E35-40AC-9FBD-B325BFB23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Het onderzoek</a:t>
            </a:r>
          </a:p>
        </p:txBody>
      </p:sp>
      <p:sp>
        <p:nvSpPr>
          <p:cNvPr id="12" name="Tijdelijke aanduiding voor inhoud 11">
            <a:extLst>
              <a:ext uri="{FF2B5EF4-FFF2-40B4-BE49-F238E27FC236}">
                <a16:creationId xmlns:a16="http://schemas.microsoft.com/office/drawing/2014/main" id="{446A04D7-60C1-48BE-B7DC-A531758CD2D1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884585" y="1787562"/>
            <a:ext cx="10573246" cy="3474001"/>
          </a:xfrm>
        </p:spPr>
        <p:txBody>
          <a:bodyPr/>
          <a:lstStyle/>
          <a:p>
            <a:r>
              <a:rPr lang="nl-NL" dirty="0"/>
              <a:t>Hoe klimaatbestendig is de Zeeuwse vrijetijdssector </a:t>
            </a:r>
            <a:r>
              <a:rPr lang="nl-NL" b="1" dirty="0"/>
              <a:t>op dit moment</a:t>
            </a:r>
            <a:r>
              <a:rPr lang="nl-NL" dirty="0"/>
              <a:t>? </a:t>
            </a:r>
          </a:p>
          <a:p>
            <a:r>
              <a:rPr lang="nl-NL" dirty="0"/>
              <a:t>Ondernemers zowel </a:t>
            </a:r>
            <a:r>
              <a:rPr lang="nl-NL" b="1" dirty="0"/>
              <a:t>online als offline </a:t>
            </a:r>
            <a:r>
              <a:rPr lang="nl-NL" dirty="0"/>
              <a:t>geprobeerd te benaderen</a:t>
            </a:r>
          </a:p>
          <a:p>
            <a:pPr lvl="1"/>
            <a:r>
              <a:rPr lang="nl-NL" sz="1600" i="1" dirty="0"/>
              <a:t>Vanaf 14 mei tot en met 31 juni</a:t>
            </a:r>
          </a:p>
          <a:p>
            <a:r>
              <a:rPr lang="nl-NL" b="1" dirty="0"/>
              <a:t>374 respondenten </a:t>
            </a:r>
            <a:r>
              <a:rPr lang="nl-NL" dirty="0"/>
              <a:t>verzameld, 10% van de sector</a:t>
            </a:r>
          </a:p>
          <a:p>
            <a:r>
              <a:rPr lang="nl-NL" b="1" dirty="0"/>
              <a:t>17 maatregelen </a:t>
            </a:r>
            <a:r>
              <a:rPr lang="nl-NL" dirty="0"/>
              <a:t>uitgevraagd, waarvan </a:t>
            </a:r>
            <a:r>
              <a:rPr lang="nl-NL" b="1" dirty="0"/>
              <a:t>7 adaptief en 10 mitigerend</a:t>
            </a:r>
          </a:p>
          <a:p>
            <a:pPr lvl="1"/>
            <a:r>
              <a:rPr lang="nl-NL" sz="1600" b="1" i="1" dirty="0"/>
              <a:t>Klimaatadaptatie </a:t>
            </a:r>
            <a:r>
              <a:rPr lang="nl-NL" sz="1600" i="1" dirty="0"/>
              <a:t>betekent het </a:t>
            </a:r>
            <a:r>
              <a:rPr lang="nl-NL" sz="1600" b="1" i="1" dirty="0"/>
              <a:t>aanpassen aan </a:t>
            </a:r>
            <a:r>
              <a:rPr lang="nl-NL" sz="1600" i="1" dirty="0"/>
              <a:t>de gevolgen van veranderingen in het klimaat, zoals het voorbereiden op extreme weersomstandigheden</a:t>
            </a:r>
          </a:p>
          <a:p>
            <a:pPr lvl="1"/>
            <a:r>
              <a:rPr lang="nl-NL" sz="1600" b="1" i="1" dirty="0"/>
              <a:t>Klimaatmitigatie </a:t>
            </a:r>
            <a:r>
              <a:rPr lang="nl-NL" sz="1600" i="1" dirty="0"/>
              <a:t>betekent </a:t>
            </a:r>
            <a:r>
              <a:rPr lang="nl-NL" sz="1600" b="1" i="1" dirty="0"/>
              <a:t>het verminderen of voorkomen van </a:t>
            </a:r>
            <a:r>
              <a:rPr lang="nl-NL" sz="1600" i="1" dirty="0"/>
              <a:t>de gevolgen van klimaatverandering, door groene initiatieven en duurzame bedrijfsvoering</a:t>
            </a:r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598343D-8819-4E09-AD52-56C61CE96D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9989" y="5814473"/>
            <a:ext cx="2635851" cy="870148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B3642896-0CB6-4B65-B103-05495E8E21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839" y="5811627"/>
            <a:ext cx="2635851" cy="845496"/>
          </a:xfrm>
          <a:prstGeom prst="rect">
            <a:avLst/>
          </a:prstGeom>
        </p:spPr>
      </p:pic>
      <p:sp>
        <p:nvSpPr>
          <p:cNvPr id="4" name="Ovaal 3">
            <a:extLst>
              <a:ext uri="{FF2B5EF4-FFF2-40B4-BE49-F238E27FC236}">
                <a16:creationId xmlns:a16="http://schemas.microsoft.com/office/drawing/2014/main" id="{C5C3C608-2B9F-42ED-BD89-6E14F7B8FF78}"/>
              </a:ext>
            </a:extLst>
          </p:cNvPr>
          <p:cNvSpPr/>
          <p:nvPr/>
        </p:nvSpPr>
        <p:spPr>
          <a:xfrm>
            <a:off x="9277168" y="-1036397"/>
            <a:ext cx="4060493" cy="3633391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1319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58653991-073F-4E33-90BE-5E26B252A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9707" y="839500"/>
            <a:ext cx="4578366" cy="1002322"/>
          </a:xfrm>
        </p:spPr>
        <p:txBody>
          <a:bodyPr/>
          <a:lstStyle/>
          <a:p>
            <a:r>
              <a:rPr lang="nl-NL" dirty="0">
                <a:cs typeface="Arial" panose="020B0604020202020204" pitchFamily="34" charset="0"/>
              </a:rPr>
              <a:t>Adaptieve maatregelen</a:t>
            </a:r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DF24891E-BDB2-46DC-9EEE-3E3434C7AA96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nl-NL" dirty="0"/>
              <a:t>Welke adaptieve maatregelen zijn er door de respondenten toegepast?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BF5707D6-126A-46C4-B742-3F88A3E2FC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66" y="1404016"/>
            <a:ext cx="6519341" cy="3643622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B89D2800-3AB4-485D-92C3-AB0057B88A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839" y="5811627"/>
            <a:ext cx="2635851" cy="845496"/>
          </a:xfrm>
          <a:prstGeom prst="rect">
            <a:avLst/>
          </a:prstGeom>
        </p:spPr>
      </p:pic>
      <p:pic>
        <p:nvPicPr>
          <p:cNvPr id="8" name="Afbeelding 5">
            <a:extLst>
              <a:ext uri="{FF2B5EF4-FFF2-40B4-BE49-F238E27FC236}">
                <a16:creationId xmlns:a16="http://schemas.microsoft.com/office/drawing/2014/main" id="{B55DB3CB-E932-480B-B4A1-5D440BFB493D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607" y="5814582"/>
            <a:ext cx="2628901" cy="870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128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58653991-073F-4E33-90BE-5E26B252A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9707" y="839500"/>
            <a:ext cx="4578366" cy="1002322"/>
          </a:xfrm>
        </p:spPr>
        <p:txBody>
          <a:bodyPr/>
          <a:lstStyle/>
          <a:p>
            <a:r>
              <a:rPr lang="nl-NL" dirty="0">
                <a:cs typeface="Arial" panose="020B0604020202020204" pitchFamily="34" charset="0"/>
              </a:rPr>
              <a:t>Mitigerende maatregelen</a:t>
            </a:r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DF24891E-BDB2-46DC-9EEE-3E3434C7AA96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nl-NL" dirty="0"/>
              <a:t>Welke mitigerende maatregelen zijn er al toegepast door de respondenten?</a:t>
            </a:r>
          </a:p>
          <a:p>
            <a:r>
              <a:rPr lang="nl-NL" dirty="0" err="1"/>
              <a:t>Geldbesparende</a:t>
            </a:r>
            <a:r>
              <a:rPr lang="nl-NL" dirty="0"/>
              <a:t> en laagdrempelige maatregelen eerst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166CCD9-5CAE-4E72-BA0A-9E42243031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541" y="587893"/>
            <a:ext cx="6447708" cy="5267785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72E0ED0F-EB29-4A6F-AE2B-D93D303F64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839" y="5811627"/>
            <a:ext cx="2635851" cy="845496"/>
          </a:xfrm>
          <a:prstGeom prst="rect">
            <a:avLst/>
          </a:prstGeom>
        </p:spPr>
      </p:pic>
      <p:pic>
        <p:nvPicPr>
          <p:cNvPr id="8" name="Afbeelding 5">
            <a:extLst>
              <a:ext uri="{FF2B5EF4-FFF2-40B4-BE49-F238E27FC236}">
                <a16:creationId xmlns:a16="http://schemas.microsoft.com/office/drawing/2014/main" id="{123A48E7-15B8-4090-903F-6FE5BC34E230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607" y="5814582"/>
            <a:ext cx="2628901" cy="870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163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990248C8-3BBE-4356-AC11-6DCC00BCE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9707" y="868075"/>
            <a:ext cx="4578366" cy="1002322"/>
          </a:xfrm>
        </p:spPr>
        <p:txBody>
          <a:bodyPr/>
          <a:lstStyle/>
          <a:p>
            <a:r>
              <a:rPr lang="en-GB" dirty="0" err="1"/>
              <a:t>Succesfactoren</a:t>
            </a:r>
            <a:endParaRPr lang="en-GB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5D9098F-1ECB-4820-81CC-35FBC82D0AD0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en-GB" dirty="0" err="1"/>
              <a:t>Welke</a:t>
            </a:r>
            <a:r>
              <a:rPr lang="en-GB" dirty="0"/>
              <a:t> </a:t>
            </a:r>
            <a:r>
              <a:rPr lang="en-GB" dirty="0" err="1"/>
              <a:t>succesfactoren</a:t>
            </a:r>
            <a:r>
              <a:rPr lang="en-GB" dirty="0"/>
              <a:t> </a:t>
            </a:r>
            <a:r>
              <a:rPr lang="en-GB" dirty="0" err="1"/>
              <a:t>heeft</a:t>
            </a:r>
            <a:r>
              <a:rPr lang="en-GB" dirty="0"/>
              <a:t> u </a:t>
            </a:r>
            <a:r>
              <a:rPr lang="en-GB" dirty="0" err="1"/>
              <a:t>ervaren</a:t>
            </a:r>
            <a:r>
              <a:rPr lang="en-GB" dirty="0"/>
              <a:t> </a:t>
            </a:r>
            <a:r>
              <a:rPr lang="en-GB" dirty="0" err="1"/>
              <a:t>tijdens</a:t>
            </a:r>
            <a:r>
              <a:rPr lang="en-GB" dirty="0"/>
              <a:t> het </a:t>
            </a:r>
            <a:r>
              <a:rPr lang="en-GB" dirty="0" err="1"/>
              <a:t>toepassen</a:t>
            </a:r>
            <a:r>
              <a:rPr lang="en-GB" dirty="0"/>
              <a:t> van </a:t>
            </a:r>
            <a:r>
              <a:rPr lang="en-GB" dirty="0" err="1"/>
              <a:t>deze</a:t>
            </a:r>
            <a:r>
              <a:rPr lang="en-GB" dirty="0"/>
              <a:t> </a:t>
            </a:r>
            <a:r>
              <a:rPr lang="en-GB" dirty="0" err="1"/>
              <a:t>maatregelen</a:t>
            </a:r>
            <a:r>
              <a:rPr lang="en-GB" dirty="0"/>
              <a:t>?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BB87B5F-74FE-477F-9E3B-3276C42BAC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10" y="604443"/>
            <a:ext cx="6125430" cy="5649113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D634B680-650B-4FAE-983B-EBDE312FB1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839" y="5811627"/>
            <a:ext cx="2635851" cy="845496"/>
          </a:xfrm>
          <a:prstGeom prst="rect">
            <a:avLst/>
          </a:prstGeom>
        </p:spPr>
      </p:pic>
      <p:pic>
        <p:nvPicPr>
          <p:cNvPr id="9" name="Afbeelding 5">
            <a:extLst>
              <a:ext uri="{FF2B5EF4-FFF2-40B4-BE49-F238E27FC236}">
                <a16:creationId xmlns:a16="http://schemas.microsoft.com/office/drawing/2014/main" id="{7D3BEFA9-E7F2-49D2-AD68-A26BF96893D9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607" y="5814582"/>
            <a:ext cx="2628901" cy="870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327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B0C14A14-248F-499B-AD4F-66536E45E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Uitdagingen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/of </a:t>
            </a:r>
            <a:r>
              <a:rPr lang="en-GB" dirty="0" err="1"/>
              <a:t>problemen</a:t>
            </a:r>
            <a:endParaRPr lang="en-GB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86A63C4-8805-456D-BC56-C81DE4B52DD9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en-GB" dirty="0" err="1"/>
              <a:t>Welke</a:t>
            </a:r>
            <a:r>
              <a:rPr lang="en-GB" dirty="0"/>
              <a:t> </a:t>
            </a:r>
            <a:r>
              <a:rPr lang="en-GB" dirty="0" err="1"/>
              <a:t>uitdagingen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/of </a:t>
            </a:r>
            <a:r>
              <a:rPr lang="en-GB" dirty="0" err="1"/>
              <a:t>problemen</a:t>
            </a:r>
            <a:r>
              <a:rPr lang="en-GB" dirty="0"/>
              <a:t> </a:t>
            </a:r>
            <a:r>
              <a:rPr lang="en-GB" dirty="0" err="1"/>
              <a:t>heeft</a:t>
            </a:r>
            <a:r>
              <a:rPr lang="en-GB" dirty="0"/>
              <a:t> u </a:t>
            </a:r>
            <a:r>
              <a:rPr lang="en-GB" dirty="0" err="1"/>
              <a:t>ervaren</a:t>
            </a:r>
            <a:r>
              <a:rPr lang="en-GB" dirty="0"/>
              <a:t> </a:t>
            </a:r>
            <a:r>
              <a:rPr lang="en-GB" dirty="0" err="1"/>
              <a:t>tijdens</a:t>
            </a:r>
            <a:r>
              <a:rPr lang="en-GB" dirty="0"/>
              <a:t> het </a:t>
            </a:r>
            <a:r>
              <a:rPr lang="en-GB" dirty="0" err="1"/>
              <a:t>implementeren</a:t>
            </a:r>
            <a:r>
              <a:rPr lang="en-GB" dirty="0"/>
              <a:t> van </a:t>
            </a:r>
            <a:r>
              <a:rPr lang="en-GB" dirty="0" err="1"/>
              <a:t>deze</a:t>
            </a:r>
            <a:r>
              <a:rPr lang="en-GB" dirty="0"/>
              <a:t> </a:t>
            </a:r>
            <a:r>
              <a:rPr lang="en-GB" dirty="0" err="1"/>
              <a:t>maatregelen</a:t>
            </a:r>
            <a:r>
              <a:rPr lang="en-GB" dirty="0"/>
              <a:t>?</a:t>
            </a:r>
          </a:p>
          <a:p>
            <a:r>
              <a:rPr lang="en-GB" dirty="0"/>
              <a:t>Budget </a:t>
            </a:r>
            <a:r>
              <a:rPr lang="en-GB" dirty="0" err="1"/>
              <a:t>zowel</a:t>
            </a:r>
            <a:r>
              <a:rPr lang="en-GB" dirty="0"/>
              <a:t> het </a:t>
            </a:r>
            <a:r>
              <a:rPr lang="en-GB" dirty="0" err="1"/>
              <a:t>vaakst</a:t>
            </a:r>
            <a:r>
              <a:rPr lang="en-GB" dirty="0"/>
              <a:t> </a:t>
            </a:r>
            <a:r>
              <a:rPr lang="en-GB" dirty="0" err="1"/>
              <a:t>een</a:t>
            </a:r>
            <a:r>
              <a:rPr lang="en-GB" dirty="0"/>
              <a:t> success </a:t>
            </a:r>
            <a:r>
              <a:rPr lang="en-GB" dirty="0" err="1"/>
              <a:t>als</a:t>
            </a:r>
            <a:r>
              <a:rPr lang="en-GB" dirty="0"/>
              <a:t> </a:t>
            </a:r>
            <a:r>
              <a:rPr lang="en-GB" dirty="0" err="1"/>
              <a:t>uitdaging</a:t>
            </a:r>
            <a:r>
              <a:rPr lang="en-GB" dirty="0"/>
              <a:t>/</a:t>
            </a:r>
            <a:r>
              <a:rPr lang="en-GB" dirty="0" err="1"/>
              <a:t>probleem</a:t>
            </a:r>
            <a:endParaRPr lang="en-GB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49C4A8F8-4595-49B3-BBD4-1BAD105AF4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12" y="200877"/>
            <a:ext cx="6020640" cy="6335009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21F3B846-9049-4AF9-9A6D-DEEC4F9A92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839" y="5811627"/>
            <a:ext cx="2635851" cy="845496"/>
          </a:xfrm>
          <a:prstGeom prst="rect">
            <a:avLst/>
          </a:prstGeom>
        </p:spPr>
      </p:pic>
      <p:pic>
        <p:nvPicPr>
          <p:cNvPr id="9" name="Afbeelding 5">
            <a:extLst>
              <a:ext uri="{FF2B5EF4-FFF2-40B4-BE49-F238E27FC236}">
                <a16:creationId xmlns:a16="http://schemas.microsoft.com/office/drawing/2014/main" id="{6F6994C1-BD2F-4B24-8EA2-FCB9B842E31A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607" y="5814582"/>
            <a:ext cx="2628901" cy="870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623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B4385169-81A4-4FE6-AB5D-4715181BF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868" y="373686"/>
            <a:ext cx="5638043" cy="1002322"/>
          </a:xfrm>
        </p:spPr>
        <p:txBody>
          <a:bodyPr/>
          <a:lstStyle/>
          <a:p>
            <a:r>
              <a:rPr lang="en-GB" dirty="0" err="1"/>
              <a:t>Plannen</a:t>
            </a:r>
            <a:r>
              <a:rPr lang="en-GB" dirty="0"/>
              <a:t> </a:t>
            </a:r>
            <a:r>
              <a:rPr lang="en-GB" dirty="0" err="1"/>
              <a:t>voor</a:t>
            </a:r>
            <a:r>
              <a:rPr lang="en-GB" dirty="0"/>
              <a:t> de </a:t>
            </a:r>
            <a:r>
              <a:rPr lang="en-GB" dirty="0" err="1"/>
              <a:t>komende</a:t>
            </a:r>
            <a:r>
              <a:rPr lang="en-GB" dirty="0"/>
              <a:t> 5 </a:t>
            </a:r>
            <a:r>
              <a:rPr lang="en-GB" dirty="0" err="1"/>
              <a:t>jaar</a:t>
            </a:r>
            <a:endParaRPr lang="en-GB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5F94509-9E60-4028-803B-99BE4CBD4D27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248003F6-FF6B-4511-9F3F-7116C0A538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675" y="874847"/>
            <a:ext cx="11812649" cy="5039428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4957D711-38E7-4949-ACB7-A3BC99FDAA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839" y="5811627"/>
            <a:ext cx="2635851" cy="845496"/>
          </a:xfrm>
          <a:prstGeom prst="rect">
            <a:avLst/>
          </a:prstGeom>
        </p:spPr>
      </p:pic>
      <p:pic>
        <p:nvPicPr>
          <p:cNvPr id="9" name="Afbeelding 5">
            <a:extLst>
              <a:ext uri="{FF2B5EF4-FFF2-40B4-BE49-F238E27FC236}">
                <a16:creationId xmlns:a16="http://schemas.microsoft.com/office/drawing/2014/main" id="{8791560C-6733-479E-AB93-CAF9A71D0014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607" y="5814582"/>
            <a:ext cx="2628901" cy="870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1598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>
            <a:extLst>
              <a:ext uri="{FF2B5EF4-FFF2-40B4-BE49-F238E27FC236}">
                <a16:creationId xmlns:a16="http://schemas.microsoft.com/office/drawing/2014/main" id="{2053E1DD-4E35-40AC-9FBD-B325BFB23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HZ Kenniscentrum Kusttoerisme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74AE2068-48D9-4037-95B2-285B4B4957D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nl-NL" dirty="0"/>
              <a:t>Wat is onze rol en wat zijn we van plan?</a:t>
            </a:r>
          </a:p>
        </p:txBody>
      </p:sp>
      <p:sp>
        <p:nvSpPr>
          <p:cNvPr id="12" name="Tijdelijke aanduiding voor inhoud 11">
            <a:extLst>
              <a:ext uri="{FF2B5EF4-FFF2-40B4-BE49-F238E27FC236}">
                <a16:creationId xmlns:a16="http://schemas.microsoft.com/office/drawing/2014/main" id="{446A04D7-60C1-48BE-B7DC-A531758CD2D1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884585" y="2504662"/>
            <a:ext cx="10573246" cy="3482900"/>
          </a:xfrm>
        </p:spPr>
        <p:txBody>
          <a:bodyPr>
            <a:normAutofit/>
          </a:bodyPr>
          <a:lstStyle/>
          <a:p>
            <a:r>
              <a:rPr lang="nl-NL" b="1" dirty="0"/>
              <a:t>Kennisontwikkeling: </a:t>
            </a:r>
            <a:r>
              <a:rPr lang="nl-NL" dirty="0"/>
              <a:t>onderzoek doen en nieuwe inzichten creëren voor de vrijetijdssector m.b.t. klimaatbestendigheid.</a:t>
            </a:r>
          </a:p>
          <a:p>
            <a:r>
              <a:rPr lang="nl-NL" b="1" dirty="0"/>
              <a:t>Kennisoverdracht: </a:t>
            </a:r>
            <a:r>
              <a:rPr lang="nl-NL" dirty="0"/>
              <a:t>kennis delen via gastcolleges, inspiratiesessies (i.s.m. Impuls Zeeland), publicaties (NRIT trendrapport) en (</a:t>
            </a:r>
            <a:r>
              <a:rPr lang="nl-NL" dirty="0" err="1"/>
              <a:t>inter</a:t>
            </a:r>
            <a:r>
              <a:rPr lang="nl-NL" dirty="0"/>
              <a:t>)nationale samenwerkingen.</a:t>
            </a:r>
          </a:p>
          <a:p>
            <a:r>
              <a:rPr lang="nl-NL" b="1" dirty="0"/>
              <a:t>Kennis ophalen: </a:t>
            </a:r>
            <a:r>
              <a:rPr lang="nl-NL" dirty="0"/>
              <a:t>binnen en buiten de organisatie o.a. via CELTH en (</a:t>
            </a:r>
            <a:r>
              <a:rPr lang="nl-NL" dirty="0" err="1"/>
              <a:t>inter</a:t>
            </a:r>
            <a:r>
              <a:rPr lang="nl-NL" dirty="0"/>
              <a:t>)nationale partnerschappen.</a:t>
            </a:r>
          </a:p>
          <a:p>
            <a:r>
              <a:rPr lang="nl-NL" b="1" dirty="0"/>
              <a:t>Innovatie stimuleren: </a:t>
            </a:r>
            <a:r>
              <a:rPr lang="nl-NL" dirty="0"/>
              <a:t>onderzoek en praktijk verbinden via aanjaagprogramma’s, </a:t>
            </a:r>
            <a:r>
              <a:rPr lang="nl-NL" dirty="0" err="1"/>
              <a:t>Interreg</a:t>
            </a:r>
            <a:r>
              <a:rPr lang="nl-NL" dirty="0"/>
              <a:t>, Leader, etc.</a:t>
            </a:r>
          </a:p>
          <a:p>
            <a:r>
              <a:rPr lang="nl-NL" b="1" dirty="0"/>
              <a:t>Netwerkvorming: </a:t>
            </a:r>
            <a:r>
              <a:rPr lang="nl-NL" dirty="0"/>
              <a:t>actief deelnemen aan lokale werkgroepen (klimaat, energie, natuur) en (</a:t>
            </a:r>
            <a:r>
              <a:rPr lang="nl-NL" dirty="0" err="1"/>
              <a:t>inter</a:t>
            </a:r>
            <a:r>
              <a:rPr lang="nl-NL" dirty="0"/>
              <a:t>)nationale netwerken zoals NBTC, CELTH, EU </a:t>
            </a:r>
            <a:r>
              <a:rPr lang="nl-NL" dirty="0" err="1"/>
              <a:t>Tourism</a:t>
            </a:r>
            <a:r>
              <a:rPr lang="nl-NL" dirty="0"/>
              <a:t> Platform etc.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598343D-8819-4E09-AD52-56C61CE96D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9989" y="5814473"/>
            <a:ext cx="2635851" cy="870148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06016BE6-6B16-4627-AA8E-8B800B2B42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839" y="5811627"/>
            <a:ext cx="2635851" cy="845496"/>
          </a:xfrm>
          <a:prstGeom prst="rect">
            <a:avLst/>
          </a:prstGeom>
        </p:spPr>
      </p:pic>
      <p:pic>
        <p:nvPicPr>
          <p:cNvPr id="8" name="Afbeelding 5">
            <a:extLst>
              <a:ext uri="{FF2B5EF4-FFF2-40B4-BE49-F238E27FC236}">
                <a16:creationId xmlns:a16="http://schemas.microsoft.com/office/drawing/2014/main" id="{7D1419BB-7B3C-41B2-BA60-7779898DB71A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607" y="5814582"/>
            <a:ext cx="2628901" cy="870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767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D831A4-EA6B-096E-B7BD-64A44D186D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4B5887-80C4-0447-6945-D18C52B20D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817" y="-54393"/>
            <a:ext cx="6440320" cy="2387600"/>
          </a:xfrm>
        </p:spPr>
        <p:txBody>
          <a:bodyPr>
            <a:normAutofit/>
          </a:bodyPr>
          <a:lstStyle/>
          <a:p>
            <a:r>
              <a:rPr lang="nl-NL">
                <a:latin typeface="Barlow ExtraBold" panose="00000900000000000000" pitchFamily="2" charset="0"/>
              </a:rPr>
              <a:t>Wie is Impuls?</a:t>
            </a:r>
          </a:p>
        </p:txBody>
      </p:sp>
      <p:sp>
        <p:nvSpPr>
          <p:cNvPr id="8" name="Ondertitel 7">
            <a:extLst>
              <a:ext uri="{FF2B5EF4-FFF2-40B4-BE49-F238E27FC236}">
                <a16:creationId xmlns:a16="http://schemas.microsoft.com/office/drawing/2014/main" id="{698224DE-B650-2264-70C8-05EB8ACBA7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7500" y="1915825"/>
            <a:ext cx="8243907" cy="3537671"/>
          </a:xfrm>
        </p:spPr>
        <p:txBody>
          <a:bodyPr>
            <a:noAutofit/>
          </a:bodyPr>
          <a:lstStyle/>
          <a:p>
            <a:pPr marL="457189" indent="-457189">
              <a:buFont typeface="Arial" panose="020B0604020202020204" pitchFamily="34" charset="0"/>
              <a:buChar char="•"/>
            </a:pPr>
            <a:r>
              <a:rPr lang="nl-NL" sz="2400">
                <a:solidFill>
                  <a:schemeClr val="bg1"/>
                </a:solidFill>
              </a:rPr>
              <a:t>Impuls Zeeland is de Regionale Ontwikkelingsmaatschappij van Zeeland, gericht op het versterken van de Zeeuwse economie. Wij ondersteunen bedrijven in drie belangrijke gebieden: </a:t>
            </a:r>
            <a:r>
              <a:rPr lang="nl-NL" sz="2400" b="1">
                <a:solidFill>
                  <a:schemeClr val="bg1"/>
                </a:solidFill>
              </a:rPr>
              <a:t>innoveren, investeren en internationaliseren</a:t>
            </a:r>
            <a:r>
              <a:rPr lang="nl-NL" sz="2400">
                <a:solidFill>
                  <a:schemeClr val="bg1"/>
                </a:solidFill>
              </a:rPr>
              <a:t>. 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nl-NL" sz="2400">
                <a:solidFill>
                  <a:schemeClr val="bg1"/>
                </a:solidFill>
              </a:rPr>
              <a:t>Ontwikkelen van projecten en programma’s gericht op </a:t>
            </a:r>
            <a:r>
              <a:rPr lang="nl-NL" sz="2400" b="1">
                <a:solidFill>
                  <a:schemeClr val="bg1"/>
                </a:solidFill>
              </a:rPr>
              <a:t>toekomstbestendig ondernemen in de vrijetijdssector</a:t>
            </a:r>
            <a:endParaRPr lang="nl-NL" sz="2400">
              <a:solidFill>
                <a:schemeClr val="bg1"/>
              </a:solidFill>
            </a:endParaRP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nl-NL" sz="2400"/>
              <a:t>Het omzetten van ideeën in concrete plannen en het uitvoeren daarvan.</a:t>
            </a:r>
            <a:endParaRPr lang="nl-NL" sz="2400">
              <a:solidFill>
                <a:schemeClr val="bg1"/>
              </a:solidFill>
            </a:endParaRP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nl-NL" sz="2400">
                <a:solidFill>
                  <a:schemeClr val="bg1"/>
                </a:solidFill>
              </a:rPr>
              <a:t>Stimuleren innovatieve en duurzame oplossingen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6DE375E-338E-0DE5-9EC9-B9BE976635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1950" y="1721861"/>
            <a:ext cx="877455" cy="877455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9F328B5C-D518-F78F-C2BD-D718B6A20E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9298" y="1477098"/>
            <a:ext cx="877455" cy="877455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1F3EAF60-66E5-516C-D151-7E95B3A506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245" y="1112383"/>
            <a:ext cx="877455" cy="877455"/>
          </a:xfrm>
          <a:prstGeom prst="rect">
            <a:avLst/>
          </a:prstGeom>
        </p:spPr>
      </p:pic>
      <p:pic>
        <p:nvPicPr>
          <p:cNvPr id="11" name="Afbeelding 10" descr="Afbeelding met tekst, gras, spiegel, reflectie&#10;&#10;Automatisch gegenereerde beschrijving">
            <a:extLst>
              <a:ext uri="{FF2B5EF4-FFF2-40B4-BE49-F238E27FC236}">
                <a16:creationId xmlns:a16="http://schemas.microsoft.com/office/drawing/2014/main" id="{168896F7-A51A-F556-426B-FA3025B6819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32892" y="3268699"/>
            <a:ext cx="5149409" cy="4618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29917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uisstijl pp.pptx" id="{85E52D95-FD90-401A-BD8D-A0E11D4810F1}" vid="{027A55B5-6BA5-4B2A-B5CE-79DB95153012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HZ Format Kenniscentrum Kusttoerisme</Template>
  <TotalTime>476</TotalTime>
  <Words>512</Words>
  <Application>Microsoft Office PowerPoint</Application>
  <PresentationFormat>Breedbeeld</PresentationFormat>
  <Paragraphs>55</Paragraphs>
  <Slides>12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8" baseType="lpstr">
      <vt:lpstr>Arial</vt:lpstr>
      <vt:lpstr>Barlow ExtraBold</vt:lpstr>
      <vt:lpstr>Calibri</vt:lpstr>
      <vt:lpstr>Calibri Light</vt:lpstr>
      <vt:lpstr>Tw Cen MT</vt:lpstr>
      <vt:lpstr>Kantoorthema</vt:lpstr>
      <vt:lpstr>PowerPoint-presentatie</vt:lpstr>
      <vt:lpstr>Het onderzoek</vt:lpstr>
      <vt:lpstr>Adaptieve maatregelen</vt:lpstr>
      <vt:lpstr>Mitigerende maatregelen</vt:lpstr>
      <vt:lpstr>Succesfactoren</vt:lpstr>
      <vt:lpstr>Uitdagingen en/of problemen</vt:lpstr>
      <vt:lpstr>Plannen voor de komende 5 jaar</vt:lpstr>
      <vt:lpstr>HZ Kenniscentrum Kusttoerisme</vt:lpstr>
      <vt:lpstr>Wie is Impuls?</vt:lpstr>
      <vt:lpstr>Rol Impuls?</vt:lpstr>
      <vt:lpstr>Hoe komen we gezamenlijk tot een klimaatbestendige vrijetijdssector in 2050?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Bram Wortelboer</dc:creator>
  <cp:lastModifiedBy>Bram Wortelboer</cp:lastModifiedBy>
  <cp:revision>15</cp:revision>
  <dcterms:created xsi:type="dcterms:W3CDTF">2025-02-17T12:16:22Z</dcterms:created>
  <dcterms:modified xsi:type="dcterms:W3CDTF">2025-02-21T13:52:37Z</dcterms:modified>
</cp:coreProperties>
</file>